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9" r:id="rId3"/>
    <p:sldId id="262" r:id="rId4"/>
    <p:sldId id="263" r:id="rId5"/>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11/9/2021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814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9484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11/9/2021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4690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11/9/2021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4751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11/9/2021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12902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360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1626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46898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293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11/9/2021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82875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11/9/2021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260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11/9/2021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8214813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457200" rtl="0" eaLnBrk="1" latinLnBrk="0" hangingPunct="1">
        <a:lnSpc>
          <a:spcPct val="90000"/>
        </a:lnSpc>
        <a:spcBef>
          <a:spcPct val="0"/>
        </a:spcBef>
        <a:buNone/>
        <a:defRPr sz="44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5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946306D-5ADD-463A-949A-DEEBA39D70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473A035-1F9A-4381-AC96-683CD2DF5D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CF4ED641-0671-4D88-92E6-026A8C9F1A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7A02EF2F-E7B1-40FC-885B-C4D89902B6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Et bilde som inneholder himmel, utendørs, dag&#10;&#10;Automatisk generert beskrivelse">
            <a:extLst>
              <a:ext uri="{FF2B5EF4-FFF2-40B4-BE49-F238E27FC236}">
                <a16:creationId xmlns:a16="http://schemas.microsoft.com/office/drawing/2014/main" id="{0F65BDFB-403C-4067-8A9A-AB785C797519}"/>
              </a:ext>
            </a:extLst>
          </p:cNvPr>
          <p:cNvPicPr>
            <a:picLocks noChangeAspect="1"/>
          </p:cNvPicPr>
          <p:nvPr/>
        </p:nvPicPr>
        <p:blipFill rotWithShape="1">
          <a:blip r:embed="rId2">
            <a:extLst>
              <a:ext uri="{28A0092B-C50C-407E-A947-70E740481C1C}">
                <a14:useLocalDpi xmlns:a14="http://schemas.microsoft.com/office/drawing/2010/main" val="0"/>
              </a:ext>
            </a:extLst>
          </a:blip>
          <a:srcRect t="14064"/>
          <a:stretch/>
        </p:blipFill>
        <p:spPr>
          <a:xfrm>
            <a:off x="446532" y="599725"/>
            <a:ext cx="11292143" cy="3557252"/>
          </a:xfrm>
          <a:prstGeom prst="rect">
            <a:avLst/>
          </a:prstGeom>
        </p:spPr>
      </p:pic>
      <p:sp>
        <p:nvSpPr>
          <p:cNvPr id="26" name="Rectangle 25">
            <a:extLst>
              <a:ext uri="{FF2B5EF4-FFF2-40B4-BE49-F238E27FC236}">
                <a16:creationId xmlns:a16="http://schemas.microsoft.com/office/drawing/2014/main" id="{9180D5DB-9658-40A6-A418-7C69982226F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199467"/>
            <a:ext cx="11296733" cy="219109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tel 1">
            <a:extLst>
              <a:ext uri="{FF2B5EF4-FFF2-40B4-BE49-F238E27FC236}">
                <a16:creationId xmlns:a16="http://schemas.microsoft.com/office/drawing/2014/main" id="{3BD87483-275F-497C-83B6-FE31D802FFE8}"/>
              </a:ext>
            </a:extLst>
          </p:cNvPr>
          <p:cNvSpPr>
            <a:spLocks noGrp="1"/>
          </p:cNvSpPr>
          <p:nvPr>
            <p:ph type="ctrTitle"/>
          </p:nvPr>
        </p:nvSpPr>
        <p:spPr>
          <a:xfrm>
            <a:off x="627120" y="4319752"/>
            <a:ext cx="10947620" cy="1155959"/>
          </a:xfrm>
        </p:spPr>
        <p:txBody>
          <a:bodyPr>
            <a:normAutofit/>
          </a:bodyPr>
          <a:lstStyle/>
          <a:p>
            <a:r>
              <a:rPr lang="nb-NO" dirty="0">
                <a:solidFill>
                  <a:srgbClr val="FFFFFF"/>
                </a:solidFill>
              </a:rPr>
              <a:t>Råholt </a:t>
            </a:r>
            <a:r>
              <a:rPr lang="nb-NO">
                <a:solidFill>
                  <a:srgbClr val="FFFFFF"/>
                </a:solidFill>
              </a:rPr>
              <a:t>Secondary</a:t>
            </a:r>
            <a:r>
              <a:rPr lang="nb-NO" dirty="0">
                <a:solidFill>
                  <a:srgbClr val="FFFFFF"/>
                </a:solidFill>
              </a:rPr>
              <a:t> School</a:t>
            </a:r>
          </a:p>
        </p:txBody>
      </p:sp>
      <p:sp>
        <p:nvSpPr>
          <p:cNvPr id="3" name="Undertittel 2">
            <a:extLst>
              <a:ext uri="{FF2B5EF4-FFF2-40B4-BE49-F238E27FC236}">
                <a16:creationId xmlns:a16="http://schemas.microsoft.com/office/drawing/2014/main" id="{B0C1294A-6E9A-44B0-BC77-0A5ECCE21482}"/>
              </a:ext>
            </a:extLst>
          </p:cNvPr>
          <p:cNvSpPr>
            <a:spLocks noGrp="1"/>
          </p:cNvSpPr>
          <p:nvPr>
            <p:ph type="subTitle" idx="1"/>
          </p:nvPr>
        </p:nvSpPr>
        <p:spPr>
          <a:xfrm>
            <a:off x="687220" y="5475712"/>
            <a:ext cx="10887519" cy="476099"/>
          </a:xfrm>
        </p:spPr>
        <p:txBody>
          <a:bodyPr>
            <a:normAutofit/>
          </a:bodyPr>
          <a:lstStyle/>
          <a:p>
            <a:r>
              <a:rPr lang="nb-NO" dirty="0">
                <a:solidFill>
                  <a:srgbClr val="FFFFFF">
                    <a:alpha val="75000"/>
                  </a:srgbClr>
                </a:solidFill>
              </a:rPr>
              <a:t>Norway</a:t>
            </a:r>
          </a:p>
        </p:txBody>
      </p:sp>
    </p:spTree>
    <p:extLst>
      <p:ext uri="{BB962C8B-B14F-4D97-AF65-F5344CB8AC3E}">
        <p14:creationId xmlns:p14="http://schemas.microsoft.com/office/powerpoint/2010/main" val="2257193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44DBAF48-B17B-4AA7-9E99-4EC0C99058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23" name="Rectangle 22">
            <a:extLst>
              <a:ext uri="{FF2B5EF4-FFF2-40B4-BE49-F238E27FC236}">
                <a16:creationId xmlns:a16="http://schemas.microsoft.com/office/drawing/2014/main" id="{C592B42C-58FA-4A86-86F9-BA64DFB528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9AE81AC-D16D-497C-95C0-16E491F119C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2465720C-012A-4C28-8AA5-75E0C7CC2A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F2137993-2819-4F0D-9767-4F7C41F33D9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30">
            <a:extLst>
              <a:ext uri="{FF2B5EF4-FFF2-40B4-BE49-F238E27FC236}">
                <a16:creationId xmlns:a16="http://schemas.microsoft.com/office/drawing/2014/main" id="{FC9E8B1E-9FF3-4471-BF13-F774FD86E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652" y="638175"/>
            <a:ext cx="3700760" cy="575239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tel 1">
            <a:extLst>
              <a:ext uri="{FF2B5EF4-FFF2-40B4-BE49-F238E27FC236}">
                <a16:creationId xmlns:a16="http://schemas.microsoft.com/office/drawing/2014/main" id="{8C88AF6E-7D2A-4C85-B11A-243AF3FD6CDB}"/>
              </a:ext>
            </a:extLst>
          </p:cNvPr>
          <p:cNvSpPr>
            <a:spLocks noGrp="1"/>
          </p:cNvSpPr>
          <p:nvPr>
            <p:ph type="title"/>
          </p:nvPr>
        </p:nvSpPr>
        <p:spPr>
          <a:xfrm>
            <a:off x="700218" y="1656292"/>
            <a:ext cx="3150659" cy="3792008"/>
          </a:xfrm>
        </p:spPr>
        <p:txBody>
          <a:bodyPr vert="horz" lIns="91440" tIns="45720" rIns="91440" bIns="45720" rtlCol="0" anchor="b">
            <a:normAutofit/>
          </a:bodyPr>
          <a:lstStyle/>
          <a:p>
            <a:r>
              <a:rPr lang="en-US" sz="3600" dirty="0">
                <a:solidFill>
                  <a:srgbClr val="FFFFFF"/>
                </a:solidFill>
              </a:rPr>
              <a:t>530 pupils: year 8</a:t>
            </a:r>
            <a:br>
              <a:rPr lang="en-US" sz="3600" dirty="0">
                <a:solidFill>
                  <a:srgbClr val="FFFFFF"/>
                </a:solidFill>
              </a:rPr>
            </a:br>
            <a:r>
              <a:rPr lang="en-US" sz="3600" dirty="0">
                <a:solidFill>
                  <a:srgbClr val="FFFFFF"/>
                </a:solidFill>
              </a:rPr>
              <a:t>year 9</a:t>
            </a:r>
            <a:br>
              <a:rPr lang="en-US" sz="3600" dirty="0">
                <a:solidFill>
                  <a:srgbClr val="FFFFFF"/>
                </a:solidFill>
              </a:rPr>
            </a:br>
            <a:r>
              <a:rPr lang="en-US" sz="3600" dirty="0">
                <a:solidFill>
                  <a:srgbClr val="FFFFFF"/>
                </a:solidFill>
              </a:rPr>
              <a:t>year 10</a:t>
            </a:r>
            <a:br>
              <a:rPr lang="en-US" sz="3600" dirty="0">
                <a:solidFill>
                  <a:srgbClr val="FFFFFF"/>
                </a:solidFill>
              </a:rPr>
            </a:br>
            <a:r>
              <a:rPr lang="en-US" sz="3600" dirty="0">
                <a:solidFill>
                  <a:srgbClr val="FFFFFF"/>
                </a:solidFill>
              </a:rPr>
              <a:t/>
            </a:r>
            <a:br>
              <a:rPr lang="en-US" sz="3600" dirty="0">
                <a:solidFill>
                  <a:srgbClr val="FFFFFF"/>
                </a:solidFill>
              </a:rPr>
            </a:br>
            <a:r>
              <a:rPr lang="en-US" sz="3600" dirty="0">
                <a:solidFill>
                  <a:srgbClr val="FFFFFF"/>
                </a:solidFill>
              </a:rPr>
              <a:t>70 teachers and staff </a:t>
            </a:r>
          </a:p>
        </p:txBody>
      </p:sp>
      <p:pic>
        <p:nvPicPr>
          <p:cNvPr id="8" name="Plassholder for innhold 7" descr="Et bilde som inneholder oransje, lys&#10;&#10;Automatisk generert beskrivelse">
            <a:extLst>
              <a:ext uri="{FF2B5EF4-FFF2-40B4-BE49-F238E27FC236}">
                <a16:creationId xmlns:a16="http://schemas.microsoft.com/office/drawing/2014/main" id="{C5C43266-7E05-45BE-A03B-376C90A19B10}"/>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2154" r="1" b="7973"/>
          <a:stretch/>
        </p:blipFill>
        <p:spPr>
          <a:xfrm>
            <a:off x="4243791" y="638175"/>
            <a:ext cx="3702877" cy="5762625"/>
          </a:xfrm>
          <a:prstGeom prst="rect">
            <a:avLst/>
          </a:prstGeom>
        </p:spPr>
      </p:pic>
      <p:pic>
        <p:nvPicPr>
          <p:cNvPr id="10" name="Plassholder for innhold 9" descr="Et bilde som inneholder innendørs, vegg, gulv, rom&#10;&#10;Automatisk generert beskrivelse">
            <a:extLst>
              <a:ext uri="{FF2B5EF4-FFF2-40B4-BE49-F238E27FC236}">
                <a16:creationId xmlns:a16="http://schemas.microsoft.com/office/drawing/2014/main" id="{69602350-AA9D-4010-9F13-8E4ADA5B784D}"/>
              </a:ext>
            </a:extLst>
          </p:cNvPr>
          <p:cNvPicPr>
            <a:picLocks noGrp="1" noChangeAspect="1"/>
          </p:cNvPicPr>
          <p:nvPr>
            <p:ph sz="quarter" idx="4"/>
          </p:nvPr>
        </p:nvPicPr>
        <p:blipFill rotWithShape="1">
          <a:blip r:embed="rId3">
            <a:extLst>
              <a:ext uri="{28A0092B-C50C-407E-A947-70E740481C1C}">
                <a14:useLocalDpi xmlns:a14="http://schemas.microsoft.com/office/drawing/2010/main" val="0"/>
              </a:ext>
            </a:extLst>
          </a:blip>
          <a:srcRect l="14214" r="2" b="2"/>
          <a:stretch/>
        </p:blipFill>
        <p:spPr>
          <a:xfrm>
            <a:off x="8036240" y="638175"/>
            <a:ext cx="3702877" cy="5762625"/>
          </a:xfrm>
          <a:prstGeom prst="rect">
            <a:avLst/>
          </a:prstGeom>
        </p:spPr>
      </p:pic>
    </p:spTree>
    <p:extLst>
      <p:ext uri="{BB962C8B-B14F-4D97-AF65-F5344CB8AC3E}">
        <p14:creationId xmlns:p14="http://schemas.microsoft.com/office/powerpoint/2010/main" val="144154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651B61-325E-4E73-8445-38B0DE8AAA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B42E5253-D3AC-4AC2-B766-8B34F13C2F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0AE8D57-436A-4073-9A75-15BB5949F8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3CED7894-4F62-4A6C-8DB5-DB5BE08E9C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tel 1">
            <a:extLst>
              <a:ext uri="{FF2B5EF4-FFF2-40B4-BE49-F238E27FC236}">
                <a16:creationId xmlns:a16="http://schemas.microsoft.com/office/drawing/2014/main" id="{BC300DAE-CBF8-40B3-8A29-352D142D1ECB}"/>
              </a:ext>
            </a:extLst>
          </p:cNvPr>
          <p:cNvSpPr>
            <a:spLocks noGrp="1"/>
          </p:cNvSpPr>
          <p:nvPr>
            <p:ph type="title"/>
          </p:nvPr>
        </p:nvSpPr>
        <p:spPr>
          <a:xfrm>
            <a:off x="609906" y="702155"/>
            <a:ext cx="3568661" cy="1269713"/>
          </a:xfrm>
        </p:spPr>
        <p:txBody>
          <a:bodyPr vert="horz" lIns="91440" tIns="45720" rIns="91440" bIns="45720" rtlCol="0" anchor="b">
            <a:normAutofit/>
          </a:bodyPr>
          <a:lstStyle/>
          <a:p>
            <a:r>
              <a:rPr lang="en-US" sz="2800" dirty="0">
                <a:solidFill>
                  <a:schemeClr val="tx1">
                    <a:lumMod val="75000"/>
                    <a:lumOff val="25000"/>
                  </a:schemeClr>
                </a:solidFill>
              </a:rPr>
              <a:t>The project so far: </a:t>
            </a:r>
          </a:p>
        </p:txBody>
      </p:sp>
      <p:sp>
        <p:nvSpPr>
          <p:cNvPr id="19" name="Rectangle 18">
            <a:extLst>
              <a:ext uri="{FF2B5EF4-FFF2-40B4-BE49-F238E27FC236}">
                <a16:creationId xmlns:a16="http://schemas.microsoft.com/office/drawing/2014/main" id="{E536F3B4-50F6-4C52-8F76-4EB1214719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Plassholder for tekst 3">
            <a:extLst>
              <a:ext uri="{FF2B5EF4-FFF2-40B4-BE49-F238E27FC236}">
                <a16:creationId xmlns:a16="http://schemas.microsoft.com/office/drawing/2014/main" id="{01951D5A-4C1A-4565-B73E-D68FEAB26342}"/>
              </a:ext>
            </a:extLst>
          </p:cNvPr>
          <p:cNvSpPr>
            <a:spLocks noGrp="1"/>
          </p:cNvSpPr>
          <p:nvPr>
            <p:ph type="body" sz="half" idx="2"/>
          </p:nvPr>
        </p:nvSpPr>
        <p:spPr>
          <a:xfrm>
            <a:off x="609906" y="2121826"/>
            <a:ext cx="3568661" cy="3853524"/>
          </a:xfrm>
        </p:spPr>
        <p:txBody>
          <a:bodyPr vert="horz" lIns="91440" tIns="45720" rIns="91440" bIns="45720" rtlCol="0" anchor="ctr">
            <a:normAutofit/>
          </a:bodyPr>
          <a:lstStyle/>
          <a:p>
            <a:r>
              <a:rPr lang="en-US" dirty="0">
                <a:solidFill>
                  <a:schemeClr val="tx1">
                    <a:lumMod val="75000"/>
                    <a:lumOff val="25000"/>
                  </a:schemeClr>
                </a:solidFill>
              </a:rPr>
              <a:t>We have chosen a project to improve our local environment by taking care of the bees. This year pupils have made insect hotels, and for the next phase of the project the pupils are going to establish a bee garden with a wide range of wild flowers. </a:t>
            </a:r>
          </a:p>
          <a:p>
            <a:endParaRPr lang="en-US" dirty="0">
              <a:solidFill>
                <a:schemeClr val="tx1">
                  <a:lumMod val="75000"/>
                  <a:lumOff val="25000"/>
                </a:schemeClr>
              </a:solidFill>
            </a:endParaRPr>
          </a:p>
        </p:txBody>
      </p:sp>
      <p:pic>
        <p:nvPicPr>
          <p:cNvPr id="6" name="Plassholder for innhold 5" descr="Et bilde som inneholder gress, himmel, utendørs, grønn&#10;&#10;Automatisk generert beskrivelse">
            <a:extLst>
              <a:ext uri="{FF2B5EF4-FFF2-40B4-BE49-F238E27FC236}">
                <a16:creationId xmlns:a16="http://schemas.microsoft.com/office/drawing/2014/main" id="{210C20C6-CEA5-4B15-8536-D33D0F8E92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54296" y="1126082"/>
            <a:ext cx="6735272" cy="4425341"/>
          </a:xfrm>
          <a:prstGeom prst="rect">
            <a:avLst/>
          </a:prstGeom>
        </p:spPr>
      </p:pic>
    </p:spTree>
    <p:extLst>
      <p:ext uri="{BB962C8B-B14F-4D97-AF65-F5344CB8AC3E}">
        <p14:creationId xmlns:p14="http://schemas.microsoft.com/office/powerpoint/2010/main" val="56985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7F2BB43-1E8B-40A7-9733-9AEE76BFE2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2F2499BD-C67D-4CD4-9747-4DCC7EF1FC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80D02CAC-A533-4E24-84A6-B3171E16A2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1" name="Rectangle 20">
            <a:extLst>
              <a:ext uri="{FF2B5EF4-FFF2-40B4-BE49-F238E27FC236}">
                <a16:creationId xmlns:a16="http://schemas.microsoft.com/office/drawing/2014/main" id="{7D541204-B666-420C-9DF1-C06950D2F0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4FC1BE59-C422-4D37-BBD7-929D7A1A6056}"/>
              </a:ext>
            </a:extLst>
          </p:cNvPr>
          <p:cNvSpPr>
            <a:spLocks noGrp="1"/>
          </p:cNvSpPr>
          <p:nvPr>
            <p:ph type="title"/>
          </p:nvPr>
        </p:nvSpPr>
        <p:spPr>
          <a:xfrm>
            <a:off x="581192" y="702155"/>
            <a:ext cx="3424138" cy="1500131"/>
          </a:xfrm>
        </p:spPr>
        <p:txBody>
          <a:bodyPr vert="horz" lIns="91440" tIns="45720" rIns="91440" bIns="45720" rtlCol="0" anchor="b">
            <a:normAutofit/>
          </a:bodyPr>
          <a:lstStyle/>
          <a:p>
            <a:r>
              <a:rPr lang="en-US" sz="2800" b="0" kern="1200" cap="all" dirty="0">
                <a:solidFill>
                  <a:schemeClr val="tx1">
                    <a:lumMod val="75000"/>
                    <a:lumOff val="25000"/>
                  </a:schemeClr>
                </a:solidFill>
                <a:latin typeface="+mj-lt"/>
                <a:ea typeface="+mj-ea"/>
                <a:cs typeface="+mj-cs"/>
              </a:rPr>
              <a:t>Going forward:</a:t>
            </a:r>
          </a:p>
        </p:txBody>
      </p:sp>
      <p:sp>
        <p:nvSpPr>
          <p:cNvPr id="23" name="Rectangle 22">
            <a:extLst>
              <a:ext uri="{FF2B5EF4-FFF2-40B4-BE49-F238E27FC236}">
                <a16:creationId xmlns:a16="http://schemas.microsoft.com/office/drawing/2014/main" id="{0C0E6C8D-508A-44F8-BB9B-7911B0118D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C84847AE-0FEA-43E8-8AA1-4169A6FDB9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C487790A-E9D7-438A-90BB-9361BEF14B2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Content Placeholder 11">
            <a:extLst>
              <a:ext uri="{FF2B5EF4-FFF2-40B4-BE49-F238E27FC236}">
                <a16:creationId xmlns:a16="http://schemas.microsoft.com/office/drawing/2014/main" id="{79AB183C-BB27-4A7F-9468-297EA0C39520}"/>
              </a:ext>
            </a:extLst>
          </p:cNvPr>
          <p:cNvSpPr>
            <a:spLocks noGrp="1"/>
          </p:cNvSpPr>
          <p:nvPr>
            <p:ph sz="half" idx="1"/>
          </p:nvPr>
        </p:nvSpPr>
        <p:spPr>
          <a:xfrm>
            <a:off x="581193" y="2414788"/>
            <a:ext cx="3424138" cy="3975776"/>
          </a:xfrm>
        </p:spPr>
        <p:txBody>
          <a:bodyPr vert="horz" lIns="91440" tIns="45720" rIns="91440" bIns="45720" rtlCol="0" anchor="ctr">
            <a:normAutofit/>
          </a:bodyPr>
          <a:lstStyle/>
          <a:p>
            <a:r>
              <a:rPr lang="en-US" dirty="0"/>
              <a:t>Take inspiration from the rest of the schools in the project.</a:t>
            </a:r>
          </a:p>
          <a:p>
            <a:r>
              <a:rPr lang="en-US" dirty="0"/>
              <a:t>Look at the possibility of expanding the project to involve more pupils and subjects. (Covid-19 has made us start small)</a:t>
            </a:r>
          </a:p>
        </p:txBody>
      </p:sp>
      <p:pic>
        <p:nvPicPr>
          <p:cNvPr id="6" name="Plassholder for innhold 5" descr="Et bilde som inneholder blomst, plante, fargerik, hage&#10;&#10;Automatisk generert beskrivelse">
            <a:extLst>
              <a:ext uri="{FF2B5EF4-FFF2-40B4-BE49-F238E27FC236}">
                <a16:creationId xmlns:a16="http://schemas.microsoft.com/office/drawing/2014/main" id="{14737A8F-8BC1-4588-8D85-9AB7C8EE7E4E}"/>
              </a:ext>
            </a:extLst>
          </p:cNvPr>
          <p:cNvPicPr>
            <a:picLocks noChangeAspect="1"/>
          </p:cNvPicPr>
          <p:nvPr/>
        </p:nvPicPr>
        <p:blipFill rotWithShape="1">
          <a:blip r:embed="rId2">
            <a:extLst>
              <a:ext uri="{28A0092B-C50C-407E-A947-70E740481C1C}">
                <a14:useLocalDpi xmlns:a14="http://schemas.microsoft.com/office/drawing/2010/main" val="0"/>
              </a:ext>
            </a:extLst>
          </a:blip>
          <a:srcRect l="9355" r="26242" b="1"/>
          <a:stretch/>
        </p:blipFill>
        <p:spPr>
          <a:xfrm>
            <a:off x="4246850" y="641103"/>
            <a:ext cx="3702877" cy="5749462"/>
          </a:xfrm>
          <a:prstGeom prst="rect">
            <a:avLst/>
          </a:prstGeom>
        </p:spPr>
      </p:pic>
      <p:pic>
        <p:nvPicPr>
          <p:cNvPr id="8" name="Plassholder for innhold 7" descr="Et bilde som inneholder bygning&#10;&#10;Automatisk generert beskrivelse">
            <a:extLst>
              <a:ext uri="{FF2B5EF4-FFF2-40B4-BE49-F238E27FC236}">
                <a16:creationId xmlns:a16="http://schemas.microsoft.com/office/drawing/2014/main" id="{BA41C270-5E31-477E-9C99-B549D50051C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22005" r="24380" b="2"/>
          <a:stretch/>
        </p:blipFill>
        <p:spPr>
          <a:xfrm>
            <a:off x="8042589" y="641102"/>
            <a:ext cx="3702877" cy="5749462"/>
          </a:xfrm>
          <a:prstGeom prst="rect">
            <a:avLst/>
          </a:prstGeom>
        </p:spPr>
      </p:pic>
    </p:spTree>
    <p:extLst>
      <p:ext uri="{BB962C8B-B14F-4D97-AF65-F5344CB8AC3E}">
        <p14:creationId xmlns:p14="http://schemas.microsoft.com/office/powerpoint/2010/main" val="2669100860"/>
      </p:ext>
    </p:extLst>
  </p:cSld>
  <p:clrMapOvr>
    <a:masterClrMapping/>
  </p:clrMapOvr>
</p:sld>
</file>

<file path=ppt/theme/theme1.xml><?xml version="1.0" encoding="utf-8"?>
<a:theme xmlns:a="http://schemas.openxmlformats.org/drawingml/2006/main" name="DividendVTI">
  <a:themeElements>
    <a:clrScheme name="AnalogousFromRegularSeedRightStep">
      <a:dk1>
        <a:srgbClr val="000000"/>
      </a:dk1>
      <a:lt1>
        <a:srgbClr val="FFFFFF"/>
      </a:lt1>
      <a:dk2>
        <a:srgbClr val="413124"/>
      </a:dk2>
      <a:lt2>
        <a:srgbClr val="E2E8E8"/>
      </a:lt2>
      <a:accent1>
        <a:srgbClr val="E72E29"/>
      </a:accent1>
      <a:accent2>
        <a:srgbClr val="D56C17"/>
      </a:accent2>
      <a:accent3>
        <a:srgbClr val="B7A321"/>
      </a:accent3>
      <a:accent4>
        <a:srgbClr val="86B313"/>
      </a:accent4>
      <a:accent5>
        <a:srgbClr val="50BA21"/>
      </a:accent5>
      <a:accent6>
        <a:srgbClr val="15BD27"/>
      </a:accent6>
      <a:hlink>
        <a:srgbClr val="319193"/>
      </a:hlink>
      <a:folHlink>
        <a:srgbClr val="7F7F7F"/>
      </a:folHlink>
    </a:clrScheme>
    <a:fontScheme name="Dividend">
      <a:majorFont>
        <a:latin typeface="Univers Condensed"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Univers"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38</TotalTime>
  <Words>102</Words>
  <Application>Microsoft Office PowerPoint</Application>
  <PresentationFormat>Širokouhlá</PresentationFormat>
  <Paragraphs>8</Paragraphs>
  <Slides>4</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4</vt:i4>
      </vt:variant>
    </vt:vector>
  </HeadingPairs>
  <TitlesOfParts>
    <vt:vector size="8" baseType="lpstr">
      <vt:lpstr>Univers</vt:lpstr>
      <vt:lpstr>Univers Condensed</vt:lpstr>
      <vt:lpstr>Wingdings 2</vt:lpstr>
      <vt:lpstr>DividendVTI</vt:lpstr>
      <vt:lpstr>Råholt Secondary School</vt:lpstr>
      <vt:lpstr>530 pupils: year 8 year 9 year 10  70 teachers and staff </vt:lpstr>
      <vt:lpstr>The project so far: </vt:lpstr>
      <vt:lpstr>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Råholt Secondary School</dc:title>
  <dc:creator>Tove Nicolaysen-Page (Råh)</dc:creator>
  <cp:lastModifiedBy>PC23</cp:lastModifiedBy>
  <cp:revision>5</cp:revision>
  <dcterms:created xsi:type="dcterms:W3CDTF">2021-05-18T08:18:54Z</dcterms:created>
  <dcterms:modified xsi:type="dcterms:W3CDTF">2021-11-09T12:23:28Z</dcterms:modified>
</cp:coreProperties>
</file>