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smtClean="0"/>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9" name="Symbol zastępczy daty 18"/>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11" name="Symbol zastępczy numeru slajdu 10"/>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79EAC31-BEFF-4961-9799-444F459E7E1E}" type="slidenum">
              <a:rPr lang="pl-PL" smtClean="0"/>
              <a:pPr/>
              <a:t>‹#›</a:t>
            </a:fld>
            <a:endParaRPr lang="pl-PL"/>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56F642A-C79F-48AF-9623-F4DA84126F54}" type="datetimeFigureOut">
              <a:rPr lang="pl-PL" smtClean="0"/>
              <a:pPr/>
              <a:t>28.06.2022</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79EAC31-BEFF-4961-9799-444F459E7E1E}" type="slidenum">
              <a:rPr lang="pl-PL" smtClean="0"/>
              <a:pPr/>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smtClean="0"/>
              <a:t>Kliknij ikonę, aby dodać obraz</a:t>
            </a:r>
            <a:endParaRPr kumimoji="0"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l-PL" smtClean="0"/>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56F642A-C79F-48AF-9623-F4DA84126F54}" type="datetimeFigureOut">
              <a:rPr lang="pl-PL" smtClean="0"/>
              <a:pPr/>
              <a:t>28.06.2022</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79EAC31-BEFF-4961-9799-444F459E7E1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dissolve/>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C:\Users\Emilka\Desktop\Piotr%20Rubik%20-%20O%20zdrowiu%20%20Piosenki%20dla%20dzieci%20.mp3"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Emilka\Desktop\Gra%20Mi&#347;%20%20Ruch%20to%20zdrowie%20Gra%20dla%20dzieci%20edukacyjna%20WSiP%20bajki%20piosenki%20dla%20dzieci%20bez%20przemocy.mp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az 6" descr="hdimg18725e82a27a51eb26051deccef2d9.jpg"/>
          <p:cNvPicPr>
            <a:picLocks noChangeAspect="1"/>
          </p:cNvPicPr>
          <p:nvPr/>
        </p:nvPicPr>
        <p:blipFill>
          <a:blip r:embed="rId3"/>
          <a:stretch>
            <a:fillRect/>
          </a:stretch>
        </p:blipFill>
        <p:spPr>
          <a:xfrm>
            <a:off x="428596" y="1071546"/>
            <a:ext cx="8286808" cy="4143404"/>
          </a:xfrm>
          <a:prstGeom prst="rect">
            <a:avLst/>
          </a:prstGeom>
        </p:spPr>
      </p:pic>
      <p:sp>
        <p:nvSpPr>
          <p:cNvPr id="2" name="Tytuł 1"/>
          <p:cNvSpPr>
            <a:spLocks noGrp="1"/>
          </p:cNvSpPr>
          <p:nvPr>
            <p:ph type="ctrTitle"/>
          </p:nvPr>
        </p:nvSpPr>
        <p:spPr/>
        <p:txBody>
          <a:bodyPr>
            <a:normAutofit/>
          </a:bodyPr>
          <a:lstStyle/>
          <a:p>
            <a:r>
              <a:rPr lang="pl-PL" dirty="0"/>
              <a:t/>
            </a:r>
            <a:br>
              <a:rPr lang="pl-PL" dirty="0"/>
            </a:br>
            <a:endParaRPr lang="pl-PL" dirty="0"/>
          </a:p>
        </p:txBody>
      </p:sp>
      <p:sp>
        <p:nvSpPr>
          <p:cNvPr id="3" name="Podtytuł 2"/>
          <p:cNvSpPr>
            <a:spLocks noGrp="1"/>
          </p:cNvSpPr>
          <p:nvPr>
            <p:ph type="subTitle" idx="1"/>
          </p:nvPr>
        </p:nvSpPr>
        <p:spPr>
          <a:xfrm>
            <a:off x="142844" y="5429264"/>
            <a:ext cx="8858312" cy="1285884"/>
          </a:xfrm>
          <a:solidFill>
            <a:schemeClr val="tx1"/>
          </a:solidFill>
          <a:ln>
            <a:solidFill>
              <a:srgbClr val="0070C0"/>
            </a:solidFill>
          </a:ln>
        </p:spPr>
        <p:style>
          <a:lnRef idx="1">
            <a:schemeClr val="accent3"/>
          </a:lnRef>
          <a:fillRef idx="2">
            <a:schemeClr val="accent3"/>
          </a:fillRef>
          <a:effectRef idx="1">
            <a:schemeClr val="accent3"/>
          </a:effectRef>
          <a:fontRef idx="minor">
            <a:schemeClr val="dk1"/>
          </a:fontRef>
        </p:style>
        <p:txBody>
          <a:bodyPr>
            <a:normAutofit/>
          </a:bodyPr>
          <a:lstStyle/>
          <a:p>
            <a:endParaRPr lang="pl-PL" b="1" spc="300" dirty="0" smtClean="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latin typeface="Arial Black" pitchFamily="34" charset="0"/>
            </a:endParaRPr>
          </a:p>
          <a:p>
            <a:pPr algn="ctr"/>
            <a:r>
              <a:rPr lang="pl-PL" b="1" spc="300" dirty="0" smtClean="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latin typeface="Arial Black" pitchFamily="34" charset="0"/>
              </a:rPr>
              <a:t>Aktywność ruchowa i jej wpływ na rozwój dziecka w aspekcie integracji sensorycznej</a:t>
            </a:r>
          </a:p>
          <a:p>
            <a:endParaRPr lang="pl-PL" dirty="0"/>
          </a:p>
        </p:txBody>
      </p:sp>
      <p:sp>
        <p:nvSpPr>
          <p:cNvPr id="4" name="Prostokąt 3"/>
          <p:cNvSpPr/>
          <p:nvPr/>
        </p:nvSpPr>
        <p:spPr>
          <a:xfrm>
            <a:off x="428596" y="285729"/>
            <a:ext cx="8215370" cy="830997"/>
          </a:xfrm>
          <a:prstGeom prst="rect">
            <a:avLst/>
          </a:prstGeom>
          <a:noFill/>
        </p:spPr>
        <p:txBody>
          <a:bodyPr wrap="square" lIns="91440" tIns="45720" rIns="91440" bIns="45720">
            <a:spAutoFit/>
          </a:bodyPr>
          <a:lstStyle/>
          <a:p>
            <a:pPr algn="ctr"/>
            <a:r>
              <a:rPr lang="pl-PL"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Ruch to Zdrowie</a:t>
            </a:r>
            <a:endParaRPr lang="pl-PL"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8" name="Piotr Rubik - O zdrowiu  Piosenki dla dzieci .mp3">
            <a:hlinkClick r:id="" action="ppaction://media"/>
          </p:cNvPr>
          <p:cNvPicPr>
            <a:picLocks noRot="1" noChangeAspect="1"/>
          </p:cNvPicPr>
          <p:nvPr>
            <a:audioFile r:link="rId1"/>
          </p:nvPr>
        </p:nvPicPr>
        <p:blipFill>
          <a:blip r:embed="rId4"/>
          <a:stretch>
            <a:fillRect/>
          </a:stretch>
        </p:blipFill>
        <p:spPr>
          <a:xfrm>
            <a:off x="142844" y="0"/>
            <a:ext cx="304800" cy="304800"/>
          </a:xfrm>
          <a:prstGeom prst="rect">
            <a:avLst/>
          </a:prstGeom>
        </p:spPr>
      </p:pic>
    </p:spTree>
  </p:cSld>
  <p:clrMapOvr>
    <a:masterClrMapping/>
  </p:clrMapOvr>
  <p:transition spd="slow" advClick="0" advTm="3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iterate type="wd">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par>
                          <p:cTn id="11" fill="hold">
                            <p:stCondLst>
                              <p:cond delay="4200"/>
                            </p:stCondLst>
                            <p:childTnLst>
                              <p:par>
                                <p:cTn id="12" presetID="1" presetClass="mediacall" presetSubtype="0" fill="hold" nodeType="afterEffect">
                                  <p:stCondLst>
                                    <p:cond delay="0"/>
                                  </p:stCondLst>
                                  <p:childTnLst>
                                    <p:cmd type="call" cmd="playFrom(0.0)">
                                      <p:cBhvr>
                                        <p:cTn id="13" dur="1" fill="hold"/>
                                        <p:tgtEl>
                                          <p:spTgt spid="8"/>
                                        </p:tgtEl>
                                      </p:cBhvr>
                                    </p:cmd>
                                  </p:childTnLst>
                                </p:cTn>
                              </p:par>
                            </p:childTnLst>
                          </p:cTn>
                        </p:par>
                        <p:par>
                          <p:cTn id="14" fill="hold">
                            <p:stCondLst>
                              <p:cond delay="4200"/>
                            </p:stCondLst>
                            <p:childTnLst>
                              <p:par>
                                <p:cTn id="15" presetID="4" presetClass="entr" presetSubtype="1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8" fill="hold" display="0">
                  <p:stCondLst>
                    <p:cond delay="indefinite"/>
                  </p:stCondLst>
                  <p:endCondLst>
                    <p:cond evt="onPrev" delay="0">
                      <p:tgtEl>
                        <p:sldTgt/>
                      </p:tgtEl>
                    </p:cond>
                    <p:cond evt="onStopAudio" delay="0">
                      <p:tgtEl>
                        <p:sldTgt/>
                      </p:tgtEl>
                    </p:cond>
                  </p:endCondLst>
                </p:cTn>
                <p:tgtEl>
                  <p:spTgt spid="8"/>
                </p:tgtEl>
              </p:cMediaNode>
            </p:audio>
          </p:childTnLst>
        </p:cTn>
      </p:par>
    </p:tnLst>
    <p:bldLst>
      <p:bldP spid="3"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714356"/>
            <a:ext cx="8183880" cy="4187952"/>
          </a:xfrm>
        </p:spPr>
        <p:txBody>
          <a:bodyPr>
            <a:normAutofit fontScale="70000" lnSpcReduction="20000"/>
          </a:bodyPr>
          <a:lstStyle/>
          <a:p>
            <a:pPr algn="just">
              <a:lnSpc>
                <a:spcPct val="160000"/>
              </a:lnSpc>
            </a:pPr>
            <a:r>
              <a:rPr lang="pl-PL" i="1" dirty="0" smtClean="0">
                <a:latin typeface="Arial" pitchFamily="34" charset="0"/>
                <a:cs typeface="Arial" pitchFamily="34" charset="0"/>
              </a:rPr>
              <a:t>Dzieci potrzebują ruchu, ponieważ jest on naturalną potrzebą człowieka, która została stłumiona przez złe nawyki cywilizacyjne. Nasze pociechy coraz więcej czasu spędzają przed telewizorem, czy komputerem, co stało się dla nich najwygodniejszym sposobem na spędzenie wolnego czasu. Aktywność fizyczna pobudza dojrzewanie układu nerwowego, a to z kolei przyspiesza rozwój motoryczności. Ograniczenie aktywności ruchowej zdecydowanie wpływa na opóźnienie ważnych funkcji rozwoju naszych dzieci.</a:t>
            </a:r>
            <a:endParaRPr lang="pl-PL" i="1" dirty="0">
              <a:latin typeface="Arial" pitchFamily="34" charset="0"/>
              <a:cs typeface="Arial" pitchFamily="34" charset="0"/>
            </a:endParaRPr>
          </a:p>
        </p:txBody>
      </p:sp>
    </p:spTree>
  </p:cSld>
  <p:clrMapOvr>
    <a:masterClrMapping/>
  </p:clrMapOvr>
  <p:transition spd="slow" advClick="0" advTm="30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0034" y="571480"/>
            <a:ext cx="8183880" cy="4187952"/>
          </a:xfrm>
        </p:spPr>
        <p:txBody>
          <a:bodyPr>
            <a:normAutofit fontScale="25000" lnSpcReduction="20000"/>
          </a:bodyPr>
          <a:lstStyle/>
          <a:p>
            <a:r>
              <a:rPr lang="pl-PL" sz="7200" b="1" dirty="0" smtClean="0">
                <a:solidFill>
                  <a:srgbClr val="FF0000"/>
                </a:solidFill>
                <a:latin typeface="Arial" pitchFamily="34" charset="0"/>
                <a:cs typeface="Arial" pitchFamily="34" charset="0"/>
              </a:rPr>
              <a:t>Zatem, jakie korzyści daje ruch?</a:t>
            </a:r>
          </a:p>
          <a:p>
            <a:pPr algn="just">
              <a:lnSpc>
                <a:spcPct val="170000"/>
              </a:lnSpc>
            </a:pPr>
            <a:endParaRPr lang="pl-PL" sz="7200" dirty="0" smtClean="0">
              <a:latin typeface="Arial" pitchFamily="34" charset="0"/>
              <a:cs typeface="Arial" pitchFamily="34" charset="0"/>
            </a:endParaRPr>
          </a:p>
          <a:p>
            <a:pPr algn="just">
              <a:lnSpc>
                <a:spcPct val="170000"/>
              </a:lnSpc>
            </a:pPr>
            <a:r>
              <a:rPr lang="pl-PL" sz="7200" dirty="0" smtClean="0">
                <a:latin typeface="Arial" pitchFamily="34" charset="0"/>
                <a:cs typeface="Arial" pitchFamily="34" charset="0"/>
              </a:rPr>
              <a:t>Oprócz walorów zdrowotnych, w postaci lepszej wydolności organizmu, jego dotlenienia, poprawnej postawy i budowy ciała – ruch pozytywnie wpływa na rozwój psychiczny i społeczny dziecka. </a:t>
            </a:r>
          </a:p>
          <a:p>
            <a:pPr algn="just">
              <a:lnSpc>
                <a:spcPct val="170000"/>
              </a:lnSpc>
            </a:pPr>
            <a:r>
              <a:rPr lang="pl-PL" sz="7200" dirty="0" smtClean="0">
                <a:latin typeface="Arial" pitchFamily="34" charset="0"/>
                <a:cs typeface="Arial" pitchFamily="34" charset="0"/>
              </a:rPr>
              <a:t>Poprzez aktywność fizyczną poznaje on otaczający świat, wzbogaca swoje doświadczenia, rozwija samodzielność, usprawnia funkcje pamięci i uwagi, wyostrza zmysł wzroku i słuchu, uczy się zachowań akceptowanych w grupie, m.in. przestrzegania zasad i norm. Ponadto dzieci podczas zabaw ruchowych mają możliwość radzenia sobie z porażką oraz przeżywać sukces. Co ważne – aktywność ruchowa pozwala rozładować ich nadmiar energii, dotlenić organizm oraz poprawić koncentrację wagi i wpłynąć na lepszy sen.</a:t>
            </a:r>
          </a:p>
          <a:p>
            <a:endParaRPr lang="pl-PL" dirty="0"/>
          </a:p>
        </p:txBody>
      </p:sp>
    </p:spTree>
  </p:cSld>
  <p:clrMapOvr>
    <a:masterClrMapping/>
  </p:clrMapOvr>
  <p:transition spd="slow" advClick="0" advTm="30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3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6" dur="3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02920" y="530352"/>
            <a:ext cx="8183880" cy="5256102"/>
          </a:xfrm>
        </p:spPr>
        <p:txBody>
          <a:bodyPr>
            <a:normAutofit fontScale="25000" lnSpcReduction="20000"/>
          </a:bodyPr>
          <a:lstStyle/>
          <a:p>
            <a:pPr>
              <a:lnSpc>
                <a:spcPct val="170000"/>
              </a:lnSpc>
            </a:pPr>
            <a:r>
              <a:rPr lang="pl-PL" sz="5600" b="1" dirty="0" smtClean="0">
                <a:solidFill>
                  <a:srgbClr val="FF0000"/>
                </a:solidFill>
                <a:latin typeface="Arial" pitchFamily="34" charset="0"/>
                <a:cs typeface="Arial" pitchFamily="34" charset="0"/>
              </a:rPr>
              <a:t>Dlaczego część dzieci jest bardziej ruchliwa, a inne mniej?</a:t>
            </a:r>
          </a:p>
          <a:p>
            <a:pPr>
              <a:lnSpc>
                <a:spcPct val="170000"/>
              </a:lnSpc>
            </a:pPr>
            <a:endParaRPr lang="pl-PL" sz="5600" dirty="0" smtClean="0">
              <a:solidFill>
                <a:srgbClr val="FF0000"/>
              </a:solidFill>
              <a:latin typeface="Arial" pitchFamily="34" charset="0"/>
              <a:cs typeface="Arial" pitchFamily="34" charset="0"/>
            </a:endParaRPr>
          </a:p>
          <a:p>
            <a:pPr algn="just">
              <a:lnSpc>
                <a:spcPct val="170000"/>
              </a:lnSpc>
            </a:pPr>
            <a:r>
              <a:rPr lang="pl-PL" sz="5600" dirty="0" smtClean="0">
                <a:latin typeface="Arial" pitchFamily="34" charset="0"/>
                <a:cs typeface="Arial" pitchFamily="34" charset="0"/>
              </a:rPr>
              <a:t>Należy jednak nadmienić, że dzieci różnią się pod względem zapotrzebowania na ruch. Część z nich jest nadruchliwa, wciąż poszukująca wrażeń ruchowych, inne zaś statyczne – przejawiają mniejszy popęd do poruszania się. Jest to uwarunkowane w pracy naszego układu nerwowego, a konkretniej w procesach systemów zmysłowych. Bazowymi układami sensorycznymi odpowiedzialnymi za odbieranie doznań związanych z ruchem i zmianami</a:t>
            </a:r>
            <a:br>
              <a:rPr lang="pl-PL" sz="5600" dirty="0" smtClean="0">
                <a:latin typeface="Arial" pitchFamily="34" charset="0"/>
                <a:cs typeface="Arial" pitchFamily="34" charset="0"/>
              </a:rPr>
            </a:br>
            <a:r>
              <a:rPr lang="pl-PL" sz="5600" dirty="0" smtClean="0">
                <a:latin typeface="Arial" pitchFamily="34" charset="0"/>
                <a:cs typeface="Arial" pitchFamily="34" charset="0"/>
              </a:rPr>
              <a:t>w ruchu jest układ </a:t>
            </a:r>
            <a:r>
              <a:rPr lang="pl-PL" sz="5600" dirty="0" err="1" smtClean="0">
                <a:latin typeface="Arial" pitchFamily="34" charset="0"/>
                <a:cs typeface="Arial" pitchFamily="34" charset="0"/>
              </a:rPr>
              <a:t>przedsionkowo-proprioceptywny</a:t>
            </a:r>
            <a:r>
              <a:rPr lang="pl-PL" sz="5600" dirty="0" smtClean="0">
                <a:latin typeface="Arial" pitchFamily="34" charset="0"/>
                <a:cs typeface="Arial" pitchFamily="34" charset="0"/>
              </a:rPr>
              <a:t>. Wpływa na utrzymanie równowagi, świadomość przestrzeni, schemat ciała, właściwe napięcie mięśniowe, koordynację i płynność ruchu, a także funkcje zmysłu słuchu i wzroku. Pełni zasadniczą rolę w planowaniu ruchu, czyli praksji. Poziom pobudzenia dzieci oraz ich wewnętrzny popęd do ruchu i zabawy zależy od 3 rodzajów modalności w obrębie zmysłu przedsionka i </a:t>
            </a:r>
            <a:r>
              <a:rPr lang="pl-PL" sz="5600" dirty="0" err="1" smtClean="0">
                <a:latin typeface="Arial" pitchFamily="34" charset="0"/>
                <a:cs typeface="Arial" pitchFamily="34" charset="0"/>
              </a:rPr>
              <a:t>propriocepcji</a:t>
            </a:r>
            <a:r>
              <a:rPr lang="pl-PL" sz="5600" dirty="0" smtClean="0">
                <a:latin typeface="Arial" pitchFamily="34" charset="0"/>
                <a:cs typeface="Arial" pitchFamily="34" charset="0"/>
              </a:rPr>
              <a:t> (czucia głębokiego), tj. nadwrażliwości, </a:t>
            </a:r>
            <a:r>
              <a:rPr lang="pl-PL" sz="5600" dirty="0" err="1" smtClean="0">
                <a:latin typeface="Arial" pitchFamily="34" charset="0"/>
                <a:cs typeface="Arial" pitchFamily="34" charset="0"/>
              </a:rPr>
              <a:t>podwrażliwości</a:t>
            </a:r>
            <a:r>
              <a:rPr lang="pl-PL" sz="5600" dirty="0" smtClean="0">
                <a:latin typeface="Arial" pitchFamily="34" charset="0"/>
                <a:cs typeface="Arial" pitchFamily="34" charset="0"/>
              </a:rPr>
              <a:t> i chęci poszukiwania wrażeń. Warto zaznaczyć ,że niedojrzałość układu przedsionkowego przejawia się trudnościami w nauce naszych pociech.</a:t>
            </a:r>
          </a:p>
          <a:p>
            <a:endParaRPr lang="pl-PL" dirty="0"/>
          </a:p>
        </p:txBody>
      </p:sp>
    </p:spTree>
  </p:cSld>
  <p:clrMapOvr>
    <a:masterClrMapping/>
  </p:clrMapOvr>
  <p:transition spd="slow" advClick="0" advTm="3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par>
                          <p:cTn id="8" fill="hold">
                            <p:stCondLst>
                              <p:cond delay="3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3000"/>
                                        <p:tgtEl>
                                          <p:spTgt spid="3">
                                            <p:txEl>
                                              <p:pRg st="2" end="2"/>
                                            </p:txEl>
                                          </p:spTgt>
                                        </p:tgtEl>
                                      </p:cBhvr>
                                    </p:animEffect>
                                  </p:childTnLst>
                                </p:cTn>
                              </p:par>
                            </p:childTnLst>
                          </p:cTn>
                        </p:par>
                        <p:par>
                          <p:cTn id="12" fill="hold">
                            <p:stCondLst>
                              <p:cond delay="6000"/>
                            </p:stCondLst>
                            <p:childTnLst>
                              <p:par>
                                <p:cTn id="13" presetID="4" presetClass="entr" presetSubtype="16"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3000"/>
                                        <p:tgtEl>
                                          <p:spTgt spid="3">
                                            <p:txEl>
                                              <p:pRg st="0" end="0"/>
                                            </p:txEl>
                                          </p:spTgt>
                                        </p:tgtEl>
                                      </p:cBhvr>
                                    </p:animEffect>
                                  </p:childTnLst>
                                </p:cTn>
                              </p:par>
                            </p:childTnLst>
                          </p:cTn>
                        </p:par>
                        <p:par>
                          <p:cTn id="16" fill="hold">
                            <p:stCondLst>
                              <p:cond delay="9000"/>
                            </p:stCondLst>
                            <p:childTnLst>
                              <p:par>
                                <p:cTn id="17" presetID="2" presetClass="entr" presetSubtype="4"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lnSpc>
                <a:spcPct val="160000"/>
              </a:lnSpc>
            </a:pPr>
            <a:r>
              <a:rPr lang="pl-PL" sz="1800" b="1" dirty="0" smtClean="0">
                <a:solidFill>
                  <a:srgbClr val="FF0000"/>
                </a:solidFill>
                <a:latin typeface="Arial" pitchFamily="34" charset="0"/>
                <a:cs typeface="Arial" pitchFamily="34" charset="0"/>
              </a:rPr>
              <a:t>Dlaczego warto w wolnym czasie postawić na zabawy ruchowe?</a:t>
            </a:r>
          </a:p>
          <a:p>
            <a:pPr algn="just">
              <a:lnSpc>
                <a:spcPct val="160000"/>
              </a:lnSpc>
            </a:pPr>
            <a:endParaRPr lang="pl-PL" sz="1400" dirty="0" smtClean="0">
              <a:latin typeface="Arial" pitchFamily="34" charset="0"/>
              <a:cs typeface="Arial" pitchFamily="34" charset="0"/>
            </a:endParaRPr>
          </a:p>
          <a:p>
            <a:pPr algn="just">
              <a:lnSpc>
                <a:spcPct val="160000"/>
              </a:lnSpc>
            </a:pPr>
            <a:r>
              <a:rPr lang="pl-PL" sz="1400" dirty="0" smtClean="0">
                <a:latin typeface="Arial" pitchFamily="34" charset="0"/>
                <a:cs typeface="Arial" pitchFamily="34" charset="0"/>
              </a:rPr>
              <a:t>Prawidłowy rozwój ruchowy u dzieci skutkuje efektywnym przyswajaniem umiejętności szkolnych, ponieważ ruch, odbiór i przetwarzanie bodźców zmysłowych są ze sobą ściśle powiązane </a:t>
            </a:r>
          </a:p>
          <a:p>
            <a:pPr algn="just">
              <a:lnSpc>
                <a:spcPct val="160000"/>
              </a:lnSpc>
            </a:pPr>
            <a:r>
              <a:rPr lang="pl-PL" sz="1400" dirty="0" smtClean="0">
                <a:latin typeface="Arial" pitchFamily="34" charset="0"/>
                <a:cs typeface="Arial" pitchFamily="34" charset="0"/>
              </a:rPr>
              <a:t>i wzajemnie na siebie wpływają. </a:t>
            </a:r>
          </a:p>
          <a:p>
            <a:pPr algn="just">
              <a:lnSpc>
                <a:spcPct val="160000"/>
              </a:lnSpc>
            </a:pPr>
            <a:r>
              <a:rPr lang="pl-PL" sz="1400" dirty="0" smtClean="0">
                <a:latin typeface="Arial" pitchFamily="34" charset="0"/>
                <a:cs typeface="Arial" pitchFamily="34" charset="0"/>
              </a:rPr>
              <a:t>Zabawy ruchowe są niezbędne do nabycia m.in. umiejętności kontrolowania zachowania, uwagi, pamięci, rozwoju dużej i małej motoryki, które warunkują zdolność łatwiejszego uczenia się </a:t>
            </a:r>
          </a:p>
          <a:p>
            <a:pPr algn="just">
              <a:lnSpc>
                <a:spcPct val="160000"/>
              </a:lnSpc>
            </a:pPr>
            <a:r>
              <a:rPr lang="pl-PL" sz="1400" dirty="0" smtClean="0">
                <a:latin typeface="Arial" pitchFamily="34" charset="0"/>
                <a:cs typeface="Arial" pitchFamily="34" charset="0"/>
              </a:rPr>
              <a:t>i nawiązywania kontaktów społecznych. Sprawność motoryczna, odczuwanie i schemat ciała, percepcja wzrokowa i słuchowa, utrzymanie równowagi, a także koordynacja wzrokowo-ruchowa wpływają na opanowanie m.in. umiejętności czytania i pisania.</a:t>
            </a:r>
          </a:p>
          <a:p>
            <a:endParaRPr lang="pl-PL" dirty="0"/>
          </a:p>
        </p:txBody>
      </p:sp>
    </p:spTree>
  </p:cSld>
  <p:clrMapOvr>
    <a:masterClrMapping/>
  </p:clrMapOvr>
  <p:transition spd="slow" advClick="0" advTm="3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par>
                          <p:cTn id="8" fill="hold">
                            <p:stCondLst>
                              <p:cond delay="3000"/>
                            </p:stCondLst>
                            <p:childTnLst>
                              <p:par>
                                <p:cTn id="9" presetID="4" presetClass="entr" presetSubtype="16"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3000"/>
                                        <p:tgtEl>
                                          <p:spTgt spid="3">
                                            <p:txEl>
                                              <p:pRg st="2" end="2"/>
                                            </p:txEl>
                                          </p:spTgt>
                                        </p:tgtEl>
                                      </p:cBhvr>
                                    </p:animEffect>
                                  </p:childTnLst>
                                </p:cTn>
                              </p:par>
                            </p:childTnLst>
                          </p:cTn>
                        </p:par>
                        <p:par>
                          <p:cTn id="12" fill="hold">
                            <p:stCondLst>
                              <p:cond delay="6000"/>
                            </p:stCondLst>
                            <p:childTnLst>
                              <p:par>
                                <p:cTn id="13" presetID="4" presetClass="entr" presetSubtype="16"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3000"/>
                                        <p:tgtEl>
                                          <p:spTgt spid="3">
                                            <p:txEl>
                                              <p:pRg st="3" end="3"/>
                                            </p:txEl>
                                          </p:spTgt>
                                        </p:tgtEl>
                                      </p:cBhvr>
                                    </p:animEffect>
                                  </p:childTnLst>
                                </p:cTn>
                              </p:par>
                            </p:childTnLst>
                          </p:cTn>
                        </p:par>
                        <p:par>
                          <p:cTn id="16" fill="hold">
                            <p:stCondLst>
                              <p:cond delay="9000"/>
                            </p:stCondLst>
                            <p:childTnLst>
                              <p:par>
                                <p:cTn id="17" presetID="4" presetClass="entr" presetSubtype="16"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3000"/>
                                        <p:tgtEl>
                                          <p:spTgt spid="3">
                                            <p:txEl>
                                              <p:pRg st="4" end="4"/>
                                            </p:txEl>
                                          </p:spTgt>
                                        </p:tgtEl>
                                      </p:cBhvr>
                                    </p:animEffect>
                                  </p:childTnLst>
                                </p:cTn>
                              </p:par>
                            </p:childTnLst>
                          </p:cTn>
                        </p:par>
                        <p:par>
                          <p:cTn id="20" fill="hold">
                            <p:stCondLst>
                              <p:cond delay="12000"/>
                            </p:stCondLst>
                            <p:childTnLst>
                              <p:par>
                                <p:cTn id="21" presetID="4" presetClass="entr" presetSubtype="16"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ox(in)">
                                      <p:cBhvr>
                                        <p:cTn id="23"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55000" lnSpcReduction="20000"/>
          </a:bodyPr>
          <a:lstStyle/>
          <a:p>
            <a:pPr algn="ctr">
              <a:lnSpc>
                <a:spcPct val="170000"/>
              </a:lnSpc>
            </a:pPr>
            <a:r>
              <a:rPr lang="pl-PL" sz="2900" b="1" dirty="0" smtClean="0">
                <a:solidFill>
                  <a:srgbClr val="FF0000"/>
                </a:solidFill>
                <a:latin typeface="Arial" pitchFamily="34" charset="0"/>
                <a:cs typeface="Arial" pitchFamily="34" charset="0"/>
              </a:rPr>
              <a:t>Na co zwrócić uwagę?</a:t>
            </a:r>
          </a:p>
          <a:p>
            <a:pPr>
              <a:lnSpc>
                <a:spcPct val="170000"/>
              </a:lnSpc>
            </a:pPr>
            <a:endParaRPr lang="pl-PL" sz="2200" dirty="0" smtClean="0">
              <a:latin typeface="Arial" pitchFamily="34" charset="0"/>
              <a:cs typeface="Arial" pitchFamily="34" charset="0"/>
            </a:endParaRPr>
          </a:p>
          <a:p>
            <a:pPr>
              <a:lnSpc>
                <a:spcPct val="170000"/>
              </a:lnSpc>
            </a:pPr>
            <a:r>
              <a:rPr lang="pl-PL" sz="2200" dirty="0" smtClean="0">
                <a:latin typeface="Arial" pitchFamily="34" charset="0"/>
                <a:cs typeface="Arial" pitchFamily="34" charset="0"/>
              </a:rPr>
              <a:t>Każde dziecko wymaga ruchu, lecz trzeba znaleźć taką formę aktywności, która sprawia mu najwięcej radości. Bardzo istotne jest, aby rodzic zwrócił uwagę na rodzaj oraz intensywność danej aktywności, aby była ona dostosowana do możliwości psychofizycznych dziecka i jego zapotrzebowania na ruch. Warto towarzyszyć dziecku w </a:t>
            </a:r>
            <a:r>
              <a:rPr lang="pl-PL" sz="2200" dirty="0" err="1" smtClean="0">
                <a:latin typeface="Arial" pitchFamily="34" charset="0"/>
                <a:cs typeface="Arial" pitchFamily="34" charset="0"/>
              </a:rPr>
              <a:t>aktywnościach</a:t>
            </a:r>
            <a:r>
              <a:rPr lang="pl-PL" sz="2200" dirty="0" smtClean="0">
                <a:latin typeface="Arial" pitchFamily="34" charset="0"/>
                <a:cs typeface="Arial" pitchFamily="34" charset="0"/>
              </a:rPr>
              <a:t> ruchowych, spędzić z nim czas i tworzyć wspólnie pomysły na atrakcyjne zabawy. Pamiętajmy o motywowaniu i zachęcaniu dziecka do pokonywania słabości oraz chwaleniu ich za najdrobniejszy sukces. Priorytetem jest skupienie się na stymulacji przedsionka, tj. jazda na rowerze, deskorolce, skoki na trampolinie, przez skakankę, huśtanie, turlanie. Przydatnymi ćwiczeniami ruchowymi, które umożliwią współpracę dziecka z rodzicem, rozwijającymi koordynację ruchową, zwinność, percepcję oraz równowagę są: TORY PRZESZKÓD (modyfikowane według pomysłu, urozmaicanie z wykorzystaniem domowego sprzętu), rzuty do celu, zabawy balonem (odbijanie różnymi częściami ciała), zabawy z piłką, TWISTER, łapanie baniek mydlanych – można je zorganizować w domu lub na zewnątrz.</a:t>
            </a:r>
          </a:p>
          <a:p>
            <a:endParaRPr lang="pl-PL" dirty="0"/>
          </a:p>
        </p:txBody>
      </p:sp>
      <p:pic>
        <p:nvPicPr>
          <p:cNvPr id="4" name="Gra Miś  Ruch to zdrowie Gra dla dzieci edukacyjna WSiP bajki piosenki dla dzieci bez przemocy.mp3">
            <a:hlinkClick r:id="" action="ppaction://media"/>
          </p:cNvPr>
          <p:cNvPicPr>
            <a:picLocks noRot="1" noChangeAspect="1"/>
          </p:cNvPicPr>
          <p:nvPr>
            <a:audioFile r:link="rId1"/>
          </p:nvPr>
        </p:nvPicPr>
        <p:blipFill>
          <a:blip r:embed="rId3"/>
          <a:stretch>
            <a:fillRect/>
          </a:stretch>
        </p:blipFill>
        <p:spPr>
          <a:xfrm>
            <a:off x="1000100" y="857232"/>
            <a:ext cx="304800" cy="304800"/>
          </a:xfrm>
          <a:prstGeom prst="rect">
            <a:avLst/>
          </a:prstGeom>
        </p:spPr>
      </p:pic>
    </p:spTree>
  </p:cSld>
  <p:clrMapOvr>
    <a:masterClrMapping/>
  </p:clrMapOvr>
  <p:transition spd="slow" advClick="0" advTm="30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       </a:t>
            </a:r>
          </a:p>
          <a:p>
            <a:r>
              <a:rPr lang="pl-PL" dirty="0" smtClean="0"/>
              <a:t> </a:t>
            </a:r>
            <a:r>
              <a:rPr lang="pl-PL" dirty="0" smtClean="0"/>
              <a:t>          </a:t>
            </a:r>
          </a:p>
          <a:p>
            <a:pPr>
              <a:buNone/>
            </a:pPr>
            <a:r>
              <a:rPr lang="pl-PL" dirty="0" smtClean="0"/>
              <a:t>                 Dziękuje za uwagę </a:t>
            </a:r>
            <a:endParaRPr lang="pl-PL"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1008</TotalTime>
  <Words>565</Words>
  <Application>Microsoft Office PowerPoint</Application>
  <PresentationFormat>Pokaz na ekranie (4:3)</PresentationFormat>
  <Paragraphs>24</Paragraphs>
  <Slides>7</Slides>
  <Notes>0</Notes>
  <HiddenSlides>0</HiddenSlides>
  <MMClips>2</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Aspekt</vt:lpstr>
      <vt:lpstr> </vt:lpstr>
      <vt:lpstr>Slajd 2</vt:lpstr>
      <vt:lpstr>Slajd 3</vt:lpstr>
      <vt:lpstr>Slajd 4</vt:lpstr>
      <vt:lpstr>Slajd 5</vt:lpstr>
      <vt:lpstr>Slajd 6</vt:lpstr>
      <vt:lpstr>Slajd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Emilka</dc:creator>
  <cp:lastModifiedBy>Emilka</cp:lastModifiedBy>
  <cp:revision>19</cp:revision>
  <dcterms:created xsi:type="dcterms:W3CDTF">2022-06-24T15:48:10Z</dcterms:created>
  <dcterms:modified xsi:type="dcterms:W3CDTF">2022-06-28T20:38:12Z</dcterms:modified>
</cp:coreProperties>
</file>