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58" r:id="rId6"/>
    <p:sldId id="260" r:id="rId7"/>
    <p:sldId id="259" r:id="rId8"/>
    <p:sldId id="261" r:id="rId9"/>
    <p:sldId id="262" r:id="rId10"/>
    <p:sldId id="268" r:id="rId11"/>
    <p:sldId id="269" r:id="rId12"/>
    <p:sldId id="270" r:id="rId13"/>
    <p:sldId id="26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2"/>
    <p:restoredTop sz="96953"/>
  </p:normalViewPr>
  <p:slideViewPr>
    <p:cSldViewPr snapToGrid="0" snapToObjects="1">
      <p:cViewPr>
        <p:scale>
          <a:sx n="119" d="100"/>
          <a:sy n="119" d="100"/>
        </p:scale>
        <p:origin x="-55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5200-56E1-8141-8616-A274712AB4B1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CA40-F4F0-BD40-8B28-6AA4C2F35D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18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BCA40-F4F0-BD40-8B28-6AA4C2F35D54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188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2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9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989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789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71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09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42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339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11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557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52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78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01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91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55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578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9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2D2119-215B-4643-89B4-4C4049E0E11C}" type="datetimeFigureOut">
              <a:rPr lang="pl-PL" smtClean="0"/>
              <a:t>19.02.2021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E46D-657C-4C4E-A1C6-20AEC0EF7F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386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technikumogrodniczebelska" TargetMode="External"/><Relationship Id="rId4" Type="http://schemas.openxmlformats.org/officeDocument/2006/relationships/hyperlink" Target="http://www.zs39.waw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haHryTkHQ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rakcyjna rozmyta biblioteka publiczna z regałami książek">
            <a:extLst>
              <a:ext uri="{FF2B5EF4-FFF2-40B4-BE49-F238E27FC236}">
                <a16:creationId xmlns:a16="http://schemas.microsoft.com/office/drawing/2014/main" xmlns="" id="{4C5F38F4-844C-48C7-A9CF-9E2828F64D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8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DE3E4B1-FD26-7A4F-AFD5-EE86CE89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pl-PL"/>
              <a:t>Prezentacja oferty szkoły marzeń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3649ADD-12C9-7547-B730-353D8B3E9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pl-PL" dirty="0"/>
              <a:t>Technikum Ogrodnicze w Zespole Szkół nr 39 im. Edmunda Jankowskiego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85E190-58DD-42DD-A4A8-401E15C92A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743D129-C693-714C-87D9-1590C41259D6}"/>
              </a:ext>
            </a:extLst>
          </p:cNvPr>
          <p:cNvSpPr/>
          <p:nvPr/>
        </p:nvSpPr>
        <p:spPr>
          <a:xfrm>
            <a:off x="1154955" y="5694402"/>
            <a:ext cx="324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Bełska 1/3, </a:t>
            </a:r>
            <a:r>
              <a:rPr lang="pl-PL" dirty="0" smtClean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02-638 </a:t>
            </a:r>
            <a:r>
              <a:rPr lang="pl-PL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Warszawa</a:t>
            </a:r>
            <a:endParaRPr lang="pl-PL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74D0A75-C363-FA46-B8E3-A9F598A9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319930"/>
            <a:ext cx="6188190" cy="162232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1700" dirty="0" err="1">
                <a:solidFill>
                  <a:srgbClr val="EBEBEB"/>
                </a:solidFill>
              </a:rPr>
              <a:t>Nasza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szkoła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realizuje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projekt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praktyk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zagranicznych</a:t>
            </a:r>
            <a:r>
              <a:rPr lang="en-US" sz="1700" dirty="0">
                <a:solidFill>
                  <a:srgbClr val="EBEBEB"/>
                </a:solidFill>
              </a:rPr>
              <a:t>! </a:t>
            </a:r>
            <a:r>
              <a:rPr lang="en-US" sz="1700" dirty="0" err="1">
                <a:solidFill>
                  <a:srgbClr val="EBEBEB"/>
                </a:solidFill>
              </a:rPr>
              <a:t>Inicjatywa</a:t>
            </a:r>
            <a:r>
              <a:rPr lang="en-US" sz="1700" dirty="0">
                <a:solidFill>
                  <a:srgbClr val="EBEBEB"/>
                </a:solidFill>
              </a:rPr>
              <a:t> pt. „</a:t>
            </a:r>
            <a:r>
              <a:rPr lang="en-US" sz="1700" dirty="0" err="1">
                <a:solidFill>
                  <a:srgbClr val="EBEBEB"/>
                </a:solidFill>
              </a:rPr>
              <a:t>Nabywanie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praktycznych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umiejętności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zawodowych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poprzez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zagraniczną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mobilność</a:t>
            </a:r>
            <a:r>
              <a:rPr lang="en-US" sz="1700" dirty="0">
                <a:solidFill>
                  <a:srgbClr val="EBEBEB"/>
                </a:solidFill>
              </a:rPr>
              <a:t>” nr 2020-1-PL01-KA102-078708, </a:t>
            </a:r>
            <a:r>
              <a:rPr lang="en-US" sz="1700" dirty="0" err="1">
                <a:solidFill>
                  <a:srgbClr val="EBEBEB"/>
                </a:solidFill>
              </a:rPr>
              <a:t>realizowana</a:t>
            </a:r>
            <a:r>
              <a:rPr lang="en-US" sz="1700" dirty="0">
                <a:solidFill>
                  <a:srgbClr val="EBEBEB"/>
                </a:solidFill>
              </a:rPr>
              <a:t> jest w </a:t>
            </a:r>
            <a:r>
              <a:rPr lang="en-US" sz="1700" dirty="0" err="1">
                <a:solidFill>
                  <a:srgbClr val="EBEBEB"/>
                </a:solidFill>
              </a:rPr>
              <a:t>ramach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programu</a:t>
            </a:r>
            <a:r>
              <a:rPr lang="en-US" sz="1700" dirty="0">
                <a:solidFill>
                  <a:srgbClr val="EBEBEB"/>
                </a:solidFill>
              </a:rPr>
              <a:t> Erasmus+, </a:t>
            </a:r>
            <a:r>
              <a:rPr lang="en-US" sz="1700" dirty="0" err="1">
                <a:solidFill>
                  <a:srgbClr val="EBEBEB"/>
                </a:solidFill>
              </a:rPr>
              <a:t>sektor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Kształcenie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i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szkolenie</a:t>
            </a:r>
            <a:r>
              <a:rPr lang="en-US" sz="1700" dirty="0">
                <a:solidFill>
                  <a:srgbClr val="EBEBEB"/>
                </a:solidFill>
              </a:rPr>
              <a:t> </a:t>
            </a:r>
            <a:r>
              <a:rPr lang="en-US" sz="1700" dirty="0" err="1">
                <a:solidFill>
                  <a:srgbClr val="EBEBEB"/>
                </a:solidFill>
              </a:rPr>
              <a:t>zawodowe</a:t>
            </a:r>
            <a:r>
              <a:rPr lang="en-US" sz="1700" dirty="0">
                <a:solidFill>
                  <a:srgbClr val="EBEBEB"/>
                </a:solidFill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35468C8C-BEC7-4D4C-9AA3-834DF43CE51B}"/>
              </a:ext>
            </a:extLst>
          </p:cNvPr>
          <p:cNvSpPr/>
          <p:nvPr/>
        </p:nvSpPr>
        <p:spPr>
          <a:xfrm>
            <a:off x="648930" y="3352748"/>
            <a:ext cx="6188189" cy="223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Głównym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celem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projektu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jest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stworzenie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większych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możliwości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rozwoju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zawodowego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dla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uczniów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ZS nr 39, w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tym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także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rozwoju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posiadanych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przez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nich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kompetencji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miękkich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oraz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podniesienia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poziomu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umiejętności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językowych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zwłaszcza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zakresie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ich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praktycznego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wykorzystywania</a:t>
            </a:r>
            <a:r>
              <a:rPr lang="en-US" sz="1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Znalezione obrazy dla zapytania: erasmus +">
            <a:extLst>
              <a:ext uri="{FF2B5EF4-FFF2-40B4-BE49-F238E27FC236}">
                <a16:creationId xmlns:a16="http://schemas.microsoft.com/office/drawing/2014/main" xmlns="" id="{E8CE553A-FD56-8E4C-915C-DE53F0097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6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529B2C-9190-0449-82C3-F3AF9042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 dirty="0"/>
              <a:t>Pierwsza pomoc weterynaryjna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1DADF7F-28DF-BE43-BC5D-5CEA5ACFB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6658" y="10"/>
            <a:ext cx="6873804" cy="34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6DDE478A-9B9B-4F32-906C-273776BD7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D806D2E-13DE-A64B-A549-417EB6255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200" dirty="0"/>
              <a:t>Od września w naszej szkole odbywają się w ramach innowacji pedagogicznej zajęcia z "Pierwszej pomocy weterynaryjnej" 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Po spotkaniach teoretycznych przyszedł czas na praktykę. Uczniowie uczyli się wykonywania resuscytacji krążeniowo-oddechowej. </a:t>
            </a:r>
          </a:p>
          <a:p>
            <a:pPr>
              <a:lnSpc>
                <a:spcPct val="150000"/>
              </a:lnSpc>
            </a:pPr>
            <a:r>
              <a:rPr lang="pl-PL" sz="1200" dirty="0"/>
              <a:t>Przyszli weterynarze mogli dowiedzieć się m.in. jak prawidłowo ułożyć ręce do masażu serca, ile uciśnięć w ciągu minuty wykonuje się u psów małej, średniej i dużej wielkości oraz w jaki sposób wykonać sztuczne oddychanie u psa lub kota. Dzięki specjalnej kontrolce podłączonej do </a:t>
            </a:r>
            <a:r>
              <a:rPr lang="pl-PL" sz="1200" dirty="0" err="1"/>
              <a:t>fantoma</a:t>
            </a:r>
            <a:r>
              <a:rPr lang="pl-PL" sz="1200" dirty="0"/>
              <a:t> każdy sprawdzał czy jego reanimacja jest poprawna i skuteczna.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14D9475-FC5F-824E-A008-78D6242D9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6658" y="3428998"/>
            <a:ext cx="3436902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F5E734A-72F6-5C4A-8B13-3F0939539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133675D8-8B7A-4149-AD08-B81A69EC6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53560" y="3428998"/>
            <a:ext cx="0" cy="342899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56FE85DE-8857-4E6E-800A-944BB57F9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16658" y="3428998"/>
            <a:ext cx="687380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2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9683B5-D6CE-084D-B424-6E514E24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12" y="1940035"/>
            <a:ext cx="3996229" cy="28761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Rozwiń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swoje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kompetencje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Technikum</a:t>
            </a:r>
            <a:r>
              <a:rPr lang="en-US" sz="4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0" i="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Ogrodniczym</a:t>
            </a:r>
            <a:endParaRPr lang="en-US" sz="4000" b="0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9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0" name="Freeform: Shape 199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484A48C-BCAE-6146-8479-EA9E5C60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854" y="2041384"/>
            <a:ext cx="6270662" cy="27747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8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7DBF1D-FEF0-1E43-8E83-F43A378E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pl-PL" dirty="0"/>
              <a:t>Dni otwarte</a:t>
            </a:r>
          </a:p>
        </p:txBody>
      </p:sp>
      <p:pic>
        <p:nvPicPr>
          <p:cNvPr id="5" name="Picture 4" descr="Kalendarz">
            <a:extLst>
              <a:ext uri="{FF2B5EF4-FFF2-40B4-BE49-F238E27FC236}">
                <a16:creationId xmlns:a16="http://schemas.microsoft.com/office/drawing/2014/main" xmlns="" id="{F1483E8E-2DC3-4071-8B23-A1855672D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DD3412-E7F5-DD40-81ED-61E0CB56B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1898468"/>
            <a:ext cx="3330328" cy="3809999"/>
          </a:xfrm>
        </p:spPr>
        <p:txBody>
          <a:bodyPr>
            <a:normAutofit/>
          </a:bodyPr>
          <a:lstStyle/>
          <a:p>
            <a:r>
              <a:rPr lang="pl-PL" b="1" dirty="0"/>
              <a:t>22-26 marca </a:t>
            </a:r>
            <a:r>
              <a:rPr lang="pl-PL" dirty="0"/>
              <a:t>- indywidualne spotkania z nauczycielami w godzinach popołudniowych</a:t>
            </a:r>
          </a:p>
          <a:p>
            <a:endParaRPr lang="pl-PL" dirty="0"/>
          </a:p>
          <a:p>
            <a:r>
              <a:rPr lang="pl-PL" b="1" dirty="0"/>
              <a:t>17.04 godzina 11</a:t>
            </a:r>
          </a:p>
        </p:txBody>
      </p:sp>
    </p:spTree>
    <p:extLst>
      <p:ext uri="{BB962C8B-B14F-4D97-AF65-F5344CB8AC3E}">
        <p14:creationId xmlns:p14="http://schemas.microsoft.com/office/powerpoint/2010/main" val="75557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58D26B5-EDAB-114B-9C38-8AAC56835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err="1"/>
              <a:t>Zapraszamy</a:t>
            </a:r>
            <a:r>
              <a:rPr lang="en-US" sz="2300"/>
              <a:t> </a:t>
            </a:r>
            <a:r>
              <a:rPr lang="en-US" sz="2300" err="1"/>
              <a:t>na</a:t>
            </a:r>
            <a:r>
              <a:rPr lang="en-US" sz="2300"/>
              <a:t> </a:t>
            </a:r>
            <a:r>
              <a:rPr lang="en-US" sz="2300" err="1"/>
              <a:t>naszą</a:t>
            </a:r>
            <a:r>
              <a:rPr lang="en-US" sz="2300"/>
              <a:t> </a:t>
            </a:r>
            <a:r>
              <a:rPr lang="en-US" sz="2300" err="1"/>
              <a:t>stronę</a:t>
            </a:r>
            <a:r>
              <a:rPr lang="en-US" sz="2300"/>
              <a:t> </a:t>
            </a:r>
            <a:r>
              <a:rPr lang="en-US" sz="2300" err="1"/>
              <a:t>internetową</a:t>
            </a:r>
            <a:r>
              <a:rPr lang="en-US" sz="2300"/>
              <a:t> </a:t>
            </a:r>
            <a:r>
              <a:rPr lang="en-US" sz="2300" err="1"/>
              <a:t>oraz</a:t>
            </a:r>
            <a:r>
              <a:rPr lang="en-US" sz="2300"/>
              <a:t> </a:t>
            </a:r>
            <a:r>
              <a:rPr lang="en-US" sz="2300" err="1"/>
              <a:t>na</a:t>
            </a:r>
            <a:r>
              <a:rPr lang="en-US" sz="2300"/>
              <a:t> </a:t>
            </a:r>
            <a:r>
              <a:rPr lang="en-US" sz="2300" err="1"/>
              <a:t>nasz</a:t>
            </a:r>
            <a:r>
              <a:rPr lang="en-US" sz="2300"/>
              <a:t> </a:t>
            </a:r>
            <a:r>
              <a:rPr lang="en-US" sz="2300" err="1"/>
              <a:t>profil</a:t>
            </a:r>
            <a:r>
              <a:rPr lang="en-US" sz="2300"/>
              <a:t> </a:t>
            </a:r>
            <a:r>
              <a:rPr lang="en-US" sz="2300" err="1"/>
              <a:t>na</a:t>
            </a:r>
            <a:r>
              <a:rPr lang="en-US" sz="2300"/>
              <a:t> </a:t>
            </a:r>
            <a:r>
              <a:rPr lang="en-US" sz="2300" err="1"/>
              <a:t>facebooku</a:t>
            </a:r>
            <a:endParaRPr lang="en-US" sz="23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24526571-E64F-764C-8859-175C4868D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40D38D5-1A10-E844-B7D7-A5D81F5A3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3754183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all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http://www.zs39.waw.pl</a:t>
            </a:r>
            <a:endParaRPr lang="en-US" cap="all" dirty="0"/>
          </a:p>
          <a:p>
            <a:pPr marL="0" indent="0">
              <a:buNone/>
            </a:pPr>
            <a:endParaRPr lang="en-US" cap="all" dirty="0"/>
          </a:p>
          <a:p>
            <a:pPr marL="0" indent="0">
              <a:buNone/>
            </a:pPr>
            <a:r>
              <a:rPr lang="en-US" cap="all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https://www.facebook.com/technikumogrodniczebelska</a:t>
            </a:r>
            <a:endParaRPr lang="en-US" cap="all" dirty="0"/>
          </a:p>
        </p:txBody>
      </p:sp>
    </p:spTree>
    <p:extLst>
      <p:ext uri="{BB962C8B-B14F-4D97-AF65-F5344CB8AC3E}">
        <p14:creationId xmlns:p14="http://schemas.microsoft.com/office/powerpoint/2010/main" val="108235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ultimedia online 3" descr="Bełska-szkoła marzeń">
            <a:hlinkClick r:id="" action="ppaction://media"/>
            <a:extLst>
              <a:ext uri="{FF2B5EF4-FFF2-40B4-BE49-F238E27FC236}">
                <a16:creationId xmlns:a16="http://schemas.microsoft.com/office/drawing/2014/main" xmlns="" id="{B5D6D752-FD58-C148-B655-7AEFE5D95B7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5407" y="-57944"/>
            <a:ext cx="12342813" cy="697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xmlns="" id="{358054D5-A8EF-A547-8BFB-DF19DEB03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0" y="-1478153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65EAC0-1EEC-4F44-BDB4-1302742B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5671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Baza szkolna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343F4FDF-22B5-364D-9AC8-8ECE81EA7782}"/>
              </a:ext>
            </a:extLst>
          </p:cNvPr>
          <p:cNvSpPr/>
          <p:nvPr/>
        </p:nvSpPr>
        <p:spPr>
          <a:xfrm>
            <a:off x="1103312" y="1478153"/>
            <a:ext cx="8946541" cy="217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latin typeface="+mj-lt"/>
                <a:ea typeface="+mj-ea"/>
                <a:cs typeface="+mj-cs"/>
              </a:rPr>
              <a:t>Szkoła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położona</a:t>
            </a:r>
            <a:r>
              <a:rPr lang="en-US" dirty="0">
                <a:latin typeface="+mj-lt"/>
                <a:ea typeface="+mj-ea"/>
                <a:cs typeface="+mj-cs"/>
              </a:rPr>
              <a:t> jest w </a:t>
            </a:r>
            <a:r>
              <a:rPr lang="en-US" dirty="0" err="1">
                <a:latin typeface="+mj-lt"/>
                <a:ea typeface="+mj-ea"/>
                <a:cs typeface="+mj-cs"/>
              </a:rPr>
              <a:t>centralnej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części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Warszawy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Mokotowie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przy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ulicy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Bełskiej</a:t>
            </a:r>
            <a:r>
              <a:rPr lang="en-US" dirty="0">
                <a:latin typeface="+mj-lt"/>
                <a:ea typeface="+mj-ea"/>
                <a:cs typeface="+mj-cs"/>
              </a:rPr>
              <a:t> 1/3. </a:t>
            </a:r>
            <a:r>
              <a:rPr lang="en-US" dirty="0" err="1">
                <a:latin typeface="+mj-lt"/>
                <a:ea typeface="+mj-ea"/>
                <a:cs typeface="+mj-cs"/>
              </a:rPr>
              <a:t>Budynek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główny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Szkoły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położony</a:t>
            </a:r>
            <a:r>
              <a:rPr lang="en-US" dirty="0">
                <a:latin typeface="+mj-lt"/>
                <a:ea typeface="+mj-ea"/>
                <a:cs typeface="+mj-cs"/>
              </a:rPr>
              <a:t> jest </a:t>
            </a:r>
            <a:r>
              <a:rPr lang="en-US" dirty="0" err="1">
                <a:latin typeface="+mj-lt"/>
                <a:ea typeface="+mj-ea"/>
                <a:cs typeface="+mj-cs"/>
              </a:rPr>
              <a:t>wzdłuż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mało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ruchliwej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ulicy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Bełskiej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wśród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zieleni</a:t>
            </a:r>
            <a:r>
              <a:rPr lang="en-US" dirty="0">
                <a:latin typeface="+mj-lt"/>
                <a:ea typeface="+mj-ea"/>
                <a:cs typeface="+mj-cs"/>
              </a:rPr>
              <a:t>, w </a:t>
            </a:r>
            <a:r>
              <a:rPr lang="en-US" dirty="0" err="1">
                <a:latin typeface="+mj-lt"/>
                <a:ea typeface="+mj-ea"/>
                <a:cs typeface="+mj-cs"/>
              </a:rPr>
              <a:t>cichej</a:t>
            </a:r>
            <a:r>
              <a:rPr lang="en-US" dirty="0"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latin typeface="+mj-lt"/>
                <a:ea typeface="+mj-ea"/>
                <a:cs typeface="+mj-cs"/>
              </a:rPr>
              <a:t>bezpiecznej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okolicy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Jednym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atutów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Szkoły</a:t>
            </a:r>
            <a:r>
              <a:rPr lang="en-US" dirty="0">
                <a:latin typeface="+mj-lt"/>
                <a:ea typeface="+mj-ea"/>
                <a:cs typeface="+mj-cs"/>
              </a:rPr>
              <a:t> jest </a:t>
            </a:r>
            <a:r>
              <a:rPr lang="en-US" dirty="0" err="1">
                <a:latin typeface="+mj-lt"/>
                <a:ea typeface="+mj-ea"/>
                <a:cs typeface="+mj-cs"/>
              </a:rPr>
              <a:t>bardzo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dobry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dojazd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każdego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punktu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miasta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oraz</a:t>
            </a:r>
            <a:r>
              <a:rPr lang="en-US" dirty="0">
                <a:latin typeface="+mj-lt"/>
                <a:ea typeface="+mj-ea"/>
                <a:cs typeface="+mj-cs"/>
              </a:rPr>
              <a:t> z </a:t>
            </a:r>
            <a:r>
              <a:rPr lang="en-US" dirty="0" err="1">
                <a:latin typeface="+mj-lt"/>
                <a:ea typeface="+mj-ea"/>
                <a:cs typeface="+mj-cs"/>
              </a:rPr>
              <a:t>rejonów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podwarszawskich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9" name="Obraz 8" descr="Obraz zawierający mapa&#10;&#10;Opis wygenerowany automatycznie">
            <a:extLst>
              <a:ext uri="{FF2B5EF4-FFF2-40B4-BE49-F238E27FC236}">
                <a16:creationId xmlns:a16="http://schemas.microsoft.com/office/drawing/2014/main" xmlns="" id="{C0F51FF0-6369-3B4F-B114-C224F0E21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" y="4234499"/>
            <a:ext cx="12192000" cy="34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25D4299-9C15-C34B-AE07-0125C2F35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>
            <a:normAutofit/>
          </a:bodyPr>
          <a:lstStyle/>
          <a:p>
            <a:r>
              <a:rPr lang="pl-PL" dirty="0"/>
              <a:t>Pracownie przedmiotowe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9AABA1E-A570-2047-ABAC-7D3B49977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6657" y="10"/>
            <a:ext cx="3441773" cy="34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4B6C7592-881F-EF46-A813-B815136DE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758430" y="-1"/>
            <a:ext cx="343203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2C7ABDF5-6611-49C8-8240-09A39FEFF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xmlns="" id="{90380452-2E0A-4A92-8DFB-E85A3EED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052918"/>
            <a:ext cx="397797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W </a:t>
            </a:r>
            <a:r>
              <a:rPr lang="en-US" sz="1800" dirty="0" err="1"/>
              <a:t>budynku</a:t>
            </a:r>
            <a:r>
              <a:rPr lang="en-US" sz="1800" dirty="0"/>
              <a:t> </a:t>
            </a:r>
            <a:r>
              <a:rPr lang="en-US" sz="1800" dirty="0" err="1"/>
              <a:t>głównym</a:t>
            </a:r>
            <a:r>
              <a:rPr lang="en-US" sz="1800" dirty="0"/>
              <a:t> </a:t>
            </a:r>
            <a:r>
              <a:rPr lang="en-US" sz="1800" dirty="0" err="1"/>
              <a:t>szkoły</a:t>
            </a:r>
            <a:r>
              <a:rPr lang="en-US" sz="1800" dirty="0"/>
              <a:t> </a:t>
            </a:r>
            <a:r>
              <a:rPr lang="en-US" sz="1800" dirty="0" err="1"/>
              <a:t>znajduje</a:t>
            </a:r>
            <a:r>
              <a:rPr lang="en-US" sz="1800" dirty="0"/>
              <a:t> </a:t>
            </a:r>
            <a:r>
              <a:rPr lang="en-US" sz="1800" dirty="0" err="1"/>
              <a:t>się</a:t>
            </a:r>
            <a:r>
              <a:rPr lang="en-US" sz="1800" dirty="0"/>
              <a:t> 25 w </a:t>
            </a:r>
            <a:r>
              <a:rPr lang="en-US" sz="1800" dirty="0" err="1"/>
              <a:t>pełni</a:t>
            </a:r>
            <a:r>
              <a:rPr lang="en-US" sz="1800" dirty="0"/>
              <a:t> </a:t>
            </a:r>
            <a:r>
              <a:rPr lang="en-US" sz="1800" dirty="0" err="1"/>
              <a:t>wyposażonych</a:t>
            </a:r>
            <a:r>
              <a:rPr lang="en-US" sz="1800" dirty="0"/>
              <a:t> </a:t>
            </a:r>
            <a:r>
              <a:rPr lang="en-US" sz="1800" dirty="0" err="1"/>
              <a:t>pracowni</a:t>
            </a:r>
            <a:r>
              <a:rPr lang="en-US" sz="1800" dirty="0"/>
              <a:t> </a:t>
            </a:r>
            <a:r>
              <a:rPr lang="en-US" sz="1800" dirty="0" err="1"/>
              <a:t>przedmiotowych</a:t>
            </a:r>
            <a:r>
              <a:rPr lang="en-US" sz="1800" dirty="0"/>
              <a:t> do </a:t>
            </a:r>
            <a:r>
              <a:rPr lang="en-US" sz="1800" dirty="0" err="1"/>
              <a:t>wszystkich</a:t>
            </a:r>
            <a:r>
              <a:rPr lang="en-US" sz="1800" dirty="0"/>
              <a:t> </a:t>
            </a:r>
            <a:r>
              <a:rPr lang="en-US" sz="1800" dirty="0" err="1"/>
              <a:t>przedmiotów</a:t>
            </a:r>
            <a:r>
              <a:rPr lang="en-US" sz="1800" dirty="0"/>
              <a:t> </a:t>
            </a:r>
            <a:r>
              <a:rPr lang="en-US" sz="1600" dirty="0" err="1"/>
              <a:t>ogólnokształcących</a:t>
            </a:r>
            <a:r>
              <a:rPr lang="en-US" sz="1800" dirty="0"/>
              <a:t> </a:t>
            </a:r>
            <a:r>
              <a:rPr lang="en-US" sz="1800" dirty="0" err="1"/>
              <a:t>oraz</a:t>
            </a:r>
            <a:r>
              <a:rPr lang="en-US" sz="1800" dirty="0"/>
              <a:t> do </a:t>
            </a:r>
            <a:r>
              <a:rPr lang="en-US" sz="1800" dirty="0" err="1"/>
              <a:t>nauki</a:t>
            </a:r>
            <a:r>
              <a:rPr lang="en-US" sz="1800" dirty="0"/>
              <a:t> </a:t>
            </a:r>
            <a:r>
              <a:rPr lang="en-US" sz="1800" dirty="0" err="1"/>
              <a:t>przedmiotów</a:t>
            </a:r>
            <a:r>
              <a:rPr lang="en-US" sz="1800" dirty="0"/>
              <a:t> </a:t>
            </a:r>
            <a:r>
              <a:rPr lang="en-US" sz="1800" dirty="0" err="1"/>
              <a:t>zawodowych</a:t>
            </a:r>
            <a:r>
              <a:rPr lang="en-US" sz="1800" dirty="0"/>
              <a:t> z </a:t>
            </a:r>
            <a:r>
              <a:rPr lang="en-US" sz="1800" dirty="0" err="1"/>
              <a:t>zakresu</a:t>
            </a:r>
            <a:r>
              <a:rPr lang="en-US" sz="1800" dirty="0"/>
              <a:t> </a:t>
            </a:r>
            <a:r>
              <a:rPr lang="en-US" sz="1800" dirty="0" err="1"/>
              <a:t>ogrodnictwa</a:t>
            </a:r>
            <a:r>
              <a:rPr lang="en-US" sz="1800" dirty="0"/>
              <a:t>, </a:t>
            </a:r>
            <a:r>
              <a:rPr lang="en-US" sz="1800" dirty="0" err="1"/>
              <a:t>architektury</a:t>
            </a:r>
            <a:r>
              <a:rPr lang="en-US" sz="1800" dirty="0"/>
              <a:t> </a:t>
            </a:r>
            <a:r>
              <a:rPr lang="en-US" sz="1800" dirty="0" err="1"/>
              <a:t>krajobrazu</a:t>
            </a:r>
            <a:r>
              <a:rPr lang="en-US" sz="1800" dirty="0"/>
              <a:t> </a:t>
            </a:r>
            <a:r>
              <a:rPr lang="en-US" sz="1800" dirty="0" err="1"/>
              <a:t>oraz</a:t>
            </a:r>
            <a:r>
              <a:rPr lang="en-US" sz="1800" dirty="0"/>
              <a:t> </a:t>
            </a:r>
            <a:r>
              <a:rPr lang="en-US" sz="1800" dirty="0" err="1"/>
              <a:t>ochrony</a:t>
            </a:r>
            <a:r>
              <a:rPr lang="en-US" sz="1800" dirty="0"/>
              <a:t> </a:t>
            </a:r>
            <a:r>
              <a:rPr lang="en-US" sz="1800" dirty="0" err="1"/>
              <a:t>środowiska</a:t>
            </a:r>
            <a:r>
              <a:rPr lang="en-US" sz="1800" dirty="0"/>
              <a:t>, w </a:t>
            </a:r>
            <a:r>
              <a:rPr lang="en-US" sz="1800" dirty="0" err="1"/>
              <a:t>tym</a:t>
            </a:r>
            <a:r>
              <a:rPr lang="en-US" sz="1800" dirty="0"/>
              <a:t> </a:t>
            </a:r>
            <a:r>
              <a:rPr lang="en-US" sz="1800" dirty="0" err="1"/>
              <a:t>dwie</a:t>
            </a:r>
            <a:r>
              <a:rPr lang="en-US" sz="1800" dirty="0"/>
              <a:t> </a:t>
            </a:r>
            <a:r>
              <a:rPr lang="en-US" sz="1800" dirty="0" err="1"/>
              <a:t>pracownie</a:t>
            </a:r>
            <a:r>
              <a:rPr lang="en-US" sz="1800" dirty="0"/>
              <a:t> </a:t>
            </a:r>
            <a:r>
              <a:rPr lang="en-US" sz="1800" dirty="0" err="1"/>
              <a:t>komputerowe</a:t>
            </a:r>
            <a:r>
              <a:rPr lang="en-US" sz="1800" dirty="0"/>
              <a:t>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14D1590-AEA8-D84D-99E9-87182DF1F6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316657" y="3429460"/>
            <a:ext cx="3441773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265DDFA7-1227-D041-8274-6AF25505B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8758430" y="3428999"/>
            <a:ext cx="3432031" cy="342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xmlns="" id="{CF3CDA08-C246-46F4-A825-4279C11C0B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75760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xmlns="" id="{A78C996B-71FF-43D1-8AE0-2F3AC07662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316657" y="3429000"/>
            <a:ext cx="687372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02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3F4807A-5068-4492-8025-D75F320E90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A8C4AEA-B19B-694F-B124-0D2D9F57A095}"/>
              </a:ext>
            </a:extLst>
          </p:cNvPr>
          <p:cNvSpPr txBox="1"/>
          <p:nvPr/>
        </p:nvSpPr>
        <p:spPr>
          <a:xfrm>
            <a:off x="8000837" y="1325880"/>
            <a:ext cx="3543464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Oferujemy naukę w czterech zawodach</a:t>
            </a:r>
          </a:p>
        </p:txBody>
      </p:sp>
      <p:sp>
        <p:nvSpPr>
          <p:cNvPr id="60" name="Freeform 36">
            <a:extLst>
              <a:ext uri="{FF2B5EF4-FFF2-40B4-BE49-F238E27FC236}">
                <a16:creationId xmlns:a16="http://schemas.microsoft.com/office/drawing/2014/main" xmlns="" id="{B24996F8-180C-4DCB-8A26-DFA336CDE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13666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Obraz 40" descr="Obraz zawierający osoba, żółty&#10;&#10;Opis wygenerowany automatycznie">
            <a:extLst>
              <a:ext uri="{FF2B5EF4-FFF2-40B4-BE49-F238E27FC236}">
                <a16:creationId xmlns:a16="http://schemas.microsoft.com/office/drawing/2014/main" xmlns="" id="{1CA28A10-2169-0B4C-B36F-9D2448192D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759920" cy="6857991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30182B0-3559-41D5-9EBC-0BD86BEDA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769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C16AE-F05D-DE49-83AE-A1A976B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94" y="1474231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Technik architektury krajobrazu.</a:t>
            </a: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034257A-ADA1-2D45-A36C-B24B399AB9A8}"/>
              </a:ext>
            </a:extLst>
          </p:cNvPr>
          <p:cNvSpPr/>
          <p:nvPr/>
        </p:nvSpPr>
        <p:spPr>
          <a:xfrm>
            <a:off x="790794" y="3709641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Przedmiot rozszerzony: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Matematyka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Języki obce: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angielski, niemiecki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3D9F7E8-8382-2C4E-83D3-4FDC6F2930F3}"/>
              </a:ext>
            </a:extLst>
          </p:cNvPr>
          <p:cNvSpPr/>
          <p:nvPr/>
        </p:nvSpPr>
        <p:spPr>
          <a:xfrm>
            <a:off x="5084587" y="2537903"/>
            <a:ext cx="6694458" cy="2924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Absolwent szkoły kształcącej w zawodzie technik architektury krajobrazu przygotowany będzie do wykonywania następujących zadań zawodowych: 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1) opracowywania projektów obiektów terenów zieleni;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2) urządzania i pielęgnacji terenów zieleni i </a:t>
            </a:r>
            <a:r>
              <a:rPr lang="pl-PL" sz="1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zadrzewień</a:t>
            </a: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3) urządzania i konserwacji obiektów małej architektury krajobrazu;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4) prowadzenia ciągnika rolniczego z przyczepą (przyczepami).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FA76523-32B5-6843-A8BF-468B01DCE5BC}"/>
              </a:ext>
            </a:extLst>
          </p:cNvPr>
          <p:cNvSpPr/>
          <p:nvPr/>
        </p:nvSpPr>
        <p:spPr>
          <a:xfrm>
            <a:off x="5084587" y="1275016"/>
            <a:ext cx="6625632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Nauka w technikum w zawodzie technik architektury krajobrazu trwa 5 lat. W trakcie nauki w szkole uczeń może przystępować do egzaminów potwierdzających kwalifikacje w zawodzie.</a:t>
            </a:r>
            <a:endParaRPr lang="pl-PL" sz="1400" b="1" u="none" strike="noStrike" dirty="0">
              <a:solidFill>
                <a:srgbClr val="000000"/>
              </a:solidFill>
              <a:effectLst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A0811D9-B5A8-9742-843C-3268E3F0C5B6}"/>
              </a:ext>
            </a:extLst>
          </p:cNvPr>
          <p:cNvSpPr txBox="1"/>
          <p:nvPr/>
        </p:nvSpPr>
        <p:spPr>
          <a:xfrm>
            <a:off x="10844981" y="7275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77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C16AE-F05D-DE49-83AE-A1A976B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72" y="1474231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Technik </a:t>
            </a: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ochrony</a:t>
            </a:r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środowiska</a:t>
            </a:r>
            <a:endParaRPr lang="en-US" b="0" i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034257A-ADA1-2D45-A36C-B24B399AB9A8}"/>
              </a:ext>
            </a:extLst>
          </p:cNvPr>
          <p:cNvSpPr/>
          <p:nvPr/>
        </p:nvSpPr>
        <p:spPr>
          <a:xfrm>
            <a:off x="757072" y="3671850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Przedmiot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rozszerzony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chemia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Języki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obce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angielski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niemiecki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FA76523-32B5-6843-A8BF-468B01DCE5BC}"/>
              </a:ext>
            </a:extLst>
          </p:cNvPr>
          <p:cNvSpPr/>
          <p:nvPr/>
        </p:nvSpPr>
        <p:spPr>
          <a:xfrm>
            <a:off x="5212989" y="1230281"/>
            <a:ext cx="6004309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Nauka w technikum w zawodzie technik ochrony środowiska trwa 5 lat. W trakcie nauki w </a:t>
            </a: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szkole</a:t>
            </a: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uczeń może przystępować do egzaminu potwierdzającego kwalifikację w zawodzie.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3D9F7E8-8382-2C4E-83D3-4FDC6F2930F3}"/>
              </a:ext>
            </a:extLst>
          </p:cNvPr>
          <p:cNvSpPr/>
          <p:nvPr/>
        </p:nvSpPr>
        <p:spPr>
          <a:xfrm>
            <a:off x="5192313" y="2373281"/>
            <a:ext cx="6504934" cy="3997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Absolwent szkoły kształcącej w zawodzie technik ochrony środowiska jest przygotowany do wykonywania następujących zadań zawodowych: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1) badania i oceny stanu poszczególnych komponentów środowiska;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2) monitorowania poziomu zanieczyszczeń w powietrzu, wodzie i glebie;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3) identyfikowania i klasyfikowania odpadów;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4) podejmowania działań związanych z ochroną środowiska w szczególności z uzdatnianiem wody, oczyszczaniem gazów odlotowych, składowaniem odpadów;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5) eksploatowania urządzeń, obiektów i instalacji związanych z uzdatnianiem wody, oczyszczaniem ścieków, oczyszczaniem gazów odlotowych i składowaniem odpadów.</a:t>
            </a:r>
          </a:p>
        </p:txBody>
      </p:sp>
    </p:spTree>
    <p:extLst>
      <p:ext uri="{BB962C8B-B14F-4D97-AF65-F5344CB8AC3E}">
        <p14:creationId xmlns:p14="http://schemas.microsoft.com/office/powerpoint/2010/main" val="101934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C16AE-F05D-DE49-83AE-A1A976B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2" y="1663803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Technik </a:t>
            </a:r>
            <a:b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ogrodnik</a:t>
            </a:r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034257A-ADA1-2D45-A36C-B24B399AB9A8}"/>
              </a:ext>
            </a:extLst>
          </p:cNvPr>
          <p:cNvSpPr/>
          <p:nvPr/>
        </p:nvSpPr>
        <p:spPr>
          <a:xfrm>
            <a:off x="653143" y="3565232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Przedmiot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rozszerzony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Biologia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Języki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obce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angielski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niemiecki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FA76523-32B5-6843-A8BF-468B01DCE5BC}"/>
              </a:ext>
            </a:extLst>
          </p:cNvPr>
          <p:cNvSpPr/>
          <p:nvPr/>
        </p:nvSpPr>
        <p:spPr>
          <a:xfrm>
            <a:off x="5252219" y="1234519"/>
            <a:ext cx="6268051" cy="110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Nauka w technikum w zawodzie technik ogrodnik trwa 5 lat. </a:t>
            </a:r>
          </a:p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 trakcie nauki w szkole uczeń może przystępować do egzaminów potwierdzających kwalifikacje w zawodzie.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3D9F7E8-8382-2C4E-83D3-4FDC6F2930F3}"/>
              </a:ext>
            </a:extLst>
          </p:cNvPr>
          <p:cNvSpPr/>
          <p:nvPr/>
        </p:nvSpPr>
        <p:spPr>
          <a:xfrm>
            <a:off x="5204109" y="2565004"/>
            <a:ext cx="6790666" cy="332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Absolwent szkoły kształcącej w zawodzie technik ogrodnik jest przygotowany do wykonywania następujących zadań zawodowych: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1) planowania i wykonywania prac związanych z zakładaniem, pielęgnacją upraw ogrodniczych oraz zbiorem, </a:t>
            </a:r>
            <a:r>
              <a:rPr lang="pl-PL" sz="16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przechowywaniem</a:t>
            </a: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produktów ogrodniczych, przygotowaniem do sprzedaży i sprzedażą produktów ogrodniczych;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2) prowadzenia i obsługi ciągnika rolniczego z przyczepą (przyczepami);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3) planowania i zakładania terenów zieleni;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4) projektowania i wykonywania dekoracji roślinnych.</a:t>
            </a:r>
          </a:p>
        </p:txBody>
      </p:sp>
    </p:spTree>
    <p:extLst>
      <p:ext uri="{BB962C8B-B14F-4D97-AF65-F5344CB8AC3E}">
        <p14:creationId xmlns:p14="http://schemas.microsoft.com/office/powerpoint/2010/main" val="193119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36">
            <a:extLst>
              <a:ext uri="{FF2B5EF4-FFF2-40B4-BE49-F238E27FC236}">
                <a16:creationId xmlns:a16="http://schemas.microsoft.com/office/drawing/2014/main" xmlns="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EC16AE-F05D-DE49-83AE-A1A976BC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Technik </a:t>
            </a:r>
            <a:b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0" i="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weterynarii</a:t>
            </a:r>
            <a:r>
              <a:rPr lang="en-US" b="0" i="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4034257A-ADA1-2D45-A36C-B24B399AB9A8}"/>
              </a:ext>
            </a:extLst>
          </p:cNvPr>
          <p:cNvSpPr/>
          <p:nvPr/>
        </p:nvSpPr>
        <p:spPr>
          <a:xfrm>
            <a:off x="653143" y="3291839"/>
            <a:ext cx="5919503" cy="447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Przedmiot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rozszerzony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Chemia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Języki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obce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fontAlgn="base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angielski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niemiecki</a:t>
            </a: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BFA76523-32B5-6843-A8BF-468B01DCE5BC}"/>
              </a:ext>
            </a:extLst>
          </p:cNvPr>
          <p:cNvSpPr/>
          <p:nvPr/>
        </p:nvSpPr>
        <p:spPr>
          <a:xfrm>
            <a:off x="5218786" y="1178045"/>
            <a:ext cx="6216130" cy="175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Nauka w technikum w zawodzie technik weterynarii trwa 5 lat. W trakcie nauki w szkole uczeń może przystępować do egzaminów potwierdzających kwalifikacje.</a:t>
            </a:r>
          </a:p>
          <a:p>
            <a:pPr algn="just" fontAlgn="base">
              <a:lnSpc>
                <a:spcPct val="150000"/>
              </a:lnSpc>
              <a:spcAft>
                <a:spcPts val="600"/>
              </a:spcAft>
            </a:pPr>
            <a: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pl-PL" sz="1400" b="1" dirty="0">
                <a:solidFill>
                  <a:srgbClr val="000000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endParaRPr lang="pl-PL" sz="1400" b="1" u="none" strike="noStrike" dirty="0">
              <a:solidFill>
                <a:srgbClr val="000000"/>
              </a:solidFill>
              <a:effectLst/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3D9F7E8-8382-2C4E-83D3-4FDC6F2930F3}"/>
              </a:ext>
            </a:extLst>
          </p:cNvPr>
          <p:cNvSpPr/>
          <p:nvPr/>
        </p:nvSpPr>
        <p:spPr>
          <a:xfrm>
            <a:off x="5228244" y="2244879"/>
            <a:ext cx="6734416" cy="424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Absolwent szkoły kształcącej w zawodzie technik weterynarii jest przygotowany do wykonywania następujących zadań zawodowych: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1) Prowadzi chów, </a:t>
            </a:r>
            <a:r>
              <a:rPr lang="pl-PL" sz="1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hodowlę</a:t>
            </a: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i inseminację zwierząt, wykonuje zabiegi inseminacji zwierząt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2) Wykonuje czynności pomocnicze w zakresie usług weterynaryjnych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3) Wykonuje czynności pomocnicze w profilaktyce, diagnozowaniu i leczeniu chorób zwierząt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4) Wykonuje zabiegi pielęgnacyjne i zootechniczne u zwierząt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5) Wykonuje czynności pomocnicze z zakresu realizacji zadań inspekcji weterynaryjnej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6) Wykonuje czynności pomocnicze z zakresu bezpieczeństwa żywnościowego oraz zwalczania chorób zakaźnych zwierząt 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7) Wykonuje czynności pomocnicze podczas badania </a:t>
            </a:r>
            <a:r>
              <a:rPr lang="pl-PL" sz="12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przedubojowego</a:t>
            </a:r>
            <a:r>
              <a:rPr lang="pl-PL" sz="12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zwierząt i poubojowego mięsa.</a:t>
            </a:r>
          </a:p>
        </p:txBody>
      </p:sp>
    </p:spTree>
    <p:extLst>
      <p:ext uri="{BB962C8B-B14F-4D97-AF65-F5344CB8AC3E}">
        <p14:creationId xmlns:p14="http://schemas.microsoft.com/office/powerpoint/2010/main" val="3972409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507</Words>
  <Application>Microsoft Office PowerPoint</Application>
  <PresentationFormat>Niestandardowy</PresentationFormat>
  <Paragraphs>74</Paragraphs>
  <Slides>14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Jon</vt:lpstr>
      <vt:lpstr>Prezentacja oferty szkoły marzeń</vt:lpstr>
      <vt:lpstr>Prezentacja programu PowerPoint</vt:lpstr>
      <vt:lpstr>Baza szkolna</vt:lpstr>
      <vt:lpstr>Pracownie przedmiotowe</vt:lpstr>
      <vt:lpstr>Prezentacja programu PowerPoint</vt:lpstr>
      <vt:lpstr>Technik architektury krajobrazu.</vt:lpstr>
      <vt:lpstr>Technik ochrony środowiska</vt:lpstr>
      <vt:lpstr>Technik  ogrodnik </vt:lpstr>
      <vt:lpstr>Technik  weterynarii </vt:lpstr>
      <vt:lpstr>Nasza szkoła realizuje projekt praktyk zagranicznych! Inicjatywa pt. „Nabywanie praktycznych umiejętności zawodowych poprzez zagraniczną mobilność” nr 2020-1-PL01-KA102-078708, realizowana jest w ramach programu Erasmus+, sektor Kształcenie i szkolenie zawodowe.</vt:lpstr>
      <vt:lpstr>Pierwsza pomoc weterynaryjna</vt:lpstr>
      <vt:lpstr>Rozwiń swoje kompetencje w Technikum Ogrodniczym</vt:lpstr>
      <vt:lpstr>Dni otwarte</vt:lpstr>
      <vt:lpstr>Zapraszamy na naszą stronę internetową oraz na nasz profil na facebooku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Pablo Case</dc:creator>
  <cp:lastModifiedBy>Aga</cp:lastModifiedBy>
  <cp:revision>19</cp:revision>
  <dcterms:created xsi:type="dcterms:W3CDTF">2021-02-17T10:04:51Z</dcterms:created>
  <dcterms:modified xsi:type="dcterms:W3CDTF">2021-02-19T11:48:07Z</dcterms:modified>
</cp:coreProperties>
</file>