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7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1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2. 5. 2016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2. 5. 2016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2. 5. 2016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2. 5. 2016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2. 5. 2016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2. 5. 2016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2. 5. 2016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2. 5. 2016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1" name="Zástupný symbol tex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2. 5. 2016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Trh a konkurencia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konkurencia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Konkurencia </a:t>
            </a:r>
            <a:r>
              <a:rPr lang="sk-SK" dirty="0" smtClean="0"/>
              <a:t>znamená, že na trhu sa stretávajú záujmy firiem aj spotrebiteľov, pričom každý z nich sa usiluje dosiahnuť nejakú výhodu. </a:t>
            </a:r>
          </a:p>
          <a:p>
            <a:pPr>
              <a:buNone/>
            </a:pPr>
            <a:r>
              <a:rPr lang="sk-SK" dirty="0" smtClean="0"/>
              <a:t>	</a:t>
            </a:r>
          </a:p>
          <a:p>
            <a:pPr>
              <a:buNone/>
            </a:pPr>
            <a:r>
              <a:rPr lang="sk-SK" dirty="0" smtClean="0"/>
              <a:t>Konkurencia </a:t>
            </a:r>
            <a:r>
              <a:rPr lang="sk-SK" dirty="0" smtClean="0"/>
              <a:t>(súťaž) existuje</a:t>
            </a:r>
            <a:r>
              <a:rPr lang="sk-SK" dirty="0" smtClean="0"/>
              <a:t>:</a:t>
            </a:r>
            <a:endParaRPr lang="sk-SK" dirty="0" smtClean="0"/>
          </a:p>
          <a:p>
            <a:pPr lvl="0"/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medzi výrobcami </a:t>
            </a:r>
            <a:r>
              <a:rPr lang="sk-SK" dirty="0" smtClean="0"/>
              <a:t>= konkurencia na strane ponuky</a:t>
            </a:r>
          </a:p>
          <a:p>
            <a:pPr lvl="0"/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na strane spotrebiteľov </a:t>
            </a:r>
            <a:r>
              <a:rPr lang="sk-SK" dirty="0" smtClean="0"/>
              <a:t>= konkurencia na strane dopytu 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Konkurenčný trh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b="1" dirty="0" smtClean="0"/>
              <a:t>	Ponuková </a:t>
            </a:r>
            <a:r>
              <a:rPr lang="sk-SK" b="1" dirty="0" smtClean="0"/>
              <a:t>konkurencia – </a:t>
            </a:r>
            <a:r>
              <a:rPr lang="sk-SK" dirty="0" smtClean="0"/>
              <a:t>každá firma chce dosiahnuť čo najvyšší zisk, a to na úkor aj iných výrobcov, snaží sa ovládnuť trh</a:t>
            </a:r>
            <a:r>
              <a:rPr lang="sk-SK" dirty="0" smtClean="0"/>
              <a:t>.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	Využívajú </a:t>
            </a:r>
            <a:r>
              <a:rPr lang="sk-SK" dirty="0" smtClean="0"/>
              <a:t>cenovú a necenovú konkurenciu:</a:t>
            </a:r>
          </a:p>
          <a:p>
            <a:pPr lvl="0"/>
            <a:r>
              <a:rPr lang="sk-SK" b="1" dirty="0" smtClean="0"/>
              <a:t>cenová konkurencia </a:t>
            </a:r>
            <a:r>
              <a:rPr lang="sk-SK" dirty="0" smtClean="0"/>
              <a:t>– firmy znižujú ceny pre spotrebiteľov</a:t>
            </a:r>
          </a:p>
          <a:p>
            <a:pPr lvl="0"/>
            <a:r>
              <a:rPr lang="sk-SK" b="1" dirty="0" smtClean="0"/>
              <a:t>necenová </a:t>
            </a:r>
            <a:r>
              <a:rPr lang="sk-SK" dirty="0" smtClean="0"/>
              <a:t>– zvyšovanie kvality, </a:t>
            </a:r>
            <a:r>
              <a:rPr lang="sk-SK" dirty="0" err="1" smtClean="0"/>
              <a:t>tech</a:t>
            </a:r>
            <a:r>
              <a:rPr lang="sk-SK" dirty="0" smtClean="0"/>
              <a:t>. parametrov, poskytovanie záruk a pod. s cieľom získať čo najviac zákazníkov.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Dopytová konkurencia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sk-SK" sz="12800" dirty="0" smtClean="0"/>
              <a:t>každý spotrebiteľ  má záujem nakúpiť čo najlacnejšie.</a:t>
            </a:r>
          </a:p>
          <a:p>
            <a:pPr>
              <a:buNone/>
            </a:pPr>
            <a:endParaRPr lang="sk-SK" sz="12800" dirty="0" smtClean="0"/>
          </a:p>
          <a:p>
            <a:pPr>
              <a:buNone/>
            </a:pPr>
            <a:r>
              <a:rPr lang="sk-SK" sz="12800" dirty="0" smtClean="0"/>
              <a:t>	Podľa podmienok jednotlivých výrobcov delíme konkurenciu na </a:t>
            </a:r>
            <a:r>
              <a:rPr lang="sk-SK" sz="12800" dirty="0" smtClean="0"/>
              <a:t>:</a:t>
            </a:r>
          </a:p>
          <a:p>
            <a:pPr>
              <a:buNone/>
            </a:pPr>
            <a:endParaRPr lang="sk-SK" sz="12800" dirty="0" smtClean="0"/>
          </a:p>
          <a:p>
            <a:pPr lvl="0"/>
            <a:r>
              <a:rPr lang="sk-SK" sz="12800" dirty="0" smtClean="0">
                <a:solidFill>
                  <a:schemeClr val="accent1">
                    <a:lumMod val="75000"/>
                  </a:schemeClr>
                </a:solidFill>
              </a:rPr>
              <a:t>dokonalú</a:t>
            </a:r>
            <a:r>
              <a:rPr lang="sk-SK" sz="12800" dirty="0" smtClean="0">
                <a:solidFill>
                  <a:srgbClr val="FF0000"/>
                </a:solidFill>
              </a:rPr>
              <a:t> </a:t>
            </a:r>
            <a:r>
              <a:rPr lang="sk-SK" sz="12800" dirty="0" smtClean="0"/>
              <a:t>– ak by mali všetci výrobcovia rovnaké podmienky</a:t>
            </a:r>
          </a:p>
          <a:p>
            <a:pPr lvl="0"/>
            <a:r>
              <a:rPr lang="sk-SK" sz="12800" dirty="0" smtClean="0">
                <a:solidFill>
                  <a:schemeClr val="accent1">
                    <a:lumMod val="75000"/>
                  </a:schemeClr>
                </a:solidFill>
              </a:rPr>
              <a:t>nedokonalú</a:t>
            </a:r>
            <a:endParaRPr lang="sk-SK" sz="1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None/>
            </a:pPr>
            <a:endParaRPr lang="sk-SK" sz="12800" dirty="0" smtClean="0"/>
          </a:p>
          <a:p>
            <a:pPr>
              <a:buNone/>
            </a:pPr>
            <a:r>
              <a:rPr lang="sk-SK" sz="12800" b="1" dirty="0" smtClean="0"/>
              <a:t>	</a:t>
            </a:r>
            <a:endParaRPr lang="sk-SK" sz="12800" dirty="0" smtClean="0"/>
          </a:p>
          <a:p>
            <a:pPr>
              <a:buNone/>
            </a:pPr>
            <a:r>
              <a:rPr lang="sk-SK" sz="12800" dirty="0" smtClean="0"/>
              <a:t> </a:t>
            </a:r>
          </a:p>
          <a:p>
            <a:pPr>
              <a:buNone/>
            </a:pPr>
            <a:r>
              <a:rPr lang="cs-CZ" sz="7400" dirty="0" smtClean="0"/>
              <a:t> </a:t>
            </a:r>
            <a:endParaRPr lang="sk-SK" sz="7400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Nedokonalá konkurencia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k-SK" dirty="0" smtClean="0"/>
              <a:t>– </a:t>
            </a:r>
            <a:r>
              <a:rPr lang="sk-SK" b="1" dirty="0" smtClean="0"/>
              <a:t>existuje v troch podobách: </a:t>
            </a:r>
            <a:endParaRPr lang="sk-SK" b="1" dirty="0" smtClean="0"/>
          </a:p>
          <a:p>
            <a:pPr>
              <a:buNone/>
            </a:pP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 monopolistická 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konkurencia </a:t>
            </a:r>
            <a:r>
              <a:rPr lang="sk-SK" b="1" dirty="0" smtClean="0"/>
              <a:t>–</a:t>
            </a:r>
            <a:r>
              <a:rPr lang="sk-SK" dirty="0" smtClean="0"/>
              <a:t> vyskytuje sa na trhu </a:t>
            </a:r>
            <a:r>
              <a:rPr lang="sk-SK" dirty="0" smtClean="0"/>
              <a:t>           určitého </a:t>
            </a:r>
            <a:r>
              <a:rPr lang="sk-SK" dirty="0" smtClean="0"/>
              <a:t>tovaru, ktorí vyrábajú viacerí výrobcovia. </a:t>
            </a:r>
            <a:r>
              <a:rPr lang="sk-SK" dirty="0" smtClean="0"/>
              <a:t> Tento </a:t>
            </a:r>
            <a:r>
              <a:rPr lang="sk-SK" dirty="0" smtClean="0"/>
              <a:t>tovar je diferencovaný, to znamená, že ten istý </a:t>
            </a:r>
            <a:r>
              <a:rPr lang="sk-SK" dirty="0" smtClean="0"/>
              <a:t> tovar </a:t>
            </a:r>
            <a:r>
              <a:rPr lang="sk-SK" dirty="0" smtClean="0"/>
              <a:t>od rôznych výrobcov sa odlišuje obalom, </a:t>
            </a:r>
            <a:r>
              <a:rPr lang="sk-SK" dirty="0" smtClean="0"/>
              <a:t>            farbou</a:t>
            </a:r>
            <a:r>
              <a:rPr lang="sk-SK" dirty="0" smtClean="0"/>
              <a:t>, dizajnom.</a:t>
            </a:r>
          </a:p>
          <a:p>
            <a:pPr>
              <a:buNone/>
            </a:pPr>
            <a:r>
              <a:rPr lang="sk-SK" dirty="0" smtClean="0"/>
              <a:t>   </a:t>
            </a:r>
            <a:r>
              <a:rPr lang="sk-SK" dirty="0" smtClean="0"/>
              <a:t>Cieľom </a:t>
            </a:r>
            <a:r>
              <a:rPr lang="sk-SK" dirty="0" smtClean="0"/>
              <a:t>konkurencie získať čo najviac zákazníkov.</a:t>
            </a:r>
          </a:p>
          <a:p>
            <a:pPr marL="514350" indent="-514350">
              <a:buAutoNum type="arabicPeriod" startAt="2"/>
            </a:pPr>
            <a:r>
              <a:rPr lang="sk-SK" b="1" dirty="0" err="1" smtClean="0">
                <a:solidFill>
                  <a:schemeClr val="accent1">
                    <a:lumMod val="75000"/>
                  </a:schemeClr>
                </a:solidFill>
              </a:rPr>
              <a:t>oligopol</a:t>
            </a: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dirty="0" smtClean="0"/>
              <a:t>– malý počet veľkých konkurujúcich firiem disponuje takou ekonomickou silou, že čiastočne obmedzuje vstup ďalších firiem na trh  daného odvetvia.  </a:t>
            </a:r>
            <a:endParaRPr lang="sk-SK" dirty="0" smtClean="0"/>
          </a:p>
          <a:p>
            <a:pPr marL="514350" indent="-514350">
              <a:buAutoNum type="arabicPeriod" startAt="2"/>
            </a:pP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monopol</a:t>
            </a:r>
            <a:r>
              <a:rPr lang="sk-SK" b="1" dirty="0" smtClean="0"/>
              <a:t> </a:t>
            </a:r>
            <a:r>
              <a:rPr lang="sk-SK" dirty="0" smtClean="0"/>
              <a:t>– úplný monopol vyjadruje takú situáciu na trhu, keď existuje len jeden výrobca určitého tovaru, ktorý nemá žiadnu konkurenciu a na základe toho môže určovať ceny.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uxusn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37</TotalTime>
  <Words>37</Words>
  <Application>Microsoft Office PowerPoint</Application>
  <PresentationFormat>Prezentácia na obrazovke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Luxusný</vt:lpstr>
      <vt:lpstr>Trh a konkurencia</vt:lpstr>
      <vt:lpstr>konkurencia</vt:lpstr>
      <vt:lpstr>Konkurenčný trh</vt:lpstr>
      <vt:lpstr>Dopytová konkurencia</vt:lpstr>
      <vt:lpstr>Nedokonalá konkurencia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Trh a konkurencia</dc:title>
  <dc:creator>2010</dc:creator>
  <cp:lastModifiedBy>2010</cp:lastModifiedBy>
  <cp:revision>5</cp:revision>
  <dcterms:created xsi:type="dcterms:W3CDTF">2011-09-26T09:01:35Z</dcterms:created>
  <dcterms:modified xsi:type="dcterms:W3CDTF">2016-05-02T13:10:10Z</dcterms:modified>
</cp:coreProperties>
</file>