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9" autoAdjust="0"/>
    <p:restoredTop sz="94660"/>
  </p:normalViewPr>
  <p:slideViewPr>
    <p:cSldViewPr snapToGrid="0">
      <p:cViewPr varScale="1">
        <p:scale>
          <a:sx n="77" d="100"/>
          <a:sy n="77" d="100"/>
        </p:scale>
        <p:origin x="5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smtClean="0"/>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smtClean="0"/>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2A54C80-263E-416B-A8E0-580EDEADCBDC}"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3/13/2024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3/13/2024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google.com/search?sa=X&amp;cs=0&amp;sca_esv=c3f69c090f238cd5&amp;biw=1360&amp;bih=612&amp;q=Samuel+Eilenberg&amp;si=AKbGX_oBDfquzodaRrfbb9img4kPQ4fCBZjeqAiaW1svvC8uXkvgilDWyiTxsDbWTkk2E4lyxF17GeDMDsVRoKTNfioKPAWSztDN7wDy9bF40gbXTBMaXXw2GZNyfDAEN0fXQWUR0Gio2LJz14-wgwLYLzPiqx3OwBDUSvxsix2cMdeiMRXDvdElxEESuTY7ueBrqkh6GA4CJ-rmURJtpBvqw2l12PNHDiBT7ASXdi5hjqllc33qbqn1L_bPLqI0_zKtsJiavfQr&amp;ved=2ahUKEwifr9W9__CEAxV-GtAFHZ-fB5cQmxMoAnoECAoQBA" TargetMode="External"/><Relationship Id="rId13" Type="http://schemas.openxmlformats.org/officeDocument/2006/relationships/image" Target="../media/image9.jpeg"/><Relationship Id="rId3" Type="http://schemas.openxmlformats.org/officeDocument/2006/relationships/hyperlink" Target="https://www.google.com/search?sa=X&amp;cs=0&amp;sca_esv=c3f69c090f238cd5&amp;biw=1360&amp;bih=612&amp;q=Warszawa&amp;si=AKbGX_paaCugDdYkuX2heTJMr0_FGRox2AzKVmiTg2eQr2d-rvdx6S33ULJQcaj92Nas-pBwdsBz3Sq7ugDTdijWD8AtZLbc57Y-IlMO_3M22fJRmBU9EcRVT6Yxb6KBpNpGEZW4VLaKRrL4AHXJyEgU2mlahwq39brUSrCfjkwLYIQhZxLW5DQ2UmWoHfptvwmhj0YRrzCj&amp;ved=2ahUKEwifr9W9__CEAxV-GtAFHZ-fB5cQmxMoAHoECAwQAg" TargetMode="External"/><Relationship Id="rId7" Type="http://schemas.openxmlformats.org/officeDocument/2006/relationships/hyperlink" Target="https://www.google.com/search?sa=X&amp;cs=0&amp;sca_esv=c3f69c090f238cd5&amp;biw=1360&amp;bih=612&amp;q=Andrzej+Mostowski&amp;si=AKbGX_oBDfquzodaRrfbb9img4kPQ4fCBZjeqAiaW1svvC8uXmHwkGYnnsqAC3wAPvx5gM29pXrZDX0V_dXZGn7STI_lKimOLbO2WcwCuZ7F0BneP4r0Cr297O05Ukv_eKC1bmet6ZhPd9Jupm3r7zqOkewZ2xnxKSXnZb_dX_edTvKU2B-e42523jCW1IIAjd316GevfMYIkRwukBSho_9XXa4HbFEEvWqY9qe_vINsBVgp-N1Ngr3Jv9dJR837mpQ1PZY_CF4o&amp;ved=2ahUKEwifr9W9__CEAxV-GtAFHZ-fB5cQmxMoAXoECAoQAw" TargetMode="External"/><Relationship Id="rId12" Type="http://schemas.openxmlformats.org/officeDocument/2006/relationships/hyperlink" Target="https://www.google.com/search?sa=X&amp;cs=0&amp;sca_esv=c3f69c090f238cd5&amp;biw=1360&amp;bih=612&amp;q=Zofia+Kuratowska&amp;si=AKbGX_pnFHLW0z18RpwJWHoyBN34Ku9ame71Q74PJLu_7lM88tHq2eIZLSCv_-MBzbYbNevgtHu6uY5_sjwgrLNoE4SXfyMCELcDdQGHDZa_Pws37qhcR4HTmATjm4VhCET8tMLqevYLMbjuYzOpv_7qSD6xwyYcOXTsmB2qtLv6Vf2-cuKSvnu8yk_PfhP1Y8vT8Z9fXiHJfl2r_5tybmeGeZTSmVU7kQ%3D%3D&amp;ved=2ahUKEwifr9W9__CEAxV-GtAFHZ-fB5cQmxMoAHoECA0QAg" TargetMode="External"/><Relationship Id="rId2" Type="http://schemas.openxmlformats.org/officeDocument/2006/relationships/hyperlink" Target="https://www.google.com/search?sa=X&amp;cs=0&amp;sca_esv=c3f69c090f238cd5&amp;biw=1360&amp;bih=612&amp;q=Warszawa&amp;si=AKbGX_paaCugDdYkuX2heTJMr0_FGRox2AzKVmiTg2eQr2d-rvdx6S33ULJQcaj92Nas-pBwdsBz3Sq7ugDTdijWD8AtZLbc57Y-IlMO_3M22fJRmBU9EcRVT6Yxb6KBpNpGEZW4VLaKRrL4AHXJyEgU2mlahwq39brUSrCfjkwLYIQhZxLW5DQ2UmWoHfptvwmhj0YRrzCj&amp;ved=2ahUKEwifr9W9__CEAxV-GtAFHZ-fB5cQmxMoAHoECAsQAg" TargetMode="External"/><Relationship Id="rId1" Type="http://schemas.openxmlformats.org/officeDocument/2006/relationships/slideLayout" Target="../slideLayouts/slideLayout2.xml"/><Relationship Id="rId6" Type="http://schemas.openxmlformats.org/officeDocument/2006/relationships/hyperlink" Target="https://www.google.com/search?sa=X&amp;cs=0&amp;sca_esv=c3f69c090f238cd5&amp;biw=1360&amp;bih=612&amp;q=Stanis%C5%82aw+Ulam&amp;si=AKbGX_paaCugDdYkuX2heTJMr0_FGRox2AzKVmiTg2eQr2d-rpg8-Bqy3KNQIeLN0d1vEYY1EXN8WfqzDVdiEqJEYU7GdCRnIx6ZixrCO0LRtnVdCPAoxzcdWfDxFiQ8XXGtX4DF7Z1vCjY-D_fiLl7JPNVhL8MvKPWMKi7olZYmKQfLJBZQuKVd432YtqgpWyftJfvfkdVe3H1SrJAde9BfpF5uJVF0H9LhN732AuWsAw501IX9b2d5WdloU4m8NI4z3T7MqGCk&amp;ved=2ahUKEwifr9W9__CEAxV-GtAFHZ-fB5cQmxMoAHoECAoQAg" TargetMode="External"/><Relationship Id="rId11" Type="http://schemas.openxmlformats.org/officeDocument/2006/relationships/hyperlink" Target="https://www.google.com/search?sa=X&amp;cs=0&amp;sca_esv=c3f69c090f238cd5&amp;biw=1360&amp;bih=612&amp;q=Medal+10-lecia+Polski+Ludowej&amp;si=AKbGX_qWtsfHufXsq_1jeDkJp50FstNngDxsch3EVTUjn7imcMs_bNVVIQ6UPb9EsSvdySA1OUhc89DIVg00BF_hJ_H04LqytPh3YWzKetIH042fjZALrJLdpokh1IwlwXtoN9H9HMGALyEMntyOZXteYmmlEzFFl6w4wm3aVcHYqjOyFAvdpI4IHImqbU3VS-3iODP6dyp-x5yDnzSVH0I_i2bUsaOhwL15pYMz7u4zffq2bAGKH6_-JcqrK0A2beL8oFFNx6XxiCvztJN7-6_3vrJYPcjXCQ%3D%3D&amp;ved=2ahUKEwifr9W9__CEAxV-GtAFHZ-fB5cQmxMoAXoECA8QAw" TargetMode="External"/><Relationship Id="rId5" Type="http://schemas.openxmlformats.org/officeDocument/2006/relationships/hyperlink" Target="https://www.google.com/search?sa=X&amp;cs=0&amp;sca_esv=c3f69c090f238cd5&amp;biw=1360&amp;bih=612&amp;q=Zygmunt+Janiszewski&amp;si=AKbGX_oBDfquzodaRrfbb9img4kPQ4fCBZjeqAiaW1svvC8uXm5K7i2qLTtvD3NfHHmwYvdrGMV1olYZshStEh9Fux7EZHNA82HE8j2I1CxiNMZlacH2J5DAH9mq_go_kAmlyOfvyh_5j69o7pfLIXyqc5Iee7AKE8oWExljeQW4H-5Mu40E3-2lfv6D5-WWLmbC4hOyAPT7-sylszwON4Nunp6cyi-agd5mGgZY3V53H8CvacoHRm7xKrRrbcnqB9Adj-sKDdViefJ32C7bEkZMshvDvJkj_hf_1lTRIrO-s9ewENVQZpI%3D&amp;ved=2ahUKEwifr9W9__CEAxV-GtAFHZ-fB5cQmxMoAXoECA4QAw" TargetMode="External"/><Relationship Id="rId10" Type="http://schemas.openxmlformats.org/officeDocument/2006/relationships/hyperlink" Target="https://www.google.com/search?sa=X&amp;cs=0&amp;sca_esv=c3f69c090f238cd5&amp;biw=1360&amp;bih=612&amp;q=fellow+of+the+royal+society+of+edinburgh&amp;si=AKbGX_rO4P19IF_yO85wYpkEaz-W_oZWd5JUOOVnUVftf2aeoUfV-lEd8JXPg-DBVIRe5wv0KoNyhyLKRlr5l00TlMlHZxkbLsRoKf_dRitkmUASoUwAQy0HHljVsGL8dILyGLii7aJZT0fQ5Yimk-ly8gnxh4RGy9kuMmf4QCC1kuVBNAEfmWuDMl9ou94M5HdxxgWlgS8Be99rJ762F6bEZVwibE4Ta1aYg5claDw00EkRFeM8F_cBpB3zcrh01qj1wplWHFDfMk01OxnnRyEneL9BOP1wkAG8i9qnyUwCNVoCurRgmRM%3D&amp;ved=2ahUKEwifr9W9__CEAxV-GtAFHZ-fB5cQmxMoAHoECA8QAg" TargetMode="External"/><Relationship Id="rId4" Type="http://schemas.openxmlformats.org/officeDocument/2006/relationships/hyperlink" Target="https://www.google.com/search?sa=X&amp;cs=0&amp;sca_esv=c3f69c090f238cd5&amp;biw=1360&amp;bih=612&amp;q=Stefan+Mazurkiewicz&amp;si=AKbGX_oBDfquzodaRrfbb9img4kPQ4fCBZjeqAiaW1svvC8uXn3CTnb0PVOs5mwy4lcxTX56xiMldYJfxi_Vnm85-T5x3S0vVh7sFVlGdnLShqgrJ14t7w31uTWa5VUenwQcUAyqHgMM3Y_Zczh7evwFWBTSv5-LttsepCcsKbnLHa6OA0w92m3AhBiOVcAoFzc4VPvbh5UM6KUO5UerZPyPCHLVhc8WCXxiKLSPV1eA6NLkQpcPANWvMXGXkmlbBV2Q3kvd-2wPwS0F9uEaE-Q119BxC14SY9IAv0uTENyrd0H6cBwpi9M%3D&amp;ved=2ahUKEwifr9W9__CEAxV-GtAFHZ-fB5cQmxMoAHoECA4QAg" TargetMode="External"/><Relationship Id="rId9" Type="http://schemas.openxmlformats.org/officeDocument/2006/relationships/hyperlink" Target="https://www.google.com/search?sa=X&amp;cs=0&amp;sca_esv=c3f69c090f238cd5&amp;biw=1360&amp;bih=612&amp;q=Ryszard+Engelking&amp;si=AKbGX_qWtsfHufXsq_1jeDkJp50FstNngDxsch3EVTUjn7imcDWEPGHCrwPHP6kLzdCvp0GArIsHol7g3DOQ1DJLKjWTYS600AiTIAe2rMzhQ8ctRfutsVA4EvHhpVbKCmneK7ZHNFqOnucc8N05xjUp7o65SXmnCH8Ts2KGGZ_QUfacst5y2RrHjPX_LQ1h6dQOaL7KjGVwYuiMWl6EUN3gGk17O8nCms-6Iz4vvDUQGmZk00wYgf17fj2w7BE-u2xgVrB-OOSjPunQ6z36SuTEUzPUYDYQJA%3D%3D&amp;ved=2ahUKEwifr9W9__CEAxV-GtAFHZ-fB5cQmxMoA3oECAoQBQ"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google.com/search?sa=X&amp;cs=0&amp;sca_esv=c3f69c090f238cd5&amp;biw=1360&amp;bih=612&amp;q=stanis%C5%82aw+zaremba+la+logique+des+math%C3%A9matiques&amp;si=AKbGX_rO4P19IF_yO85wYpkEaz-W_oZWd5JUOOVnUVftf2aeoXI48iyof5-VwJFUJyW7Px6cQ_LMs73sey6cUH1-P8wzZej_nXr-626cAMK9Rgeyoht8mwTcRwe5JmsvW9plvo2EtvTcsifcKNVh5gv0odg6-mWnst2_oULQl8EawvZOO6-anqUIZspAaToeKxhBcoD_P9DVGqmQRMzFUHwubVKV6ZIplllCQqmh6WKM7-x7L24V35kX6yInVP5MJRXTb2taWZlcrFDSnQE4yZgdq--ekBOt8JP4LtttgUxWlpPb1U9uTq5yT9Uk8oIq8okxejSuz4Ob&amp;ved=2ahUKEwjW-rv3__CEAxWlL9AFHXAsAqkQmxMoAHoECA8QAg" TargetMode="External"/><Relationship Id="rId3" Type="http://schemas.openxmlformats.org/officeDocument/2006/relationships/hyperlink" Target="https://www.google.com/search?sa=X&amp;cs=0&amp;sca_esv=c3f69c090f238cd5&amp;biw=1360&amp;bih=612&amp;q=Krak%C3%B3w&amp;si=AKbGX_paaCugDdYkuX2heTJMr0_FGRox2AzKVmiTg2eQr2d-roK-43muVprEaCLb3xUVqqmGD6J6lNjPmsYm3mVeeTmN5GvMgL47gKzn4A-lsp8auuRAB_BG1LcX15VswZVtpAEjNBoAshdn3l5jzkD6QTnLOGn5LY1-JAnBm8k7YfLcTVh6jA5czo7zFaP4q2rDELjBj1-w&amp;ved=2ahUKEwjW-rv3__CEAxWlL9AFHXAsAqkQmxMoAHoECAoQAg" TargetMode="External"/><Relationship Id="rId7" Type="http://schemas.openxmlformats.org/officeDocument/2006/relationships/hyperlink" Target="https://www.google.com/search?sa=X&amp;cs=0&amp;sca_esv=c3f69c090f238cd5&amp;biw=1360&amp;bih=612&amp;q=stanis%C5%82aw+zaremba+dobry+ucze%C5%84+/+dobra+uczennica&amp;stick=H4sIAAAAAAAAAOPgE-LUz9U3MI7PNUrS0sgot9JPzs_JSU0uyczP009MTkxJzc1MLrbKyy9JTMpJVSguKU1JzStZxGpYXJKYl1l8tCmxXKEqsSg1NylRISU_qahSoTS5KvVoi4I-mJsI5ublZSYnAgBqI1IxawAAAA&amp;ved=2ahUKEwjW-rv3__CEAxWlL9AFHXAsAqkQ44YBKAF6BAgJEAM" TargetMode="External"/><Relationship Id="rId12" Type="http://schemas.openxmlformats.org/officeDocument/2006/relationships/image" Target="../media/image10.jpeg"/><Relationship Id="rId2" Type="http://schemas.openxmlformats.org/officeDocument/2006/relationships/hyperlink" Target="https://www.google.com/search?sa=X&amp;cs=0&amp;sca_esv=c3f69c090f238cd5&amp;biw=1360&amp;bih=612&amp;q=stanis%C5%82aw+zaremba+romanivka,+ukraina&amp;si=AKbGX_qWtsfHufXsq_1jeDkJp50FstNngDxsch3EVTUjn7imcCS0oJ8pVCXmeg8xn3aPO-5a7iX1KUuWdEm3THDxX4XoHD4tJvPneko5F4nez_UfTmuxEKfsX8D8ub0qLz4W9dD_2fLEay18AKDPHTj2Us-SB7BSb6B42N7AmyH6mzR00OzPEijNp8irjoKQFi1hMhErlu87G_F_MLzjmsbMrNPCs_5g06a1Mba7V_KFQPxnKrcer4I%3D&amp;ved=2ahUKEwjW-rv3__CEAxWlL9AFHXAsAqkQmxMoAHoECA4QAg" TargetMode="External"/><Relationship Id="rId1" Type="http://schemas.openxmlformats.org/officeDocument/2006/relationships/slideLayout" Target="../slideLayouts/slideLayout2.xml"/><Relationship Id="rId6" Type="http://schemas.openxmlformats.org/officeDocument/2006/relationships/hyperlink" Target="https://www.google.com/search?sa=X&amp;cs=0&amp;sca_esv=c3f69c090f238cd5&amp;biw=1360&amp;bih=612&amp;q=Wac%C5%82aw+Sierpi%C5%84ski&amp;si=AKbGX_paaCugDdYkuX2heTJMr0_FGRox2AzKVmiTg2eQr2d-rhXlPlq63U22YtqkD40AK_7TYJ7Amlqv_GjliywNkQalCrG4_5cBWu-wp2hvfVjZRNx3NvDzAeZYJEYnzXWwTEkfWE2SVNspASBiddb5N81YutK3dQFMASfi2pPR8NTsH1oPoWQ0e8Xk0lE0N0MtWUEwJg15I4qSjNh-zwe9qWHAZms5lx2sqPmYXqU_EiBrzzsVG72xFwWmDOTDXzuFyZm--nD2DfD8hyuiOI8hmDzhWb95cA%3D%3D&amp;ved=2ahUKEwjW-rv3__CEAxWlL9AFHXAsAqkQmxMoAHoECAkQAg" TargetMode="External"/><Relationship Id="rId11" Type="http://schemas.openxmlformats.org/officeDocument/2006/relationships/hyperlink" Target="https://www.google.com/search?sa=X&amp;cs=0&amp;sca_esv=c3f69c090f238cd5&amp;biw=1360&amp;bih=612&amp;q=Uniwersytet+Paryski&amp;si=AKbGX_paaCugDdYkuX2heTJMr0_FGRox2AzKVmiTg2eQr2d-rqFH_0VsXF1peSDy9jHg8zpzownPinQNLEUNOo0pv276QHcNGGFd7OUMnHqh2mkpNWADG94aO9e4vx15rDFy9vdsGi1AzEecWEJCk8YiQxLtW8EBWaVfRI9dvEn_0KteYh0Ae5nuoO5UQY45EjhTnFlbhp4hTS1yhuVnTIBzO_tbwfBb0w%3D%3D&amp;ved=2ahUKEwjW-rv3__CEAxWlL9AFHXAsAqkQmxMoAHoECAsQAg" TargetMode="External"/><Relationship Id="rId5" Type="http://schemas.openxmlformats.org/officeDocument/2006/relationships/hyperlink" Target="https://www.google.com/search?sa=X&amp;cs=0&amp;sca_esv=c3f69c090f238cd5&amp;biw=1360&amp;bih=612&amp;q=Charles-%C3%89mile+Picard&amp;si=AKbGX_paaCugDdYkuX2heTJMr0_FGRox2AzKVmiTg2eQr2d-rmeyTs-Fuwq9F8XRV9LezuGKM7SShLNRtT0lklXLE7NbHcTSzfTIF-LRbcc10ojrNNdM57QdIHpFTE5P014LHuwB80_pIlF7hgPuBwtBzGilj8hp23vcd7rkna49jWkaktPz5DULOWraOn-YHjEymOaCSCWOF1LCY6s0x-27B8TbwDMmr3RCQUApruysfnIZ_-QB42AOvQOHhMfFH7E18JFCTM9L6KKmUHbHYGWdCLbvNeihw4IsQLW2wiYANk6omOn14Qo%3D&amp;ved=2ahUKEwjW-rv3__CEAxWlL9AFHXAsAqkQmxMoAXoECAwQAw" TargetMode="External"/><Relationship Id="rId10" Type="http://schemas.openxmlformats.org/officeDocument/2006/relationships/hyperlink" Target="https://www.google.com/search?sa=X&amp;cs=0&amp;sca_esv=c3f69c090f238cd5&amp;biw=1360&amp;bih=612&amp;q=Stanis%C5%82aw+Krystyn+Zaremba&amp;si=AKbGX_pnFHLW0z18RpwJWHoyBN34Ku9ame71Q74PJLu_7lM88hQjcnwREfYnllSJ8jTS9cPugpTCtQSeZx-36t2TtlHmafRY6CnN7fUJLB_4xl2wUJQl1QtEJGzGMZargYK6NVF-ZoIi0sI5KfOProhAGTNTWrCXUF2UH0iA64qRZmyIbTQyo4tpgrIfvFF5lUA2J7KhQHPf80Ue-aOZk3dnPhrF8hn5ZQ%3D%3D&amp;ved=2ahUKEwjW-rv3__CEAxWlL9AFHXAsAqkQmxMoAHoECA0QAg" TargetMode="External"/><Relationship Id="rId4" Type="http://schemas.openxmlformats.org/officeDocument/2006/relationships/hyperlink" Target="https://www.google.com/search?sa=X&amp;cs=0&amp;sca_esv=c3f69c090f238cd5&amp;biw=1360&amp;bih=612&amp;q=Jean+Darboux&amp;si=AKbGX_oBDfquzodaRrfbb9img4kPQ4fCBZjeqAiaW1svvC8uXiIqu26_MZgxCd2axj2RO8n447VREeQbndftL9X66NcYIoHZc_B8deFppgOq6yOOz-zDXAibYJsFQlcr3N-VKhhTrRL--7PSqVpXFSeS9gHnFgJIaxla2lkPJIrWH8TYDMu1jU3Bw5obmUm9BBtlp-o_toBxG6bbVSxAJZMSQxB0i5-CHInU1PaT1NwkxO4UWt-TWVuhLWZFSwBwulUnF-zOFFNEsLgtNetOX-geIPh-XW2YAw%3D%3D&amp;ved=2ahUKEwjW-rv3__CEAxWlL9AFHXAsAqkQmxMoAHoECAwQAg" TargetMode="External"/><Relationship Id="rId9" Type="http://schemas.openxmlformats.org/officeDocument/2006/relationships/hyperlink" Target="https://www.google.com/search?sa=X&amp;cs=0&amp;sca_esv=c3f69c090f238cd5&amp;biw=1360&amp;bih=612&amp;q=stanis%C5%82aw+zaremba+la+th%C3%A9orie+de+la+relativit%C3%A9+et+les+faits+observ%C3%A9s&amp;si=AKbGX_rO4P19IF_yO85wYpkEaz-W_oZWd5JUOOVnUVftf2aeoRVpcIMBGLV3eskUxBWLTKYBN_WjGmrSqmtpj8qruHq3MrHpa92FDdu7CVDc-wdIEqNmxdJ2I71YlsRMJg8YbnhF6HEBAkXB5D2ZAhE9Sc_-I9TArelvaNVNnielnLVFONiAv1IS8bqTmaOwepIHHXQKp3J7pWm6E5RJ9aCRnAGAKNE5Tuef68EiXZl_AoXr5KqYFCLJ150As_ZWZjr2McHUP85NPMc619pHHXJ8NatWCdbsfCpERmhSpvSC9YDfvqs_YdPngZo09iefH4m2imalKdeheb3lRbz432UEkdbtfuY_qu7EcLEoz-4naX8b26Ld4PA%3D&amp;ved=2ahUKEwjW-rv3__CEAxWlL9AFHXAsAqkQmxMoAXoECA8QAw"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google.com/search?sa=X&amp;cs=0&amp;sca_esv=c3f69c090f238cd5&amp;biw=1360&amp;bih=612&amp;q=Uniwersytet+w+Getyndze&amp;si=AKbGX_oBDfquzodaRrfbb9img4kPQ4fCBZjeqAiaW1svvC8uXg_yGH5FIqvEURaJirya4Phfwrq9tMFRC4-vy1ZSzefwM0qxcYe1qDEIylZUUC4lDGYpOhbYQ0mYIXxJ4I9T5UxxzzGmvlD7ufitX-e56HoO84Nsd9AS0dRHQ8Rh-ebYOLJtkhL8srBQBQWzmV_vyQ25V-dhLRTVqRaDp-Ks-UazdPVVG0CGpFaj6TwN_m_X74ZzQ04SFMGl3EM4YCPAwb0-fc8zvsqebzEZilySBkTcsNitbA%3D%3D&amp;ved=2ahUKEwj08OK0gPGEAxUA5ckDHWF4BhMQmxMoAHoECAkQAg" TargetMode="External"/><Relationship Id="rId3" Type="http://schemas.openxmlformats.org/officeDocument/2006/relationships/hyperlink" Target="https://www.google.com/search?sa=X&amp;cs=0&amp;sca_esv=c3f69c090f238cd5&amp;biw=1360&amp;bih=612&amp;q=Wroc%C5%82aw&amp;si=AKbGX_paaCugDdYkuX2heTJMr0_FGRox2AzKVmiTg2eQr2d-rhcj9NbYkKjKZ8Su5uqa3RnJnGDz2UIDR_5rum3BSRWq4fgdOAg0tdDSde63a_pWhVxclSFzrcIzGgmLc9Z9RL2fiwj0zLFaoXlhWC8iZnNKH2j20_DCGgNrBBPEw9s928Qqt15BL946Vhopt-uigYzy1F8j&amp;ved=2ahUKEwj08OK0gPGEAxUA5ckDHWF4BhMQmxMoAHoECAsQAg" TargetMode="External"/><Relationship Id="rId7" Type="http://schemas.openxmlformats.org/officeDocument/2006/relationships/hyperlink" Target="https://www.google.com/search?sa=X&amp;cs=0&amp;sca_esv=c3f69c090f238cd5&amp;biw=1360&amp;bih=612&amp;q=Polskie+Towarzystwo+Matematyczne&amp;si=AKbGX_oBDfquzodaRrfbb9img4kPQ4fCBZjeqAiaW1svvC8uXgpFyjE-u3pkqhjLvno7sv_VkwgQELwgixd5O85-Bijmj7mIOWJKh3mZfeKgFZ4VuTFtJdMhjMgB5XDsBjZ4hlAX4VFn-aaj0tgR3Rq3KxxG3o5-h2tOtD5H-6b5SNmT4p1IY0qRWCKw5mWMlTzp0MfGJMRxaGBp2Jf-czMWag5YqhV042wgiwvC79vcj913VhGPDys%3D&amp;ved=2ahUKEwj08OK0gPGEAxUA5ckDHWF4BhMQmxMoAHoECA0QAg" TargetMode="External"/><Relationship Id="rId2" Type="http://schemas.openxmlformats.org/officeDocument/2006/relationships/hyperlink" Target="https://www.google.com/search?sa=X&amp;cs=0&amp;sca_esv=c3f69c090f238cd5&amp;biw=1360&amp;bih=612&amp;q=Jas%C5%82o&amp;si=AKbGX_oBDfquzodaRrfbb9img4kPQ4fCBZjeqAiaW1svvC8uXpDiu5x79nbBOC-3BunhzMjzx_W_Z7AmzY5mABJRHLww2Nl0IYScw90iX_aWD-0zQUbOrbeYWMtZ5pGQNdhSeyb3rs0TIzqxfkgH4KvWumJvhTGR8mmC-eeNzjzHkYreL0rHvxFADOZ1hwSKsj8UKI8mKCNQ&amp;ved=2ahUKEwj08OK0gPGEAxUA5ckDHWF4BhMQmxMoAHoECA4QAg" TargetMode="External"/><Relationship Id="rId1" Type="http://schemas.openxmlformats.org/officeDocument/2006/relationships/slideLayout" Target="../slideLayouts/slideLayout2.xml"/><Relationship Id="rId6" Type="http://schemas.openxmlformats.org/officeDocument/2006/relationships/hyperlink" Target="https://www.google.com/search?sa=X&amp;cs=0&amp;sca_esv=c3f69c090f238cd5&amp;biw=1360&amp;bih=612&amp;q=hugo+steinhaus+dobry+ucze%C5%84+/+dobra+uczennica&amp;stick=H4sIAAAAAAAAAB3HMQqAMAwAwElwcvAFHUWQOPubmEZbqQnYFtHZl_gX_6V425VVXcIK_TK5o23cPgBpCEzJqwASWl49xUE04RjYxJQtS7qLzuVZv7IXhzkaq-N2mEwnP5eBv_hXxBO-9gS47WYAAAA&amp;ved=2ahUKEwj08OK0gPGEAxUA5ckDHWF4BhMQ44YBKAF6BAgKEAM" TargetMode="External"/><Relationship Id="rId5" Type="http://schemas.openxmlformats.org/officeDocument/2006/relationships/hyperlink" Target="https://www.google.com/search?sa=X&amp;cs=0&amp;sca_esv=c3f69c090f238cd5&amp;biw=1360&amp;bih=612&amp;q=Stefan+Banach&amp;si=AKbGX_paaCugDdYkuX2heTJMr0_FGRox2AzKVmiTg2eQr2d-ri7jo7OLT-5XnV2x8DGn7Gknj3igHABbQTH5lsl20dMxVmoBh8ZAYnXy0GiLgxaqUM9FVJ-mCakqSWk_V0REFGfHQN9UV2LlqKhM0XpYhNuQCFyjVUihiWnugzZvwgg9Jsrp2HKd9dqMAVSSCqYpI0HLz0qy6OmcfdQI2U4uRvb8A8XOekmLBft6OgN0oTw7EZeeC8gTjbs3AnYFzO9-ZUTQtMpl&amp;ved=2ahUKEwj08OK0gPGEAxUA5ckDHWF4BhMQmxMoAHoECAoQAg" TargetMode="External"/><Relationship Id="rId4" Type="http://schemas.openxmlformats.org/officeDocument/2006/relationships/hyperlink" Target="https://www.google.com/search?sa=X&amp;cs=0&amp;sca_esv=c3f69c090f238cd5&amp;biw=1360&amp;bih=612&amp;q=David+Hilbert&amp;si=AKbGX_paaCugDdYkuX2heTJMr0_FGRox2AzKVmiTg2eQr2d-rlTi1TBCWk8kP-lbRopqWOzQDj87sPOC034530zmsusP0UbvoaeLNfwJKBrjwM7v_lK08RVX-qVXelhfmTehH_rdBCcZzTvGLpHt9LA03ftv4KcGJ0zLmNoxiPnxhs27PGd76atEhecnFhRD7bhBvdve8Rwy&amp;ved=2ahUKEwj08OK0gPGEAxUA5ckDHWF4BhMQmxMoAHoECA8QAg" TargetMode="External"/><Relationship Id="rId9"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search?sa=X&amp;sca_esv=9fc63cc73e9e59b8&amp;cs=0&amp;q=Syrakuzy&amp;si=AKbGX_paaCugDdYkuX2heTJMr0_FGRox2AzKVmiTg2eQr2d-rpjgDOg19WLVUzvlWKroA11s4eCRhoRIGFiv4arvMQBwH3T18XmVcxPNZ59oxXFYcL6Xm_oFa4uvy8x2lO64CPhnrVnQfWC4ybymSL40zfzTQFEgD2VtH1r9Z05-y_P5HnhKqlbYA7-FB01clb80XS2vK4tv&amp;ved=2ahUKEwjGgtuJrt-EAxW3X_EDHe2aBb0QmxMoAHoECBEQAg" TargetMode="External"/><Relationship Id="rId2" Type="http://schemas.openxmlformats.org/officeDocument/2006/relationships/hyperlink" Target="https://www.google.com/search?sa=X&amp;sca_esv=9fc63cc73e9e59b8&amp;cs=0&amp;q=Syrakuzy&amp;si=AKbGX_paaCugDdYkuX2heTJMr0_FGRox2AzKVmiTg2eQr2d-rpjgDOg19WLVUzvlWKroA11s4eCRhoRIGFiv4arvMQBwH3T18XmVcxPNZ59oxXFYcL6Xm_oFa4uvy8x2lO64CPhnrVnQfWC4ybymSL40zfzTQFEgD2VtH1r9Z05-y_P5HnhKqlbYA7-FB01clb80XS2vK4tv&amp;ved=2ahUKEwjGgtuJrt-EAxW3X_EDHe2aBb0QmxMoAHoECAsQAg"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www.google.com/search?sa=X&amp;sca_esv=9fc63cc73e9e59b8&amp;cs=0&amp;q=archimedes+phidias&amp;si=AKbGX_qWtsfHufXsq_1jeDkJp50FstNngDxsch3EVTUjn7imcIJIqdjWXvk1Ovc36DxBcaZto0TuKh5kpO9G5WMlgMwtU03gZGIS0yPi9bM9yo0RKNpq_9Q-v4abosugNbgOzWp4aAZiZUZHy2HND2yEiJAFuGANT8Qkg6zVdQ-bW8JW-DtB0pAQ-X5UR8A_lsvvA_AAABAUOoV6wzx0N1Ds1KY_da5lTA%3D%3D&amp;ved=2ahUKEwjGgtuJrt-EAxW3X_EDHe2aBb0QmxMoAHoECAwQA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search?sa=X&amp;sca_esv=9fc63cc73e9e59b8&amp;q=Kensington&amp;si=AKbGX_rO4P19IF_yO85wYpkEaz-W_oZWd5JUOOVnUVftf2aeoa6DJV9NW-R3eWkrSTTrDsABshS7dqsv5uodCYkVHf3lSGXBhtr1W4y3yoPEaC43MorqfEhtR2rOQ5VoNsBD-cfWagGtVzIJaiusM7r_hkI3t_O56PCap-Lz335fh1Arb65kHYQb8pWnMbtVeEKfE8Lq4OAazUeeAeV8bgHvyQ8dXyuyyw%3D%3D&amp;ved=2ahUKEwjfxbjms9-EAxWbLEQIHWx8CkIQmxMoAHoECBgQAg" TargetMode="External"/><Relationship Id="rId2" Type="http://schemas.openxmlformats.org/officeDocument/2006/relationships/hyperlink" Target="https://www.google.com/search?sa=X&amp;sca_esv=9fc63cc73e9e59b8&amp;q=Woolsthorpe+Manor&amp;si=AKbGX_oBDfquzodaRrfbb9img4kPQ4fCBZjeqAiaW1svvC8uXsaR1YS_M_qoOtV5aczfsVbOeB94RNsTs-gEEnM6w65KXIauFdclptrvZ17CSAD37sd8Lw298J3SJ7RlvjxOpuSud-tIvip2RvKSEMygCR4E0Y4wbkKLsRe-u1y-LySwvtNogzbgt9VBlKc1sMA6SkJJAYCcdjFJRRy713vivOliaLPFhQ%3D%3D&amp;ved=2ahUKEwjfxbjms9-EAxWbLEQIHWx8CkIQmxMoAHoECBkQAg"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google.com/search?sa=X&amp;sca_esv=9fc63cc73e9e59b8&amp;q=Benjamin+Pulleyn&amp;si=AKbGX_qWtsfHufXsq_1jeDkJp50FstNngDxsch3EVTUjn7imcP_QqjF-bCFve3ldmMQmbJGh8dB99zWhbX3dFWvI_YHPtINhT50Nq2ZrWbMSBX2rfxu6FltXNgCV9X-VqsgUmSK27wgmydnuiTuY4WTkZeNerp9ClGm7aFv1WYVp1bpPyWSCqSYzesnO81Q4oe_SfijU-GW5vF8bhdOshNwHAbApGZAcScTnxjuKlyf5nBP0UC5t5aW_tFuIU5MgNAZPaH_FpTprAQVCv94FQLw9PCJbabY7spYONij2N1vXEBS98AraUBs%3D&amp;ved=2ahUKEwjfxbjms9-EAxWbLEQIHWx8CkIQmxMoAXoECBYQAw" TargetMode="External"/><Relationship Id="rId4" Type="http://schemas.openxmlformats.org/officeDocument/2006/relationships/hyperlink" Target="https://www.google.com/search?sa=X&amp;sca_esv=9fc63cc73e9e59b8&amp;q=Isaac+Barrow&amp;si=AKbGX_paaCugDdYkuX2heTJMr0_FGRox2AzKVmiTg2eQr2d-rj08ZUY6OhkSvvH3xTK4UOyw04ygETzBTtc5EopCWof0B95lOdV_muk3FkViCNV85w2107b-ooos7cDM3VdLh0WDi7OhA53XYikPEkWYyPNjpG5lAqc1P2Y7lRS4MkGq_BMLo2r3U6OX2lDk020d4BnQL-TsnbNfXEPURc7fUGuxvCJTtTMGiUF3PnwN_u9M9FHmxcHzp5JRqMENX-WUGBzgvd9FTMcqtdj2pqKMdokBKk6I0g%3D%3D&amp;ved=2ahUKEwjfxbjms9-EAxWbLEQIHWx8CkIQmxMoAHoECBYQAg"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google.com/search?sa=X&amp;sca_esv=c3f69c090f238cd5&amp;biw=1360&amp;bih=612&amp;q=Damo&amp;si=AKbGX_oBDfquzodaRrfbb9img4kPQ4fCBZjeqAiaW1svvC8uXkxdv-dLXJQBeihuD5OysnczXzZBbpp68SAtujpaML6yUqKgxRiIDsoAv2zhCbbNoEfdjlxOSIaEnLEaHr0ZINJs0eUf81FCAydmlNE_pHJiExcRLNiGkBHcsk-cNOpPdVaUVVvYCIfxJwAhse0mWPBH6yKN4uEffLF2KtFsKpAd2OvIwKw_jyksD0mc--l4E7XSFAfVhyFu-Fdf68d4WAETGvcQ&amp;ved=2ahUKEwj6oN7h-fCEAxUicfEDHV-1Ai8QmxMoBHoECFgQBg" TargetMode="External"/><Relationship Id="rId13" Type="http://schemas.openxmlformats.org/officeDocument/2006/relationships/hyperlink" Target="https://www.google.com/search?sa=X&amp;sca_esv=c3f69c090f238cd5&amp;biw=1360&amp;bih=612&amp;q=pitagoras+versos+aureos&amp;si=AKbGX_rO4P19IF_yO85wYpkEaz-W_oZWd5JUOOVnUVftf2aeoTbaL8RFs8ckZ75NsjAUWLJHfJOg10a8IZupGT_zFSN_Y-ouQG52gzzopZzIqtoPRuYkLusDG2KBF6plGS6fMzewj1CHzvE-TtZ-yXBql4StPWGjiWBAfvAoKAL0tJy8bEqqeBRFxywxKnHbpvJ36JkukzIyXJshIw1KVmUAFlLfMiCM2YNEJ8-LlDVjYIRk7fprQuGnl14PtYR9fHMxjVd84NbOVGbEyadYIgLaQw09tvEZodtjk_v4VWsDcu3qtVwhng8%3D&amp;ved=2ahUKEwj6oN7h-fCEAxUicfEDHV-1Ai8QmxMoAnoECFQQBA" TargetMode="External"/><Relationship Id="rId18" Type="http://schemas.openxmlformats.org/officeDocument/2006/relationships/image" Target="../media/image3.jpeg"/><Relationship Id="rId3" Type="http://schemas.openxmlformats.org/officeDocument/2006/relationships/hyperlink" Target="https://www.google.com/search?sa=X&amp;sca_esv=c3f69c090f238cd5&amp;biw=1360&amp;bih=612&amp;q=metapont&amp;si=AKbGX_oBDfquzodaRrfbb9img4kPQ4fCBZjeqAiaW1svvC8uXpLs9M6ZqPc8e6xYXpbZmJFmxEbLUaYcthChcaAc0IloSyZ0L0VDEqQOdcu_p0a0kh9nEsu9G8sgR7ruqaSl7PFeUw5Zvtp4s9KarCr6O5_8Q1PqCjphxAIQFIZCH38RdxGEHZRbiGuX0AvGzD_X-j7sggNK&amp;ved=2ahUKEwj6oN7h-fCEAxUicfEDHV-1Ai8QmxMoAHoECFoQAg" TargetMode="External"/><Relationship Id="rId7" Type="http://schemas.openxmlformats.org/officeDocument/2006/relationships/hyperlink" Target="https://www.google.com/search?sa=X&amp;sca_esv=c3f69c090f238cd5&amp;biw=1360&amp;bih=612&amp;q=Telauges&amp;si=AKbGX_qWtsfHufXsq_1jeDkJp50FstNngDxsch3EVTUjn7imcPoYWc_3kVDkeYIHQfnj9d7TKGj2XsM_z_F_ofdJgnxToFrsDe82yqgfV_9IzbYMoBLMzffyURYaeBm-eJpEylIU1ss3RIzunqeYVX2U7jV-dupyK-99gj3LO1zzxTmYI27TwfHqRT2aRiuc-ju-9jWq9M5eeiOy-jwt1EYPF7GsFN6DpyNydFbl574550ku1Qgr5lk6Ba8KkeY9thc0WVKZR-73&amp;ved=2ahUKEwj6oN7h-fCEAxUicfEDHV-1Ai8QmxMoA3oECFgQBQ" TargetMode="External"/><Relationship Id="rId12" Type="http://schemas.openxmlformats.org/officeDocument/2006/relationships/hyperlink" Target="https://www.google.com/search?sa=X&amp;sca_esv=c3f69c090f238cd5&amp;biw=1360&amp;bih=612&amp;q=pitagoras+versos+aureps&amp;si=AKbGX_rO4P19IF_yO85wYpkEaz-W_oZWd5JUOOVnUVftf2aeoVjj4KlbXZgDYBql1aflObG4hPe318E4V9Zf3E2kXFNiffq4QYriwnj8URnZ1GCLRqauSVLAyLRZExlzeFJILdIjS9PtCpfwfaDy-KmIqwRQKmnrQ8j3SNSOdIi5m6o-YSWkI6SsIlRhk1ETvO0HUY-zVdZfrbnTmEd1SD1apykr-VRNYpGclVnhmAA1Yi3Jh2BJKD2bxsc8av3nlbl2E-pjb5B-ECbswT_j-xfw_qKKcGx0U7fRNbk4l1bO64ELErfW5mU%3D&amp;ved=2ahUKEwj6oN7h-fCEAxUicfEDHV-1Ai8QmxMoAXoECFQQAw" TargetMode="External"/><Relationship Id="rId17" Type="http://schemas.openxmlformats.org/officeDocument/2006/relationships/hyperlink" Target="https://www.google.com/search?sa=X&amp;sca_esv=c3f69c090f238cd5&amp;biw=1360&amp;bih=612&amp;q=pitagoras+tyrrhenus&amp;si=AKbGX_rO4P19IF_yO85wYpkEaz-W_oZWd5JUOOVnUVftf2aeoWN53YzW2Flwab_BTfb1-YaJAScAqpV4nf5Jyq2tD5J70xyAb2M-GMw9eBMV9hnsAgZIQNg81wKDl3CbsNjUfE1jmXRWkSnRLajssrr4olUPk59upreg_UwlGBl2y9GXRCz_VAr8r8uLkp9Vnb7kv5UDbLb29DWJddjLXchYBlhZKIwknLCfq2B_X243e6hLKlbLzJdbb_VLUqGrC9Zm4yWa-V9EL6CpVxi3-F7lJSQC8Q_JIQ%3D%3D&amp;ved=2ahUKEwj6oN7h-fCEAxUicfEDHV-1Ai8QmxMoAXoECFMQAw" TargetMode="External"/><Relationship Id="rId2" Type="http://schemas.openxmlformats.org/officeDocument/2006/relationships/hyperlink" Target="https://www.google.com/search?sa=X&amp;sca_esv=c3f69c090f238cd5&amp;biw=1360&amp;bih=612&amp;q=Samos&amp;si=AKbGX_oBDfquzodaRrfbb9img4kPQ4fCBZjeqAiaW1svvC8uXlIrPLc7MNWh73gPEBnGGejIb3xq8ZERRRMTDU9Ka35RwiGUmk-0TOroUGpxqGLebYbWDoq8DWAZUIQhUTjeeEeBnrIas6_dmRJoefjayfkzB-yflvO7LgkZgKu2yeO5o97KDHkJlVw4ZPuTHILpv1Upt0AO&amp;ved=2ahUKEwj6oN7h-fCEAxUicfEDHV-1Ai8QmxMoAHoECFkQAg" TargetMode="External"/><Relationship Id="rId16" Type="http://schemas.openxmlformats.org/officeDocument/2006/relationships/hyperlink" Target="https://www.google.com/search?sa=X&amp;sca_esv=c3f69c090f238cd5&amp;biw=1360&amp;bih=612&amp;q=pitagoras+eunomus&amp;si=AKbGX_rO4P19IF_yO85wYpkEaz-W_oZWd5JUOOVnUVftf2aeobH3QJ2WSBGTRUfR4MhGWc4DRzPb0s3hN0bVuJytoEnSPecHVfpoE1pPiEwUngPyPlofttNRsgz_eQtZhD6PDG67TtlP9qlmgb6dIjbqA000-5wlxYkjFziymp_9h4rvht1ythrQOFssCtb77q46KqYAewAzywHPdy93IL9WkL-wK02Q7tV8Xlsy02aUVfV61lcBnl6mJE_Vs4Vh1cKhPrwbYfoN-mqL-HEMf3p9wZdzELOMIA%3D%3D&amp;ved=2ahUKEwj6oN7h-fCEAxUicfEDHV-1Ai8QmxMoAHoECFMQAg" TargetMode="External"/><Relationship Id="rId1" Type="http://schemas.openxmlformats.org/officeDocument/2006/relationships/slideLayout" Target="../slideLayouts/slideLayout2.xml"/><Relationship Id="rId6" Type="http://schemas.openxmlformats.org/officeDocument/2006/relationships/hyperlink" Target="https://www.google.com/search?sa=X&amp;sca_esv=c3f69c090f238cd5&amp;biw=1360&amp;bih=612&amp;q=Myia&amp;si=AKbGX_qWtsfHufXsq_1jeDkJp50FstNngDxsch3EVTUjn7imcL_uzA5SruJPmi8gaupXxgbr7GtOm-qlyqxwg92fStSlBB3ZvWm4Jp5tdEGIQPhFHkJjOvLJq2VEJpB1bO0t8kAYPHgNqkqOXFj9f3AzCHDLsg8dWkCXikyTlVAsPUmQRS8peMaeHeMNQDFwTZ3b4aLsBcRYlOg5e1T_Fvxptg_Zser3RY6TJlnhQlKbJ_uc3JLofEk3jCqB5p1sQsvLhebFKGsX&amp;ved=2ahUKEwj6oN7h-fCEAxUicfEDHV-1Ai8QmxMoAnoECFgQBA" TargetMode="External"/><Relationship Id="rId11" Type="http://schemas.openxmlformats.org/officeDocument/2006/relationships/hyperlink" Target="https://www.google.com/search?sa=X&amp;sca_esv=c3f69c090f238cd5&amp;biw=1360&amp;bih=612&amp;q=pitagoras+golden+verses&amp;si=AKbGX_qWtsfHufXsq_1jeDkJp50FstNngDxsch3EVTUjn7imcFBr4bDBnR2VajxVqlD3uJR0vuQo9sRkXqXxhcawS1yZ8PURx2fA9BhqpMblSxLH4Fyk7u7WTKsVf3I-t0sXbEQlj627edb-_MrOibOZo8xBSm0gOFwaNaj5ESq63w2603r5G3PIvwUmjPq45pZAooYyzvLgd8OOXxkAVNlMAljz7WtBuWjJSYVHt1pYvk02NnnKfWk6QQ-_x5KLuKW4Z4FyuQpEOrdJ8WpZB2fS1EuJOpODUg%3D%3D&amp;ved=2ahUKEwj6oN7h-fCEAxUicfEDHV-1Ai8QmxMoAHoECFQQAg" TargetMode="External"/><Relationship Id="rId5" Type="http://schemas.openxmlformats.org/officeDocument/2006/relationships/hyperlink" Target="https://www.google.com/search?sa=X&amp;sca_esv=c3f69c090f238cd5&amp;biw=1360&amp;bih=612&amp;q=pitagoras+mnesarchus&amp;si=AKbGX_pnFHLW0z18RpwJWHoyBN34Ku9ame71Q74PJLu_7lM88ufip80htLbn99A-ohntyKitOrgf8KSeGlsIVg00Eg-pB_tzXXmvxkVkwZLmlVOFX27uNnxRvJ7nl6sR4fir17-yvoFJ98QFyxwoGVgsFZidFfO1k_eEiHv4aweewWmvl6ZnXtdyd3OZpbco3xrj5mD0oabb3Qj_yd2tOgMqXzAxsHrCAG2UASPHVzpot1eD3NVzFDDQXBCZQUOt7PSxCnrgFizUx7t4JFyw1TuhuOlw2YAMlQ%3D%3D&amp;ved=2ahUKEwj6oN7h-fCEAxUicfEDHV-1Ai8QmxMoAXoECFgQAw" TargetMode="External"/><Relationship Id="rId15" Type="http://schemas.openxmlformats.org/officeDocument/2006/relationships/hyperlink" Target="https://www.google.com/search?sa=X&amp;sca_esv=c3f69c090f238cd5&amp;biw=1360&amp;bih=612&amp;q=pitagoras+bitale&amp;si=AKbGX_qWtsfHufXsq_1jeDkJp50FstNngDxsch3EVTUjn7imcH2MGyVkRRTja_ye9UlHvLhGAjkFMngIy803Dn41N8z_aaomd1PiYqxlOntrT56rntCrpcAHfwIW9XuBILhoQO7Am1qJ9kFcTHXsbZF9D_vk8E3SHL5EfCACkMv7DWVe01Ow7ysEh9qdtR1f6KJoDuiCAiNjBTLhto5HzVLdshEFi5-LJA%3D%3D&amp;ved=2ahUKEwj6oN7h-fCEAxUicfEDHV-1Ai8QmxMoAHoECFYQAg" TargetMode="External"/><Relationship Id="rId10" Type="http://schemas.openxmlformats.org/officeDocument/2006/relationships/hyperlink" Target="https://www.google.com/search?sa=X&amp;sca_esv=c3f69c090f238cd5&amp;biw=1360&amp;bih=612&amp;q=pitagoras+pythais&amp;si=AKbGX_qWtsfHufXsq_1jeDkJp50FstNngDxsch3EVTUjn7imcOo6NpHoQmvH70qYrXNQOLByMZwZP_iftm4OmpyL_93yuw05tqW-dPor8t7h8jdM__pLkxXfYHI2wCZE8ViCjXJuKen__dh8v9ASM-T7KtWbxk8O_eIqSgmceej8L59bF4fu4FsjX7GmI_rR3N8cZTQRI0-9dzx-u547diVyh7XD7yHgF_I1tBEpZnS75qgOhaukZaczQO33uNFHswq7n_CnlcLJHr3z_S2EX2wNcPIqhUXCxw%3D%3D&amp;ved=2ahUKEwj6oN7h-fCEAxUicfEDHV-1Ai8QmxMoAXoECFEQAw" TargetMode="External"/><Relationship Id="rId4" Type="http://schemas.openxmlformats.org/officeDocument/2006/relationships/hyperlink" Target="https://www.google.com/search?sa=X&amp;sca_esv=c3f69c090f238cd5&amp;biw=1360&amp;bih=612&amp;q=arignote&amp;si=AKbGX_qWtsfHufXsq_1jeDkJp50FstNngDxsch3EVTUjn7imcH7g1r4RvsgMcgDissCAqE0nA7VUSgi_QhnPjFVmyO6B0bCtzaTl90aVlMhmC5qLqQdMLo74u-M59J3W6zCsy28RptwJLBm0iuR3Fk9de46JzrqFr2hiDHNj9HD6lN3L4vNMw85577yv_Hh65KpzcvAus-T7c3YWkAitjLLJXcILVjESw-virF9KAWo7CFzkqWfef4BixfciuMajF6X_PoYtwwOd&amp;ved=2ahUKEwj6oN7h-fCEAxUicfEDHV-1Ai8QmxMoAHoECFgQAg" TargetMode="External"/><Relationship Id="rId9" Type="http://schemas.openxmlformats.org/officeDocument/2006/relationships/hyperlink" Target="https://www.google.com/search?sa=X&amp;sca_esv=c3f69c090f238cd5&amp;biw=1360&amp;bih=612&amp;q=pitagoras+mnesarchus&amp;si=AKbGX_qWtsfHufXsq_1jeDkJp50FstNngDxsch3EVTUjn7imcAFFeQh6IGigXVvtSSHCGpIGgrrmRqqHPqizb1qMTAxfqG5C3gxeV8Q31kHJpTZ2SagtBRqnEbsYxeCSO1OXzc9jUdNLlJZHAWMUvpbssY1uUJJVNyxmTWmlfIFoIN2QRv4hrV-UfMBtspvOw21NHW53Lw_PqHOdchQuAx4E6hCrrgL88aFHFd0Fd9GKKNYN-D9Cs_Kp-lfSyJOUQoFnHUOmoQpS8dRL8pCcFjKOoug1WZYk8g%3D%3D&amp;ved=2ahUKEwj6oN7h-fCEAxUicfEDHV-1Ai8QmxMoAHoECFEQAg" TargetMode="External"/><Relationship Id="rId14" Type="http://schemas.openxmlformats.org/officeDocument/2006/relationships/hyperlink" Target="https://www.google.com/search?sa=X&amp;sca_esv=c3f69c090f238cd5&amp;biw=1360&amp;bih=612&amp;q=pitagoras+ksi%C4%85%C5%BCki&amp;stick=H4sIAAAAAAAAAOPgE-LQz9U3MC0uMtCSyk620k_Kz8_WTywtycgvsgKxixXy83IqF7EKF2SWJKbnFyUWK2QXZx5pPbonOxMAPdDyDj4AAAA&amp;ved=2ahUKEwj6oN7h-fCEAxUicfEDHV-1Ai8Q44YBKAN6BAhUEAU"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google.com/search?sa=X&amp;sca_esv=c3f69c090f238cd5&amp;biw=1360&amp;bih=612&amp;q=Kallisto&amp;si=AKbGX_paaCugDdYkuX2heTJMr0_FGRox2AzKVmiTg2eQr2d-rlAQ6VlUt82pdTPlR0wgQ-14IGUaR5AJ0dhewYTMCVqochNdHON4PBQZUhiyhlYl89QYekwv0imFvyLP4tgWnBJfmnllobLd4GCeyxqDKRpATbr7rkW_yS5SXlFIS4YH-EtUX6wliHfRt5InTSQe39r92g7FX_KsZ0tQ5xhvNwvmV0CuOyfnMgASscwbkbFDaBCZ5Fo%3D&amp;ved=2ahUKEwj5-Nq3-_CEAxW-SPEDHa55ATwQmxMoA3oECBoQBQ" TargetMode="External"/><Relationship Id="rId13" Type="http://schemas.openxmlformats.org/officeDocument/2006/relationships/hyperlink" Target="https://www.google.com/search?sa=X&amp;sca_esv=c3f69c090f238cd5&amp;biw=1360&amp;bih=612&amp;q=galileusz+galileo+galilei&amp;si=AKbGX_rO4P19IF_yO85wYpkEaz-W_oZWd5JUOOVnUVftf2aeoelcTVVzksQeOUvABRJeYyX0RKWldY-QnE0J9PA6HB7lYHY1wc4_xbJvu-H__jekNcLLMuVsw5VR81n_VIj-JROlw6vVv7yIN4MlI6im4h2G2_k2xTzsCkR2gpjsXozV4a-Sks16KdBL3lk8trX9xFrqBDMbPp2qLnyUkeV-UP1Ar4diZBiI7lYB1mYeQG87JzG7gHY%3D&amp;ved=2ahUKEwj5-Nq3-_CEAxW-SPEDHa55ATwQmxMoAHoECBYQAg" TargetMode="External"/><Relationship Id="rId3" Type="http://schemas.openxmlformats.org/officeDocument/2006/relationships/hyperlink" Target="https://www.google.com/search?sa=X&amp;sca_esv=c3f69c090f238cd5&amp;biw=1360&amp;bih=612&amp;q=Piza&amp;si=AKbGX_paaCugDdYkuX2heTJMr0_FGRox2AzKVmiTg2eQr2d-rvMCsDKp3hvG86JYj6bIJWykHj--boRKz4JCB3MjZTjx3iNUaNX6I7Ebwzc4lXvQOPrXkwzFjlUmQbASMh5zaZ-ceCoXusq9eH1nauWKupue0ZoGNbIi7hfYNdEWqehzFHjeIZhlcXW4tkHJ6k_ZiocyIeJc&amp;ved=2ahUKEwj5-Nq3-_CEAxW-SPEDHa55ATwQmxMoAHoECBkQAg" TargetMode="External"/><Relationship Id="rId7" Type="http://schemas.openxmlformats.org/officeDocument/2006/relationships/hyperlink" Target="https://www.google.com/search?sa=X&amp;sca_esv=c3f69c090f238cd5&amp;biw=1360&amp;bih=612&amp;q=Io+(ksi%C4%99%C5%BCyc)&amp;si=AKbGX_oBDfquzodaRrfbb9img4kPQ4fCBZjeqAiaW1svvC8uXhko0GzWKlT8v3VBac2BcdaXu_jo-CmI496F2kD4-EzslloI2aD6cE9z6xWBije5jEwYK6Zl2dsphW7qfGnL1iMP_-HfKGAGFFuztO3OuU8IwW08D9ZpWKHK9YtdHdBmWXwIZtsH6MKYN_A8G95D4T8s9rn9JSsUKm-QIbsNC5NsncREG30KEoLH7EkDq7WfqpofizjcqFycVN_gp32SnhJhLMSE&amp;ved=2ahUKEwj5-Nq3-_CEAxW-SPEDHa55ATwQmxMoAnoECBoQBA" TargetMode="External"/><Relationship Id="rId12" Type="http://schemas.openxmlformats.org/officeDocument/2006/relationships/hyperlink" Target="https://www.google.com/search?sa=X&amp;sca_esv=c3f69c090f238cd5&amp;biw=1360&amp;bih=612&amp;q=livia+galilei&amp;si=AKbGX_rO4P19IF_yO85wYpkEaz-W_oZWd5JUOOVnUVftf2aeoWljmUAbdHcJ7nXqq4PCsMJOYh_8qfY7gZbA25Nu4tlSIbEB0kHnSZIHqLjmQ4n0X7yRgJVqW-EYl-8IOte4ZXfSk0kmTVLDyQfCCRnvgSQbFf9TNfLmj3xYlTBlF5WxYhBykeT5j5_yrOQldcD3G6_FH7l6wZyEBTxvRk9gUN_LaWsfzHJ2WjahovYOI6Bb-UridqXi0N-yG6Qw13P6L4ETDPUAi5qhwo7mayOsalRh_gt5ww%3D%3D&amp;ved=2ahUKEwj5-Nq3-_CEAxW-SPEDHa55ATwQmxMoAnoECBUQBA"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www.google.com/search?sa=X&amp;sca_esv=c3f69c090f238cd5&amp;biw=1360&amp;bih=612&amp;q=Europa+(ksi%C4%99%C5%BCyc)&amp;si=AKbGX_paaCugDdYkuX2heTJMr0_FGRox2AzKVmiTg2eQr2d-rhhmTlQEPwOpDSFNDkbmjrToAfFkJnAodhvLIZHwgqbkjuCCSCSgkothzXiVhqDFAiH78cHWtJ05PDx3P77QyXuB3er_jmTW4idhnFGniI7KbiKj2TqHjQkiarPRCauPLBTIS5X69Kbfzxlhmj-1sp4fUsSk4RQwozIiTMvPawl-Hy18U9qR-9PXjqMYP3FAPx-AZfUBGwgRva8313GFxSFYWpOc&amp;ved=2ahUKEwj5-Nq3-_CEAxW-SPEDHa55ATwQmxMoAXoECBoQAw" TargetMode="External"/><Relationship Id="rId11" Type="http://schemas.openxmlformats.org/officeDocument/2006/relationships/hyperlink" Target="https://www.google.com/search?sa=X&amp;sca_esv=c3f69c090f238cd5&amp;biw=1360&amp;bih=612&amp;q=Maria+Celeste&amp;si=AKbGX_oBDfquzodaRrfbb9img4kPQ4fCBZjeqAiaW1svvC8uXk7uWxoGnqsUj-ShyPhvEEsvwzp64S6fY1DIBQAjP3hKVxvaOKfNZFDG0N_v8isju4ctMXkqC74kzfcPlPSFoZixPopaEHdke6MEH70J5x6yLNO3XUSllC06mC0FK6Zrgu0qvYZzw8ooo7un-XTc5Twon57lIj2gRbIVNgAB6e98jXawuVNHn85vhUEn8pQHbtHRMtCzvGN6i3r2L81nM5cd7yjOXVM3Zq5moq8fKZ9hWDt4pA%3D%3D&amp;ved=2ahUKEwj5-Nq3-_CEAxW-SPEDHa55ATwQmxMoAXoECBUQAw" TargetMode="External"/><Relationship Id="rId5" Type="http://schemas.openxmlformats.org/officeDocument/2006/relationships/hyperlink" Target="https://www.google.com/search?sa=X&amp;sca_esv=c3f69c090f238cd5&amp;biw=1360&amp;bih=612&amp;q=Ganimedes&amp;si=AKbGX_paaCugDdYkuX2heTJMr0_FGRox2AzKVmiTg2eQr2d-rtSpR3IZH-uTvkzdFSkA3pKjACjB1iY1RudaiX_34Fcel8HrR63OUh5bQXvyZRrNHC34XMAhI2GmrxdRtw5u1VQrRUmBxpwNAqS-EGJ0qspHNIAzoPWbuTVi5rX9s7TaLeeaqQv1Lu_YJg6qXuZIUNs-WFhPSHLGjHOJ7OATaGmg8h0PB-LL_ex9pT6DxcqkjFdj7rY%3D&amp;ved=2ahUKEwj5-Nq3-_CEAxW-SPEDHa55ATwQmxMoAHoECBoQAg" TargetMode="External"/><Relationship Id="rId15" Type="http://schemas.openxmlformats.org/officeDocument/2006/relationships/hyperlink" Target="https://www.google.com/search?sa=X&amp;sca_esv=c3f69c090f238cd5&amp;biw=1360&amp;bih=612&amp;q=Giulia+Ammannati&amp;si=AKbGX_qWtsfHufXsq_1jeDkJp50FstNngDxsch3EVTUjn7imcKAvAKCCj3kRZjgkO-EadG3w-T-h1GJSI17_MvVxBLW1nLrPooJAR9BRal58-n4Vl8yDGAi57z1RLtd6zGtPruFcJQAAQE13TBVfFj4MEgun8oDgc9giWCeRaG5i3rth96hkkwOc1hmciTETqN8p_ljaLn8Lia5wxf9afELqJELfTzWLBjSIxAHXCapSsqnc-1xPR7htCZWdex-B-X5_bDxZIBrUtkpx3xrjPLDI4I82JEi9rA%3D%3D&amp;ved=2ahUKEwj5-Nq3-_CEAxW-SPEDHa55ATwQmxMoAXoECBcQAw" TargetMode="External"/><Relationship Id="rId10" Type="http://schemas.openxmlformats.org/officeDocument/2006/relationships/hyperlink" Target="https://www.google.com/search?sa=X&amp;sca_esv=c3f69c090f238cd5&amp;biw=1360&amp;bih=612&amp;q=Vincenzo+Gamba&amp;si=AKbGX_qWtsfHufXsq_1jeDkJp50FstNngDxsch3EVTUjn7imcGLs4Wwf8qBcX1zw0vRa5MKB8Ccg3T_F8XpKqwocGmcRXNsIcMnaswXXNCneJGvYeufdRXnH8hKKDFU4aTyiy7c2PWqKTcKXrGpzMeDXsgh1G8IfFsQV4b-ypV5wq7o519-gPEYCxPJMEj-fl272UcE14KHi-PXNeigjCy0DTeAME7kTT4Zn_ukq4o4iR7Jh2z8LhYhHKgze2ZumHw23m1QGMcobXLNWl33g9S-YiDqy3luIiA%3D%3D&amp;ved=2ahUKEwj5-Nq3-_CEAxW-SPEDHa55ATwQmxMoAHoECBUQAg" TargetMode="External"/><Relationship Id="rId4" Type="http://schemas.openxmlformats.org/officeDocument/2006/relationships/hyperlink" Target="https://www.google.com/search?sa=X&amp;sca_esv=c3f69c090f238cd5&amp;biw=1360&amp;bih=612&amp;q=Arcetri&amp;si=AKbGX_oBDfquzodaRrfbb9img4kPQ4fCBZjeqAiaW1svvC8uXm3ZHTI2R5RcS5O0-dEEdz4J1F480hccL96JWwXfVnOhZv23hswxqHX4OA7xnjF5ATQi9g_-hq5522uz4fG1_6bXzDRCwAAt0Rihh7uR6j1DNjRexzq3nRTvw9UPvf3R8lc7S4AY3vtgyTbVS5wuMbJjDJnt&amp;ved=2ahUKEwj5-Nq3-_CEAxW-SPEDHa55ATwQmxMoAHoECBsQAg" TargetMode="External"/><Relationship Id="rId9" Type="http://schemas.openxmlformats.org/officeDocument/2006/relationships/hyperlink" Target="https://www.google.com/search?sa=X&amp;sca_esv=c3f69c090f238cd5&amp;biw=1360&amp;bih=612&amp;q=Pier%C5%9Bcienie+Saturna&amp;si=AKbGX_oBDfquzodaRrfbb9img4kPQ4fCBZjeqAiaW1svvC8uXmQ3tfwX2hwGlYkW1lbxmi2819UwMBlNkp_UMDRN34vam_TnNnqbDj8p6JVF9lCXrRkOnZiRD3-Q_rsRgx1_pgmFLszgYpZIY4tyR_XzNxoso5BnxgAlawwNKEM6Tsq2ez4y0orvNaBj-qsNezJzpxWuCnT4JJZjxkkPF8FS6fVknidTpy8xzi64PrqCEkNj5FByqXkgp7hdFPjVWut57610_6kt&amp;ved=2ahUKEwj5-Nq3-_CEAxW-SPEDHa55ATwQmxMoBHoECBoQBg" TargetMode="External"/><Relationship Id="rId14" Type="http://schemas.openxmlformats.org/officeDocument/2006/relationships/hyperlink" Target="https://www.google.com/search?sa=X&amp;sca_esv=c3f69c090f238cd5&amp;biw=1360&amp;bih=612&amp;q=Vincenzo+Galilei&amp;si=AKbGX_oBDfquzodaRrfbb9img4kPQ4fCBZjeqAiaW1svvC8uXtuAqJnmca9vnm5uZVT-IcFWziRgqWvWlEYeiMdM6DcRV5TMWl3_eNIbTt8E3Qzo1v7ZRkEA2px1mlW46kX7UJoo4RlUec4LhewrILvMjDGi2koQKhP0hFlI_b2F6oJwnA7S3MZd_ntS-GZfNnVqSgtVqJfoIMuscfSTXBStYq8g9vYfFvbC2Gnj-Wy5hpr_i1UF5-vRg_MJEkqIFI1Ys1xxgVTAjp0j5LS1o9cqgVa7Ean4jA%3D%3D&amp;ved=2ahUKEwj5-Nq3-_CEAxW-SPEDHa55ATwQmxMoAHoECBcQA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google.com/search?sa=X&amp;sca_esv=c3f69c090f238cd5&amp;biw=1360&amp;bih=612&amp;q=lucja+braus&amp;si=AKbGX_rO4P19IF_yO85wYpkEaz-W_oZWd5JUOOVnUVftf2aeoR0t428b0-sQ3-zGKytgjlHl_M3q5pm5VrsI-IpAQvJ7CXy6XfExKVtlBN7hlCwZHB7HcHLXSbjl83sOVEJkZJzXcBbRz3Nx5wDvgpwlNptipnZbn64Ro9l6MJRoISR0y-pTXtYmgkYkWZvmN7tJ1yS7djOes9BbTDHDFhzxckE3v2RxUg%3D%3D&amp;ved=2ahUKEwjA7rCb_fCEAxWmS_EDHXHiDJkQmxMoAHoECBgQAg" TargetMode="External"/><Relationship Id="rId3" Type="http://schemas.openxmlformats.org/officeDocument/2006/relationships/hyperlink" Target="https://www.google.com/search?sa=X&amp;sca_esv=c3f69c090f238cd5&amp;biw=1360&amp;bih=612&amp;q=Krak%C3%B3w&amp;si=AKbGX_paaCugDdYkuX2heTJMr0_FGRox2AzKVmiTg2eQr2d-roK-43muVprEaCLb3xUVqqkdur3bvopOmu1o6aYiyC6hpNRWF8phMBpvpB6pTkGA8WZ5QQkVB6Yz4g_Sa0QRIeeqi3K8lcFwc0UP4HEzIYg0G6WEDePeiSIE7cTLA9GGaGx9wOxMqo54_iW_XZVgaYighvgR&amp;ved=2ahUKEwjA7rCb_fCEAxWmS_EDHXHiDJkQmxMoAHoECBcQAg" TargetMode="External"/><Relationship Id="rId7" Type="http://schemas.openxmlformats.org/officeDocument/2006/relationships/hyperlink" Target="https://www.google.com/search?sa=X&amp;sca_esv=c3f69c090f238cd5&amp;biw=1360&amp;bih=612&amp;q=stefan+greczek&amp;si=AKbGX_rO4P19IF_yO85wYpkEaz-W_oZWd5JUOOVnUVftf2aeofnqLc-KWPiVmMSGDJXckXifn9FErNmSdPNJRo_TwsO9vgWs4WZm1mrM_bZLy17NC0523EDPLCnDDWbokJEP9yfNW3WycgwAePILIbsklJfWV89q0WyvammM4598flqU311PXkeoTeJM4X91N-4cBzDvaCSQbWyjl_mNZ6E95AbEld8aS7FS4IVmtNcQ9DYPox4h1n5AJwKTgVEcKpRf06Pj0gXYnKcFxYlX3KadZlbs5TQ6Aw%3D%3D&amp;ved=2ahUKEwjA7rCb_fCEAxWmS_EDHXHiDJkQmxMoAXoECBwQAw"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www.google.com/search?sa=X&amp;sca_esv=c3f69c090f238cd5&amp;biw=1360&amp;bih=612&amp;q=katarzyna+banach&amp;si=AKbGX_rO4P19IF_yO85wYpkEaz-W_oZWd5JUOOVnUVftf2aeoTxKGv0cIUdJDzXQvjgTu2K1lzw_1ZKEqKAjEry3PEqblKvLu0L7rbaO6hRPEGDwBjqvAsJcl8q32sO1mV7QJ6FLZSLjqFrBN2cBQHjZJj_xdz3ehYk0AN75zRgvUyr6SNJKgQ6r1Lo0O0eC0StzEtKE4cetdErUOiOaIk29LhudqLpZtJ9g_fhKx7xPnTWvGS4ODF0SZgeTX1xPdBIsSxMpJigtZEuYbA_ZZz7iwQ7qbquOAQ%3D%3D&amp;ved=2ahUKEwjA7rCb_fCEAxWmS_EDHXHiDJkQmxMoAHoECBwQAg" TargetMode="External"/><Relationship Id="rId5" Type="http://schemas.openxmlformats.org/officeDocument/2006/relationships/hyperlink" Target="https://www.google.com/search?sa=X&amp;sca_esv=c3f69c090f238cd5&amp;biw=1360&amp;bih=612&amp;q=stefan+banach+jr&amp;si=AKbGX_rO4P19IF_yO85wYpkEaz-W_oZWd5JUOOVnUVftf2aeoRB9LUxq2iicQ2B4iPvX7C9bw2BrrgRuEGBKhtEqNfiRx5kKyaRJ6FMp-tl5xOljaY60DRcrzrSGVrwnaxtABfJtBlbIcjZhOHha2HzSRjv4belkxqG515Y2sQ1X8eHLi1_D-wahu38TkrrnslvDckb-3SqFLlc6wmNCE_QynjETavhaLw%3D%3D&amp;ved=2ahUKEwjA7rCb_fCEAxWmS_EDHXHiDJkQmxMoAHoECB0QAg" TargetMode="External"/><Relationship Id="rId10" Type="http://schemas.openxmlformats.org/officeDocument/2006/relationships/hyperlink" Target="https://www.google.com/search?sa=X&amp;sca_esv=c3f69c090f238cd5&amp;biw=1360&amp;bih=612&amp;q=Cmentarz+%C5%81yczakowski&amp;si=AKbGX_oBDfquzodaRrfbb9img4kPQ4fCBZjeqAiaW1svvC8uXpWEKBVMbJKXpzoajQeTQ9kno00g_mjGSDt1etd9WKNa_Yykc2Zgydy72z0Dr37ceGKleF2AgDdy5999FnXh5ZGV6U9w6ZXyyPW-yzD_uWxG2qO3YCIB83WxHy_NyO3nxE2B6OCeimcTDhDgFPcOWymeLaVSp0NMX609QEkwW-dL5gTKrw%3D%3D&amp;ved=2ahUKEwjA7rCb_fCEAxWmS_EDHXHiDJkQmxMoAHoECBkQAg" TargetMode="External"/><Relationship Id="rId4" Type="http://schemas.openxmlformats.org/officeDocument/2006/relationships/hyperlink" Target="https://www.google.com/search?sa=X&amp;sca_esv=c3f69c090f238cd5&amp;biw=1360&amp;bih=612&amp;q=Lw%C3%B3w&amp;si=AKbGX_paaCugDdYkuX2heTJMr0_FGRox2AzKVmiTg2eQr2d-ro5VvoLziBJqvO9ToUuj_446HZYUO39pX3IJwz8uH3WstDatAmdBcPK0G8kgi7OXmlW7eb__ul1dOKF0FYroLng6QZnRfqA-_nLhuKZDwCIn2K6JS-nKtvMfRbx_vAensx9hhuQIc1i2yMBFkpSCE4ihr5Xm&amp;ved=2ahUKEwjA7rCb_fCEAxWmS_EDHXHiDJkQmxMoAHoECBoQAg" TargetMode="External"/><Relationship Id="rId9" Type="http://schemas.openxmlformats.org/officeDocument/2006/relationships/hyperlink" Target="https://www.google.com/search?sa=X&amp;sca_esv=c3f69c090f238cd5&amp;biw=1360&amp;bih=612&amp;q=th%C3%A9orie+des+op%C3%A9rations+lin%C3%A9aires&amp;si=AKbGX_qWtsfHufXsq_1jeDkJp50FstNngDxsch3EVTUjn7imcEG18SN7Rm-M6ZqboEIk4AO60_zEM8gc6wvGXRNUjqKfugbmSHsAbA7wFoYP9gPh4HVYi6ZydR-FkSsMCLyPGp3EybEg7OdBpbFJFtUMWbce10QNvyqVoIB2MBRL3nfEE0X9DtmIv9rvXEvRrgV8APJCbP72zGmwrLnBYZ-7CJTWlUM7sNfXjVmDsNLjz-hVQc4Chjw%3D&amp;ved=2ahUKEwjA7rCb_fCEAxWmS_EDHXHiDJkQmxMoAHoECBYQA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google.com/search?sa=X&amp;sca_esv=c3f69c090f238cd5&amp;cs=0&amp;biw=1360&amp;bih=612&amp;q=John+von+Neumann&amp;si=AKbGX_paaCugDdYkuX2heTJMr0_FGRox2AzKVmiTg2eQr2d-rm8zViuSkMckRugR32iMXgjchPQfmAQjArMxExG6PKmt_y73M58R2BBM7O50QelRSM_tKPxrEU4Sh2dwj-_a3w_vMUQDTO8bK0m7nn-QE3II8_t7b9tqYlD7VOi4ocvelGgPTURjGGL9NAbMi-nEbWlhOseNicR0I1oJBa6OLUvzfZA-vvYGjK-OgdidOv5-N9mHgD1p-j5THLxQM7hcmSqQnwmV&amp;ved=2ahUKEwimpKT4_fCEAxVE8MkDHcynCcEQmxMoAHoECBgQAg" TargetMode="External"/><Relationship Id="rId3" Type="http://schemas.openxmlformats.org/officeDocument/2006/relationships/hyperlink" Target="https://www.google.com/search?sa=X&amp;sca_esv=c3f69c090f238cd5&amp;cs=0&amp;biw=1360&amp;bih=612&amp;q=Getynga&amp;si=AKbGX_paaCugDdYkuX2heTJMr0_FGRox2AzKVmiTg2eQr2d-rgLQFQ2bBpBp9HI0W7Um6bmM_Ohc4ckLt2lXUxLBIl7EAp9LfzbJ4BAh7R-M81DRR6c7weamL2k5nqt4IOWZkEuGVv4pRYPsD6seWCTcDtYNJraETcJ-Nx64NmDSVBkpkx3lE41yvXRSp9OqcPfQaiIpF0HS&amp;ved=2ahUKEwimpKT4_fCEAxVE8MkDHcynCcEQmxMoAHoECBsQAg" TargetMode="External"/><Relationship Id="rId7" Type="http://schemas.openxmlformats.org/officeDocument/2006/relationships/hyperlink" Target="https://www.google.com/search?sa=X&amp;sca_esv=c3f69c090f238cd5&amp;cs=0&amp;biw=1360&amp;bih=612&amp;q=franz+hilbert&amp;si=AKbGX_rO4P19IF_yO85wYpkEaz-W_oZWd5JUOOVnUVftf2aeoTUpY37PojyYxsQggzMMsk4nhDl7Oex_d66XMlh5i2b4Ztcp1YwzFAZVMg0GdSff-Kus8eQvKieTziGz8Y2F105lRVgzbunM5it24CmwxFJQEIji_nIQiwsoNgz5zF2m5osDvKCp4iE0ImRc-qyswI12YYWbT-GioAudtDUQgFxUETNUOw%3D%3D&amp;ved=2ahUKEwimpKT4_fCEAxVE8MkDHcynCcEQmxMoAHoECBQQAg" TargetMode="External"/><Relationship Id="rId2" Type="http://schemas.openxmlformats.org/officeDocument/2006/relationships/hyperlink" Target="https://www.google.com/search?sa=X&amp;sca_esv=c3f69c090f238cd5&amp;cs=0&amp;biw=1360&amp;bih=612&amp;q=Konigsberg&amp;si=AKbGX_qWtsfHufXsq_1jeDkJp50FstNngDxsch3EVTUjn7imcGs8U_4VdJmo6qPXmQOT-5q8YvW0KRGW6x-51L_CtfkaKJeHkvXBLbsuqQVP6xlaFyvrSWkyP2ANhnZJeJdXBAg22gWJ5jhda7Z7T39TEouNk-o9Ge43CR8whVxGxNlaUwjErEwZGBD1BKKJo2v4n5LysRYo&amp;ved=2ahUKEwimpKT4_fCEAxVE8MkDHcynCcEQmxMoAHoECBUQAg" TargetMode="External"/><Relationship Id="rId1" Type="http://schemas.openxmlformats.org/officeDocument/2006/relationships/slideLayout" Target="../slideLayouts/slideLayout2.xml"/><Relationship Id="rId6" Type="http://schemas.openxmlformats.org/officeDocument/2006/relationships/hyperlink" Target="https://www.google.com/search?sa=X&amp;sca_esv=c3f69c090f238cd5&amp;cs=0&amp;biw=1360&amp;bih=612&amp;q=david+hilbert+mia%C5%82a+wp%C5%82yw&amp;stick=H4sIAAAAAAAAAOPgE-LQz9U3MLIsytZSySi30k_Oz8lJTS7JzM_TT0xOTEnNzUwutsrMS8spTc1LTk0tXsQqnZJYlpmikJGZk5RaVKKQm5l4tClRobzgaFNlOQBP4VLTUAAAAA&amp;ved=2ahUKEwimpKT4_fCEAxVE8MkDHcynCcEQ44YBKAJ6BAgWEAQ" TargetMode="External"/><Relationship Id="rId11" Type="http://schemas.openxmlformats.org/officeDocument/2006/relationships/image" Target="../media/image6.jpeg"/><Relationship Id="rId5" Type="http://schemas.openxmlformats.org/officeDocument/2006/relationships/hyperlink" Target="https://www.google.com/search?sa=X&amp;sca_esv=c3f69c090f238cd5&amp;cs=0&amp;biw=1360&amp;bih=612&amp;q=Hermann+Weyl&amp;si=AKbGX_oBDfquzodaRrfbb9img4kPQ4fCBZjeqAiaW1svvC8uXnhghZcuUMiHRHpyqh2JYq4Y8xV9ZZ90Wq3-GjSe4RKklSORXM-5wG5ts3d7pUHowndVvfGLI1POAy1xkotgahe0IZk9pS_gric_J7qfKaXo3fqkp0CZA7qfV2XAdeQ3tNHWZuMeNGey2B1FH1cGb8iQanRR7Bisq_oQIt6Hm2QxlBWcI79HAPa1MRpHd3TeUiF6Hzrt-kV90mLcVtU0datRPOqPHikOKU3K_LDQH6SfKu7T8g%3D%3D&amp;ved=2ahUKEwimpKT4_fCEAxVE8MkDHcynCcEQmxMoAXoECBYQAw" TargetMode="External"/><Relationship Id="rId10" Type="http://schemas.openxmlformats.org/officeDocument/2006/relationships/hyperlink" Target="https://www.google.com/search?sa=X&amp;sca_esv=c3f69c090f238cd5&amp;cs=0&amp;biw=1360&amp;bih=612&amp;q=david+hilbert+k%C3%A4the+jerosch&amp;si=AKbGX_rO4P19IF_yO85wYpkEaz-W_oZWd5JUOOVnUVftf2aeoZcmGE1g6Miey74oB51PhJuqFiIvS8stu56rp5sFyFeHhOmXuyoI3gzu81RXDgEhKNug0Xtq_44d72GUFSvqGwGG-6WvdHOtcMpUb653NJRS-kXkicGwElEmZO9iMYGq5z8IUNQWexUB07zN7RJrpGz-u_NUIpo7biOSgyVrJzkXFbl9zudOdB7N9jCi5PZ7aUjvHO8%3D&amp;ved=2ahUKEwimpKT4_fCEAxVE8MkDHcynCcEQmxMoAHoECBoQAg" TargetMode="External"/><Relationship Id="rId4" Type="http://schemas.openxmlformats.org/officeDocument/2006/relationships/hyperlink" Target="https://www.google.com/search?sa=X&amp;sca_esv=c3f69c090f238cd5&amp;cs=0&amp;biw=1360&amp;bih=612&amp;q=John+von+Neumann&amp;si=AKbGX_paaCugDdYkuX2heTJMr0_FGRox2AzKVmiTg2eQr2d-rm8zViuSkMckRugR32iMXgi1gvuCua-pYdz627tvKAWpjF-upA9yLKOneUu_Nh4dNGLO9_U0DxeZJQATzTWO1Z-Ho0lW9fTzXoPFsCiubMZGh7uP-be1YAHIxWHeLZYdgTMnn4Gl96tqb6FUWBjGbwcBVyHMscpofMiw4LU2L79lkDAgEtpi4QnIYLS4JyJS7QvQdo4bPjp1z_ORwSuWzepRl9UcV8GiylKmeSfN8LEWDOpSHg%3D%3D&amp;ved=2ahUKEwimpKT4_fCEAxVE8MkDHcynCcEQmxMoAHoECBYQAg" TargetMode="External"/><Relationship Id="rId9" Type="http://schemas.openxmlformats.org/officeDocument/2006/relationships/hyperlink" Target="https://www.google.com/search?sa=X&amp;sca_esv=c3f69c090f238cd5&amp;cs=0&amp;biw=1360&amp;bih=612&amp;q=david+hilbert+dobry+ucze%C5%84+/+dobra+uczennica&amp;stick=H4sIAAAAAAAAAOPgE-LQz9U3MLIsytbSyCi30k_Oz8lJTS7JzM_TT0xOTEnNzUwutsrLL0lMyklVKC4pTUnNK1nEqpOSWJaZopCRmZOUWlSikJKfVFSpUJpclXq0RUEfzE0Ec_PyMpMTAT1X31BlAAAA&amp;ved=2ahUKEwimpKT4_fCEAxVE8MkDHcynCcEQ44YBKAF6BAgYEA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google.com/search?sa=X&amp;cs=0&amp;sca_esv=c3f69c090f238cd5&amp;biw=1360&amp;bih=612&amp;q=Eustachy+%C5%BByli%C5%84ski&amp;si=AKbGX_pnFHLW0z18RpwJWHoyBN34Ku9ame71Q74PJLu_7lM88hw4432d1jQrg84_Gzt1OptgYHtrrVmnxrOTi3_L3ox-yKBcZyUIg4JZGbK_OBEXHoU7mw-Bg62mVSEnBWfws6anETLqHrKxnHpxEbpPbUp7Ly6zjnu6471_BEPdzAuVOULxluUw2tcjjC4QyHmH3ShbXywirbFfH1oQhVYWYl_Cuf8ZJfcKGsS40byzSBEXjyMo6FNiiP8DUh0CXA8plhdTSrYxjtIQVcf2wRNC488vmWer-8bhRhqNxOXn8pVkS7jNt14%3D&amp;ved=2ahUKEwiWgry7_vCEAxXAQ_EDHefoBacQmxMoAXoECBQQAw" TargetMode="External"/><Relationship Id="rId3" Type="http://schemas.openxmlformats.org/officeDocument/2006/relationships/hyperlink" Target="https://www.google.com/search?sa=X&amp;cs=0&amp;sca_esv=c3f69c090f238cd5&amp;biw=1360&amp;bih=612&amp;q=Okocim&amp;si=AKbGX_qWtsfHufXsq_1jeDkJp50FstNngDxsch3EVTUjn7imcA-KXHmmlKrHk2ojNe1yQx0Nn6jqUlur6yJii0xvkPHWouYWhnsgwvlgznWarZUJWSknwLTNow9vPuGtDmkevTVPXHzPiaswyglAytb01_yDPPMEOlSxB4L5Nt0gWyhnethqfpDq1ZdQwX33AZhevxdVnW4y&amp;ved=2ahUKEwiWgry7_vCEAxXAQ_EDHefoBacQmxMoAHoECBcQAg" TargetMode="External"/><Relationship Id="rId7" Type="http://schemas.openxmlformats.org/officeDocument/2006/relationships/hyperlink" Target="https://www.google.com/search?sa=X&amp;cs=0&amp;sca_esv=c3f69c090f238cd5&amp;biw=1360&amp;bih=612&amp;q=Hugo+Steinhaus&amp;si=AKbGX_paaCugDdYkuX2heTJMr0_FGRox2AzKVmiTg2eQr2d-rlb4TL2ZkfTFnlDGISVjq1c1puEHIb5rVSSXNLRvBMuOA_oErStyQbP_InqM3V4Gv4FUywxNLw-YrLM2Vp62fq24YIyT9_U5tlAap4APaldqZ6b_GvcZ8jleOyDfwPjz8sc3_0mNNCey_Ssprs54LFA-7IoNs1wXi4IwXV6YDC_DLtkS9hLP1eQBxcvVUi5GxL7his-CBynAF_gp4v5hr4pPVag8n9j7tlKkN3wZev3DncWOBg%3D%3D&amp;ved=2ahUKEwiWgry7_vCEAxXAQ_EDHefoBacQmxMoAHoECBQQAg"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www.google.com/search?sa=X&amp;cs=0&amp;sca_esv=c3f69c090f238cd5&amp;biw=1360&amp;bih=612&amp;q=w%C5%82adys%C5%82aw+orlicz+wykszta%C5%82cenie&amp;stick=H4sIAAAAAAAAAOPgE-LUz9U3MIzPTTHXks5OttIvSM0vyEkFUkXF-XlWqSmlyYklmfl5i1gVy482JaZUFgPJcoX8opzM5CqF8srs4qqSxKNNyal5makAfn5qL04AAAA&amp;ved=2ahUKEwiWgry7_vCEAxXAQ_EDHefoBacQ44YBKAF6BAgVEAM" TargetMode="External"/><Relationship Id="rId5" Type="http://schemas.openxmlformats.org/officeDocument/2006/relationships/hyperlink" Target="https://www.google.com/search?sa=X&amp;cs=0&amp;sca_esv=c3f69c090f238cd5&amp;biw=1360&amp;bih=612&amp;q=Uniwersytet+w+Getyndze&amp;si=AKbGX_oBDfquzodaRrfbb9img4kPQ4fCBZjeqAiaW1svvC8uXg_yGH5FIqvEURaJirya4Phfwrq9tMFRC4-vy1ZSzefwqbtTVdZUeqiPIHkLY6GMRU1Rjz-Fp20-320kMFufL23IZFzb0B_xjsowOL5JUHHgXdugipsuR6imLohp7feeFCW8UUf0-B5YP659i84e4J3A3N_WMb4QuShYYi1wWz_kzC99knu-FmaihUaszUGDtMo9xkCH0Qxet3dX2kXgyTGH6cSTUOK1t66vBaWUM0X03jFX_A%3D%3D&amp;ved=2ahUKEwiWgry7_vCEAxXAQ_EDHefoBacQmxMoAHoECBUQAg" TargetMode="External"/><Relationship Id="rId4" Type="http://schemas.openxmlformats.org/officeDocument/2006/relationships/hyperlink" Target="https://www.google.com/search?sa=X&amp;cs=0&amp;sca_esv=c3f69c090f238cd5&amp;biw=1360&amp;bih=612&amp;q=Pozna%C5%84&amp;si=AKbGX_paaCugDdYkuX2heTJMr0_FGRox2AzKVmiTg2eQr2d-rqKp7EZSGDuixiRXLgele5AkOaE0gB2Y-211v4WcjpwRMYUfuZFOsWr3BxefQGSUrd5AfAW91wcG0gSU0lffJHUKZNd0rVvtzYnT_aLPiWbIPJcrh0x9YOQMlOUe6y2igFPXt3915WFanb7lMKOyo4XFgx3F&amp;ved=2ahUKEwiWgry7_vCEAxXAQ_EDHefoBacQmxMoAHoECBIQAg" TargetMode="External"/><Relationship Id="rId9" Type="http://schemas.openxmlformats.org/officeDocument/2006/relationships/hyperlink" Target="https://www.google.com/search?sa=X&amp;cs=0&amp;sca_esv=c3f69c090f238cd5&amp;biw=1360&amp;bih=612&amp;q=Lech+Maligranda&amp;si=AKbGX_rO4P19IF_yO85wYpkEaz-W_oZWd5JUOOVnUVftf2aeof3-ptkhIBh5bSuSIsNnuoiYZXypvNCYF67rTUR-XJCObpZp1fuJLfrJg0nFaDZAe87K3Yga4jdueFeo9Uics7C5q42rL1X-BWoY3QLiM7VlbpJ5wSDGU4fvPwEWya1tjo6EPLG1wVS7wJM7hNOj5dS95qCs5lAnw6GtCwkGTPYw-SUyfSQnQ3JdzltURgKLQ5krsvdgcL1Zqe7h0gDKwgazhJyX3flWeDZoUW8sllXCY3v5Aw%3D%3D&amp;ved=2ahUKEwiWgry7_vCEAxXAQ_EDHefoBacQmxMoAHoECBMQAg"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google.com/search?sa=X&amp;cs=0&amp;sca_esv=c3f69c090f238cd5&amp;biw=1360&amp;bih=612&amp;q=Charles+Sanders+Peirce&amp;si=AKbGX_paaCugDdYkuX2heTJMr0_FGRox2AzKVmiTg2eQr2d-rqJnPM9pwy3IDLVFJF4Idok0AHNoIoHiHefHsQ_VhSIutVGoeXzQl-y5-SUNcNYD47l_BCxLncxAU5h3-eH-n-GMUMrC1WvJr5bgcC0GcA-SZqOmPJ6_I9dY8XO-WItYJ7Vcrc3iCBknBSroiHcAjJwBfUj3lp9lHJOaLOsQSHDEfODp65drmTcodsYS6llcADI33QteI2BciuK5s5svn_2qHPZH3fSO113aDmVNUPTJXmpN2PhT-GR7GEcukQESuKP-JGw%3D&amp;ved=2ahUKEwiXwo_b_vCEAxWNENAFHWIOCIAQmxMoAXoECAwQAw" TargetMode="External"/><Relationship Id="rId13" Type="http://schemas.openxmlformats.org/officeDocument/2006/relationships/hyperlink" Target="https://www.google.com/search?sa=X&amp;cs=0&amp;sca_esv=c3f69c090f238cd5&amp;biw=1360&amp;bih=612&amp;q=Medal+Sylvestera&amp;si=AKbGX_oBDfquzodaRrfbb9img4kPQ4fCBZjeqAiaW1svvC8uXsvHaTZiDvHkw3-XMK1eKpBbV6x3LyXYfNFx5qjc37nN342qciQj7m5h-r5y-5fD2b1qyBbYwhhIHw0JD98AZ6VBIcwGzCkho9JuaO_ACsR5egCJs9_TUwztGQsBrJ_Q7CKWY9AZOx_j-Iv-9Rk4AXjMYQJ_cBzoCVUSOZ3BIy-xz8gmKA%3D%3D&amp;ved=2ahUKEwiXwo_b_vCEAxWNENAFHWIOCIAQmxMoAHoECBEQAg" TargetMode="External"/><Relationship Id="rId3" Type="http://schemas.openxmlformats.org/officeDocument/2006/relationships/hyperlink" Target="https://www.google.com/search?sa=X&amp;cs=0&amp;sca_esv=c3f69c090f238cd5&amp;biw=1360&amp;bih=612&amp;q=Halle+(Saale)&amp;si=AKbGX_oBDfquzodaRrfbb9img4kPQ4fCBZjeqAiaW1svvC8uXlIV3sHtM_ogDp7xKanfktfG9H8kDK9JjG9CG7vFTQv9rIF7P78wWaZ8QgCKSs7MISsMn_61k8oK98FHT_EFpAYtOhV9RULg4Yb7gnV9NS-0dxqkazsJKVCsH9MdraDpti90LrZ8oHN_P8Q84l-sm0E92LU1&amp;ved=2ahUKEwiXwo_b_vCEAxWNENAFHWIOCIAQmxMoAHoECAsQAg" TargetMode="External"/><Relationship Id="rId7" Type="http://schemas.openxmlformats.org/officeDocument/2006/relationships/hyperlink" Target="https://www.google.com/search?sa=X&amp;cs=0&amp;sca_esv=c3f69c090f238cd5&amp;biw=1360&amp;bih=612&amp;q=David+Hilbert&amp;si=AKbGX_paaCugDdYkuX2heTJMr0_FGRox2AzKVmiTg2eQr2d-rlTi1TBCWk8kP-lbRopqWOzQTxF5_XNAWoNZZ85FIYubQ0qJJUX10PASy7UxE66hQWUHVs2e2QJEaLU8FG73AnpUiGLsalb3WapG3uXNUUzmmxAB4vvHmCn3lZufXtSaozV-kLb9okY_6MjMy4UIyP0A1jI0I9lB5fjdU-8DR1_4xo_4Oog8irQld_4KQsfH28808zkfac1dERCsQvKhOyLohAm1sOVA2cl85NBc3_WIAHX3_g%3D%3D&amp;ved=2ahUKEwiXwo_b_vCEAxWNENAFHWIOCIAQmxMoAHoECAwQAg" TargetMode="External"/><Relationship Id="rId12" Type="http://schemas.openxmlformats.org/officeDocument/2006/relationships/hyperlink" Target="https://www.google.com/search?sa=X&amp;cs=0&amp;sca_esv=c3f69c090f238cd5&amp;biw=1360&amp;bih=612&amp;q=Deutsche+Mathematiker-Vereinigung&amp;si=AKbGX_oBDfquzodaRrfbb9img4kPQ4fCBZjeqAiaW1svvC8uXkArgYJCjQJShumhqzplIOWxN2tZ346os0emV3uj8KL6gr7oEW5RTU_9JfqlQayBmggL7jPzC0MuY-6tdpCliRNDjiQxhlWaUfciOCI4ymcUsNsMhw8GlvwP1ux-v40xMDb99Pz0DtvsgkZjflRU4UH4pJvL8uOWGnvj3fQsakblVHa36vm2USOrFR8M7874JMOCH0E%3D&amp;ved=2ahUKEwiXwo_b_vCEAxWNENAFHWIOCIAQmxMoAHoECBAQAg" TargetMode="External"/><Relationship Id="rId2" Type="http://schemas.openxmlformats.org/officeDocument/2006/relationships/hyperlink" Target="https://www.google.com/search?sa=X&amp;cs=0&amp;sca_esv=c3f69c090f238cd5&amp;biw=1360&amp;bih=612&amp;q=Petersburg&amp;si=AKbGX_paaCugDdYkuX2heTJMr0_FGRox2AzKVmiTg2eQr2d-rkJr492XaROyCKQ64YoV8Y71z-nKKBFnxzJwXtC4Ma8s6vCafTecMqM5vGZz8qzR-L3eR4xCo_Hd8alz6yUqf6xVp833D2BZAvA3W-Fv3TZMQ_GcZQO4_lsuXAhXTu004uflu2ikRDhkWXkPg-aiEID35OxC&amp;ved=2ahUKEwiXwo_b_vCEAxWNENAFHWIOCIAQmxMoAHoECA0QAg" TargetMode="External"/><Relationship Id="rId1" Type="http://schemas.openxmlformats.org/officeDocument/2006/relationships/slideLayout" Target="../slideLayouts/slideLayout2.xml"/><Relationship Id="rId6" Type="http://schemas.openxmlformats.org/officeDocument/2006/relationships/hyperlink" Target="https://www.google.com/search?sa=X&amp;cs=0&amp;sca_esv=c3f69c090f238cd5&amp;biw=1360&amp;bih=612&amp;q=Ernst+Eduard+Kummer&amp;si=AKbGX_oBDfquzodaRrfbb9img4kPQ4fCBZjeqAiaW1svvC8uXpgkUyf98rqgSUP5DLVRvWTU1lQZ1f-dbWV4KPvU9sG_UnfbMQL-P8bxXLW4dQA8YPey9rKZ2jBIa6SQ5uihNvq7WiioCkqHRpAV6-MNR4_WNFEMfchdmiAKlI1-0MNuQfEIsn56wLtSGy9-XsyP-KhNOXmBPOs0UsI6B_u0lJ0Ugg3QK0Bm3cMFIdy25oUCOu2jAhrnCJImp7kLAWWoJ8X0nhvqvJCbqs748jW_ORNHyi6EnfOVgKLvG1ZrZxx76PqI9aE%3D&amp;ved=2ahUKEwiXwo_b_vCEAxWNENAFHWIOCIAQmxMoAnoECBIQBA" TargetMode="External"/><Relationship Id="rId11" Type="http://schemas.openxmlformats.org/officeDocument/2006/relationships/hyperlink" Target="https://www.google.com/search?sa=X&amp;cs=0&amp;sca_esv=c3f69c090f238cd5&amp;biw=1360&amp;bih=612&amp;q=georg+cantor+alfred+baruch&amp;si=AKbGX_rO4P19IF_yO85wYpkEaz-W_oZWd5JUOOVnUVftf2aeoV6dZ2q9bj1YYa8mADw8W6AEd1FT-O4mKuIadxXe4TvLtqKmrH1BCj_1yFZk9urPwspgS4p1rigNqqaH5TP-3TBkXP-AEzmHflxLx898BPld-vKbYPI4QE7gfBbo3rFHTrpw_dK_8I_rWJR8RN4so2H1feno3lqiu4hKBrF58o15nx6M9V7KshakH7AvqfN_LNGL3Gc%3D&amp;ved=2ahUKEwiXwo_b_vCEAxWNENAFHWIOCIAQmxMoAHoECA8QAg" TargetMode="External"/><Relationship Id="rId5" Type="http://schemas.openxmlformats.org/officeDocument/2006/relationships/hyperlink" Target="https://www.google.com/search?sa=X&amp;cs=0&amp;sca_esv=c3f69c090f238cd5&amp;biw=1360&amp;bih=612&amp;q=Leopold+Kronecker&amp;si=AKbGX_oBDfquzodaRrfbb9img4kPQ4fCBZjeqAiaW1svvC8uXmO1UjLbqlb77YJu3yY2WGY3zmVy89ARL984_n6OGTUCyzw9-EzXiHDPeV9UQhScvU1qJ0y0E6jhWdui1iIGOl5NxlCcbE0NrgHkWZ8ohHfFWsNhU6kFZMseI0bLt9oX-jzOiMb6wrNH63jhecRkzxqjGBeDSRA4iLDxSe9UcUO-2valF758ZeCkQTubrWPE_YQhHJAmVaTU_QEqiVnesE598MtA4UvMvMXYwy1IILnnfsAXo1kol0CNIYerAIqNJj4_Nmk%3D&amp;ved=2ahUKEwiXwo_b_vCEAxWNENAFHWIOCIAQmxMoAXoECBIQAw" TargetMode="External"/><Relationship Id="rId10" Type="http://schemas.openxmlformats.org/officeDocument/2006/relationships/hyperlink" Target="https://www.google.com/search?sa=X&amp;cs=0&amp;sca_esv=c3f69c090f238cd5&amp;biw=1360&amp;bih=612&amp;q=Paul+Cohen&amp;si=AKbGX_paaCugDdYkuX2heTJMr0_FGRox2AzKVmiTg2eQr2d-riT_bpLYMkvNoU-jd7gen13_SosIL2JBlrXTtASmv9-EYhZLYsUagpZhA5vD-aPqk1TUI5bvpTDxs_Q6fo81WSqihCd0JEKD_swn_cLjdSKqQshBg4rfbGocen416F5NOUixc33P7XY1FxzDskzILxt_Az3eQVqKckbZrotvbpUqA6WpclsAGOzKpeoqkTwg2v6mzAeg8HZr-QRnypvU-meHtxzLUsLpduKW6-B4QZUclfjhUw%3D%3D&amp;ved=2ahUKEwiXwo_b_vCEAxWNENAFHWIOCIAQmxMoA3oECAwQBQ" TargetMode="External"/><Relationship Id="rId4" Type="http://schemas.openxmlformats.org/officeDocument/2006/relationships/hyperlink" Target="https://www.google.com/search?sa=X&amp;cs=0&amp;sca_esv=c3f69c090f238cd5&amp;biw=1360&amp;bih=612&amp;q=Karl+Weierstra%C3%9F&amp;si=AKbGX_paaCugDdYkuX2heTJMr0_FGRox2AzKVmiTg2eQr2d-ruhRM77zhBDsfplDGUor7JPBxkdYV3aHaHLHBLLOI7-TGvUMZJV9yk7vrt3X4v0C1MEKvG3t-0vr1JpjJ1Be0Wx4jQJoCk8CpS6YpVD5h0wQ8aanxP6I5SET8u8t7RPbL1fDLW2ta7AdGOwvW9bjk9FINwmcedlBjZhq1USajnp5kvbPU5SVETnVreJh7kSFrD5SbKUxEg6eS7HmACILYD0r_RMIqTl9oAfCB-9D96-XITsW5Q%3D%3D&amp;ved=2ahUKEwiXwo_b_vCEAxWNENAFHWIOCIAQmxMoAHoECBIQAg" TargetMode="External"/><Relationship Id="rId9" Type="http://schemas.openxmlformats.org/officeDocument/2006/relationships/hyperlink" Target="https://www.google.com/search?sa=X&amp;cs=0&amp;sca_esv=c3f69c090f238cd5&amp;biw=1360&amp;bih=612&amp;q=Alain+Badiou&amp;si=AKbGX_oBDfquzodaRrfbb9img4kPQ4fCBZjeqAiaW1svvC8uXsfLptVCEabKueU8SzhI9RpWWLuBTDtQwQdlIgV1HTQdeHanOssiGExAQ-O66ic2wuHMwyIYTbLg2w3u6v7yhQrK3wf6pl0h7yEBBlWLu1U9dimi3u2YCQLj-_9d415HZO8Ezmh5AkxuIy53vr8sdZoM00kvq-Wx9eFzEfqsAPtyVlvLnQ083lUqvGXAsK442ZzBqzG1NoiCpXQYXgAv88aFfT-On1nRdSU0G7DG9fsoSjzn1A%3D%3D&amp;ved=2ahUKEwiXwo_b_vCEAxWNENAFHWIOCIAQmxMoAnoECAwQBA" TargetMode="External"/><Relationship Id="rId1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pPr algn="ctr"/>
            <a:r>
              <a:rPr lang="pl-PL" dirty="0" smtClean="0"/>
              <a:t>Znani matematycy ich dzieła</a:t>
            </a:r>
            <a:endParaRPr lang="pl-PL" dirty="0"/>
          </a:p>
        </p:txBody>
      </p:sp>
      <p:sp>
        <p:nvSpPr>
          <p:cNvPr id="3" name="Podtytuł 2"/>
          <p:cNvSpPr>
            <a:spLocks noGrp="1"/>
          </p:cNvSpPr>
          <p:nvPr>
            <p:ph type="subTitle" idx="1"/>
          </p:nvPr>
        </p:nvSpPr>
        <p:spPr/>
        <p:txBody>
          <a:bodyPr/>
          <a:lstStyle/>
          <a:p>
            <a:endParaRPr lang="pl-PL" dirty="0"/>
          </a:p>
        </p:txBody>
      </p:sp>
    </p:spTree>
    <p:extLst>
      <p:ext uri="{BB962C8B-B14F-4D97-AF65-F5344CB8AC3E}">
        <p14:creationId xmlns:p14="http://schemas.microsoft.com/office/powerpoint/2010/main" val="1213124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1800" dirty="0" smtClean="0"/>
              <a:t>9.</a:t>
            </a:r>
            <a:r>
              <a:rPr lang="pl-PL" sz="1800" dirty="0"/>
              <a:t> Kazimierz Kuratowski, do roku 1921 Kazimierz </a:t>
            </a:r>
            <a:r>
              <a:rPr lang="pl-PL" sz="1800" dirty="0" err="1"/>
              <a:t>Kuratow</a:t>
            </a:r>
            <a:r>
              <a:rPr lang="pl-PL" sz="1800" dirty="0"/>
              <a:t> – polski matematyk, jeden z czołowych przedstawicieli warszawskiej szkoły matematycznej, profesor zwyczajny związany z Uniwersytetem Warszawskim i Instytutem Matematycznym Polskiej Akademii Nauk. Członek rzeczywisty PAN i jej wieloletni wiceprzewodniczący.</a:t>
            </a:r>
          </a:p>
        </p:txBody>
      </p:sp>
      <p:sp>
        <p:nvSpPr>
          <p:cNvPr id="3" name="Symbol zastępczy zawartości 2"/>
          <p:cNvSpPr>
            <a:spLocks noGrp="1"/>
          </p:cNvSpPr>
          <p:nvPr>
            <p:ph idx="1"/>
          </p:nvPr>
        </p:nvSpPr>
        <p:spPr>
          <a:xfrm>
            <a:off x="677334" y="2542784"/>
            <a:ext cx="5560628" cy="3498578"/>
          </a:xfrm>
        </p:spPr>
        <p:txBody>
          <a:bodyPr/>
          <a:lstStyle/>
          <a:p>
            <a:pPr marL="0" indent="0">
              <a:buNone/>
            </a:pPr>
            <a:r>
              <a:rPr lang="pl-PL" b="1" dirty="0">
                <a:solidFill>
                  <a:schemeClr val="accent1">
                    <a:lumMod val="75000"/>
                  </a:schemeClr>
                </a:solidFill>
              </a:rPr>
              <a:t>Data i miejsce urodzenia: </a:t>
            </a:r>
            <a:r>
              <a:rPr lang="pl-PL" dirty="0">
                <a:solidFill>
                  <a:schemeClr val="accent1">
                    <a:lumMod val="75000"/>
                  </a:schemeClr>
                </a:solidFill>
              </a:rPr>
              <a:t>2 lutego 1896, </a:t>
            </a:r>
            <a:r>
              <a:rPr lang="pl-PL" dirty="0">
                <a:solidFill>
                  <a:schemeClr val="accent1">
                    <a:lumMod val="75000"/>
                  </a:schemeClr>
                </a:solidFill>
                <a:hlinkClick r:id="rId2"/>
              </a:rPr>
              <a:t>Warszawa</a:t>
            </a:r>
            <a:endParaRPr lang="pl-PL" dirty="0">
              <a:solidFill>
                <a:schemeClr val="accent1">
                  <a:lumMod val="75000"/>
                </a:schemeClr>
              </a:solidFill>
            </a:endParaRPr>
          </a:p>
          <a:p>
            <a:pPr marL="0" indent="0">
              <a:buNone/>
            </a:pPr>
            <a:r>
              <a:rPr lang="pl-PL" b="1" dirty="0">
                <a:solidFill>
                  <a:schemeClr val="accent1">
                    <a:lumMod val="75000"/>
                  </a:schemeClr>
                </a:solidFill>
              </a:rPr>
              <a:t>Data i miejsce śmierci: </a:t>
            </a:r>
            <a:r>
              <a:rPr lang="pl-PL" dirty="0">
                <a:solidFill>
                  <a:schemeClr val="accent1">
                    <a:lumMod val="75000"/>
                  </a:schemeClr>
                </a:solidFill>
              </a:rPr>
              <a:t>18 czerwca 1980, </a:t>
            </a:r>
            <a:r>
              <a:rPr lang="pl-PL" dirty="0">
                <a:solidFill>
                  <a:schemeClr val="accent1">
                    <a:lumMod val="75000"/>
                  </a:schemeClr>
                </a:solidFill>
                <a:hlinkClick r:id="rId3"/>
              </a:rPr>
              <a:t>Warszawa</a:t>
            </a:r>
            <a:endParaRPr lang="pl-PL" dirty="0">
              <a:solidFill>
                <a:schemeClr val="accent1">
                  <a:lumMod val="75000"/>
                </a:schemeClr>
              </a:solidFill>
            </a:endParaRPr>
          </a:p>
          <a:p>
            <a:pPr marL="0" indent="0">
              <a:buNone/>
            </a:pPr>
            <a:r>
              <a:rPr lang="pl-PL" b="1" dirty="0">
                <a:solidFill>
                  <a:schemeClr val="accent1">
                    <a:lumMod val="75000"/>
                  </a:schemeClr>
                </a:solidFill>
              </a:rPr>
              <a:t>Doradcy akademiccy: </a:t>
            </a:r>
            <a:r>
              <a:rPr lang="pl-PL" dirty="0">
                <a:solidFill>
                  <a:schemeClr val="accent1">
                    <a:lumMod val="75000"/>
                  </a:schemeClr>
                </a:solidFill>
                <a:hlinkClick r:id="rId4"/>
              </a:rPr>
              <a:t>Stefan Mazurkiewicz</a:t>
            </a:r>
            <a:r>
              <a:rPr lang="pl-PL" dirty="0">
                <a:solidFill>
                  <a:schemeClr val="accent1">
                    <a:lumMod val="75000"/>
                  </a:schemeClr>
                </a:solidFill>
              </a:rPr>
              <a:t>, </a:t>
            </a:r>
            <a:r>
              <a:rPr lang="pl-PL" dirty="0">
                <a:solidFill>
                  <a:schemeClr val="accent1">
                    <a:lumMod val="75000"/>
                  </a:schemeClr>
                </a:solidFill>
                <a:hlinkClick r:id="rId5"/>
              </a:rPr>
              <a:t>Zygmunt Janiszewski</a:t>
            </a:r>
            <a:endParaRPr lang="pl-PL" dirty="0">
              <a:solidFill>
                <a:schemeClr val="accent1">
                  <a:lumMod val="75000"/>
                </a:schemeClr>
              </a:solidFill>
            </a:endParaRPr>
          </a:p>
          <a:p>
            <a:pPr marL="0" indent="0">
              <a:buNone/>
            </a:pPr>
            <a:r>
              <a:rPr lang="pl-PL" b="1" dirty="0">
                <a:solidFill>
                  <a:schemeClr val="accent1">
                    <a:lumMod val="75000"/>
                  </a:schemeClr>
                </a:solidFill>
              </a:rPr>
              <a:t>Dobry Uczeń / Dobra Uczennica: </a:t>
            </a:r>
            <a:r>
              <a:rPr lang="pl-PL" dirty="0">
                <a:solidFill>
                  <a:schemeClr val="accent1">
                    <a:lumMod val="75000"/>
                  </a:schemeClr>
                </a:solidFill>
                <a:hlinkClick r:id="rId6"/>
              </a:rPr>
              <a:t>Stanisław </a:t>
            </a:r>
            <a:r>
              <a:rPr lang="pl-PL" dirty="0" err="1">
                <a:solidFill>
                  <a:schemeClr val="accent1">
                    <a:lumMod val="75000"/>
                  </a:schemeClr>
                </a:solidFill>
                <a:hlinkClick r:id="rId6"/>
              </a:rPr>
              <a:t>Ulam</a:t>
            </a:r>
            <a:r>
              <a:rPr lang="pl-PL" dirty="0">
                <a:solidFill>
                  <a:schemeClr val="accent1">
                    <a:lumMod val="75000"/>
                  </a:schemeClr>
                </a:solidFill>
              </a:rPr>
              <a:t>, </a:t>
            </a:r>
            <a:r>
              <a:rPr lang="pl-PL" dirty="0">
                <a:solidFill>
                  <a:schemeClr val="accent1">
                    <a:lumMod val="75000"/>
                  </a:schemeClr>
                </a:solidFill>
                <a:hlinkClick r:id="rId7"/>
              </a:rPr>
              <a:t>Andrzej Mostowski</a:t>
            </a:r>
            <a:r>
              <a:rPr lang="pl-PL" dirty="0">
                <a:solidFill>
                  <a:schemeClr val="accent1">
                    <a:lumMod val="75000"/>
                  </a:schemeClr>
                </a:solidFill>
              </a:rPr>
              <a:t>, </a:t>
            </a:r>
            <a:r>
              <a:rPr lang="pl-PL" dirty="0">
                <a:solidFill>
                  <a:schemeClr val="accent1">
                    <a:lumMod val="75000"/>
                  </a:schemeClr>
                </a:solidFill>
                <a:hlinkClick r:id="rId8"/>
              </a:rPr>
              <a:t>Samuel Eilenberg</a:t>
            </a:r>
            <a:r>
              <a:rPr lang="pl-PL" dirty="0">
                <a:solidFill>
                  <a:schemeClr val="accent1">
                    <a:lumMod val="75000"/>
                  </a:schemeClr>
                </a:solidFill>
              </a:rPr>
              <a:t>, </a:t>
            </a:r>
            <a:r>
              <a:rPr lang="pl-PL" dirty="0">
                <a:solidFill>
                  <a:schemeClr val="accent1">
                    <a:lumMod val="75000"/>
                  </a:schemeClr>
                </a:solidFill>
                <a:hlinkClick r:id="rId9"/>
              </a:rPr>
              <a:t>Ryszard </a:t>
            </a:r>
            <a:r>
              <a:rPr lang="pl-PL" dirty="0" err="1">
                <a:solidFill>
                  <a:schemeClr val="accent1">
                    <a:lumMod val="75000"/>
                  </a:schemeClr>
                </a:solidFill>
                <a:hlinkClick r:id="rId9"/>
              </a:rPr>
              <a:t>Engelking</a:t>
            </a:r>
            <a:endParaRPr lang="pl-PL" dirty="0">
              <a:solidFill>
                <a:schemeClr val="accent1">
                  <a:lumMod val="75000"/>
                </a:schemeClr>
              </a:solidFill>
            </a:endParaRPr>
          </a:p>
          <a:p>
            <a:pPr marL="0" indent="0">
              <a:buNone/>
            </a:pPr>
            <a:r>
              <a:rPr lang="pl-PL" b="1" dirty="0">
                <a:solidFill>
                  <a:schemeClr val="accent1">
                    <a:lumMod val="75000"/>
                  </a:schemeClr>
                </a:solidFill>
              </a:rPr>
              <a:t>Nagrody: </a:t>
            </a:r>
            <a:r>
              <a:rPr lang="pl-PL" dirty="0" err="1">
                <a:solidFill>
                  <a:schemeClr val="accent1">
                    <a:lumMod val="75000"/>
                  </a:schemeClr>
                </a:solidFill>
                <a:hlinkClick r:id="rId10"/>
              </a:rPr>
              <a:t>Fellowship</a:t>
            </a:r>
            <a:r>
              <a:rPr lang="pl-PL" dirty="0">
                <a:solidFill>
                  <a:schemeClr val="accent1">
                    <a:lumMod val="75000"/>
                  </a:schemeClr>
                </a:solidFill>
                <a:hlinkClick r:id="rId10"/>
              </a:rPr>
              <a:t> of the </a:t>
            </a:r>
            <a:r>
              <a:rPr lang="pl-PL" dirty="0" err="1">
                <a:solidFill>
                  <a:schemeClr val="accent1">
                    <a:lumMod val="75000"/>
                  </a:schemeClr>
                </a:solidFill>
                <a:hlinkClick r:id="rId10"/>
              </a:rPr>
              <a:t>Royal</a:t>
            </a:r>
            <a:r>
              <a:rPr lang="pl-PL" dirty="0">
                <a:solidFill>
                  <a:schemeClr val="accent1">
                    <a:lumMod val="75000"/>
                  </a:schemeClr>
                </a:solidFill>
                <a:hlinkClick r:id="rId10"/>
              </a:rPr>
              <a:t> </a:t>
            </a:r>
            <a:r>
              <a:rPr lang="pl-PL" dirty="0" err="1">
                <a:solidFill>
                  <a:schemeClr val="accent1">
                    <a:lumMod val="75000"/>
                  </a:schemeClr>
                </a:solidFill>
                <a:hlinkClick r:id="rId10"/>
              </a:rPr>
              <a:t>Society</a:t>
            </a:r>
            <a:r>
              <a:rPr lang="pl-PL" dirty="0">
                <a:solidFill>
                  <a:schemeClr val="accent1">
                    <a:lumMod val="75000"/>
                  </a:schemeClr>
                </a:solidFill>
                <a:hlinkClick r:id="rId10"/>
              </a:rPr>
              <a:t> of </a:t>
            </a:r>
            <a:r>
              <a:rPr lang="pl-PL" dirty="0" err="1">
                <a:solidFill>
                  <a:schemeClr val="accent1">
                    <a:lumMod val="75000"/>
                  </a:schemeClr>
                </a:solidFill>
                <a:hlinkClick r:id="rId10"/>
              </a:rPr>
              <a:t>Edinburgh</a:t>
            </a:r>
            <a:r>
              <a:rPr lang="pl-PL" dirty="0">
                <a:solidFill>
                  <a:schemeClr val="accent1">
                    <a:lumMod val="75000"/>
                  </a:schemeClr>
                </a:solidFill>
              </a:rPr>
              <a:t>, </a:t>
            </a:r>
            <a:r>
              <a:rPr lang="pl-PL" dirty="0">
                <a:solidFill>
                  <a:schemeClr val="accent1">
                    <a:lumMod val="75000"/>
                  </a:schemeClr>
                </a:solidFill>
                <a:hlinkClick r:id="rId11"/>
              </a:rPr>
              <a:t>Medal 10-lecia Polski Ludowej</a:t>
            </a:r>
            <a:endParaRPr lang="pl-PL" dirty="0">
              <a:solidFill>
                <a:schemeClr val="accent1">
                  <a:lumMod val="75000"/>
                </a:schemeClr>
              </a:solidFill>
            </a:endParaRPr>
          </a:p>
          <a:p>
            <a:pPr marL="0" indent="0">
              <a:buNone/>
            </a:pPr>
            <a:r>
              <a:rPr lang="pl-PL" b="1" dirty="0">
                <a:solidFill>
                  <a:schemeClr val="accent1">
                    <a:lumMod val="75000"/>
                  </a:schemeClr>
                </a:solidFill>
              </a:rPr>
              <a:t>Dzieci: </a:t>
            </a:r>
            <a:r>
              <a:rPr lang="pl-PL" dirty="0">
                <a:solidFill>
                  <a:schemeClr val="accent1">
                    <a:lumMod val="75000"/>
                  </a:schemeClr>
                </a:solidFill>
                <a:hlinkClick r:id="rId12"/>
              </a:rPr>
              <a:t>Zofia Kuratowska</a:t>
            </a:r>
            <a:endParaRPr lang="pl-PL" dirty="0">
              <a:solidFill>
                <a:schemeClr val="accent1">
                  <a:lumMod val="75000"/>
                </a:schemeClr>
              </a:solidFill>
            </a:endParaRPr>
          </a:p>
          <a:p>
            <a:endParaRPr lang="pl-PL" dirty="0"/>
          </a:p>
        </p:txBody>
      </p:sp>
      <p:pic>
        <p:nvPicPr>
          <p:cNvPr id="7170" name="Picture 2" descr="Kazimierz Kuratowski – Wikipedia, wolna encyklopedi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57639" y="1970403"/>
            <a:ext cx="2816363" cy="407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932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1800" dirty="0" smtClean="0"/>
              <a:t>10.</a:t>
            </a:r>
            <a:r>
              <a:rPr lang="pl-PL" sz="1800" dirty="0"/>
              <a:t> Stanisław Zaremba – polski matematyk, jeden z czołowych przedstawicieli krakowskiej szkoły matematycznej.</a:t>
            </a:r>
          </a:p>
        </p:txBody>
      </p:sp>
      <p:sp>
        <p:nvSpPr>
          <p:cNvPr id="3" name="Symbol zastępczy zawartości 2"/>
          <p:cNvSpPr>
            <a:spLocks noGrp="1"/>
          </p:cNvSpPr>
          <p:nvPr>
            <p:ph idx="1"/>
          </p:nvPr>
        </p:nvSpPr>
        <p:spPr>
          <a:xfrm>
            <a:off x="677334" y="2179529"/>
            <a:ext cx="5047061" cy="3861833"/>
          </a:xfrm>
        </p:spPr>
        <p:txBody>
          <a:bodyPr>
            <a:normAutofit lnSpcReduction="10000"/>
          </a:bodyPr>
          <a:lstStyle/>
          <a:p>
            <a:pPr marL="0" indent="0">
              <a:buNone/>
            </a:pPr>
            <a:r>
              <a:rPr lang="pl-PL" b="1" dirty="0"/>
              <a:t>Data i miejsce urodzenia: </a:t>
            </a:r>
            <a:r>
              <a:rPr lang="pl-PL" dirty="0"/>
              <a:t>3 października 1863, </a:t>
            </a:r>
            <a:r>
              <a:rPr lang="pl-PL" dirty="0" err="1">
                <a:hlinkClick r:id="rId2"/>
              </a:rPr>
              <a:t>Romanivka</a:t>
            </a:r>
            <a:r>
              <a:rPr lang="pl-PL" dirty="0">
                <a:hlinkClick r:id="rId2"/>
              </a:rPr>
              <a:t>, Ukraina</a:t>
            </a:r>
            <a:endParaRPr lang="pl-PL" dirty="0"/>
          </a:p>
          <a:p>
            <a:pPr marL="0" indent="0">
              <a:buNone/>
            </a:pPr>
            <a:r>
              <a:rPr lang="pl-PL" b="1" dirty="0"/>
              <a:t>Data i miejsce śmierci: </a:t>
            </a:r>
            <a:r>
              <a:rPr lang="pl-PL" dirty="0"/>
              <a:t>23 listopada 1942, </a:t>
            </a:r>
            <a:r>
              <a:rPr lang="pl-PL" dirty="0">
                <a:hlinkClick r:id="rId3"/>
              </a:rPr>
              <a:t>Kraków</a:t>
            </a:r>
            <a:endParaRPr lang="pl-PL" dirty="0"/>
          </a:p>
          <a:p>
            <a:pPr marL="0" indent="0">
              <a:buNone/>
            </a:pPr>
            <a:r>
              <a:rPr lang="pl-PL" b="1" dirty="0"/>
              <a:t>Doradcy akademiccy: </a:t>
            </a:r>
            <a:r>
              <a:rPr lang="pl-PL" dirty="0">
                <a:hlinkClick r:id="rId4"/>
              </a:rPr>
              <a:t>Jean </a:t>
            </a:r>
            <a:r>
              <a:rPr lang="pl-PL" dirty="0" err="1">
                <a:hlinkClick r:id="rId4"/>
              </a:rPr>
              <a:t>Darboux</a:t>
            </a:r>
            <a:r>
              <a:rPr lang="pl-PL" dirty="0"/>
              <a:t>, </a:t>
            </a:r>
            <a:r>
              <a:rPr lang="pl-PL" dirty="0">
                <a:hlinkClick r:id="rId5"/>
              </a:rPr>
              <a:t>Charles-</a:t>
            </a:r>
            <a:r>
              <a:rPr lang="pl-PL" dirty="0" err="1">
                <a:hlinkClick r:id="rId5"/>
              </a:rPr>
              <a:t>Émile</a:t>
            </a:r>
            <a:r>
              <a:rPr lang="pl-PL" dirty="0">
                <a:hlinkClick r:id="rId5"/>
              </a:rPr>
              <a:t> Picard</a:t>
            </a:r>
            <a:endParaRPr lang="pl-PL" dirty="0"/>
          </a:p>
          <a:p>
            <a:pPr marL="0" indent="0">
              <a:buNone/>
            </a:pPr>
            <a:r>
              <a:rPr lang="pl-PL" b="1" dirty="0"/>
              <a:t>Dobry Uczeń / Dobra Uczennica: </a:t>
            </a:r>
            <a:r>
              <a:rPr lang="pl-PL" dirty="0">
                <a:hlinkClick r:id="rId6"/>
              </a:rPr>
              <a:t>Wacław Sierpiński</a:t>
            </a:r>
            <a:r>
              <a:rPr lang="pl-PL" dirty="0"/>
              <a:t>, </a:t>
            </a:r>
            <a:r>
              <a:rPr lang="pl-PL" dirty="0">
                <a:hlinkClick r:id="rId7"/>
              </a:rPr>
              <a:t>WIĘCEJ</a:t>
            </a:r>
            <a:endParaRPr lang="pl-PL" dirty="0"/>
          </a:p>
          <a:p>
            <a:pPr marL="0" indent="0">
              <a:buNone/>
            </a:pPr>
            <a:r>
              <a:rPr lang="pl-PL" b="1" dirty="0"/>
              <a:t>Książki: </a:t>
            </a:r>
            <a:r>
              <a:rPr lang="pl-PL" dirty="0">
                <a:hlinkClick r:id="rId8"/>
              </a:rPr>
              <a:t>La </a:t>
            </a:r>
            <a:r>
              <a:rPr lang="pl-PL" dirty="0" err="1">
                <a:hlinkClick r:id="rId8"/>
              </a:rPr>
              <a:t>logique</a:t>
            </a:r>
            <a:r>
              <a:rPr lang="pl-PL" dirty="0">
                <a:hlinkClick r:id="rId8"/>
              </a:rPr>
              <a:t> des </a:t>
            </a:r>
            <a:r>
              <a:rPr lang="pl-PL" dirty="0" err="1">
                <a:hlinkClick r:id="rId8"/>
              </a:rPr>
              <a:t>mathématiques</a:t>
            </a:r>
            <a:r>
              <a:rPr lang="pl-PL" dirty="0"/>
              <a:t>, </a:t>
            </a:r>
            <a:r>
              <a:rPr lang="pl-PL" dirty="0">
                <a:hlinkClick r:id="rId9"/>
              </a:rPr>
              <a:t>La </a:t>
            </a:r>
            <a:r>
              <a:rPr lang="pl-PL" dirty="0" err="1">
                <a:hlinkClick r:id="rId9"/>
              </a:rPr>
              <a:t>théorie</a:t>
            </a:r>
            <a:r>
              <a:rPr lang="pl-PL" dirty="0">
                <a:hlinkClick r:id="rId9"/>
              </a:rPr>
              <a:t> de la </a:t>
            </a:r>
            <a:r>
              <a:rPr lang="pl-PL" dirty="0" err="1">
                <a:hlinkClick r:id="rId9"/>
              </a:rPr>
              <a:t>relativité</a:t>
            </a:r>
            <a:r>
              <a:rPr lang="pl-PL" dirty="0">
                <a:hlinkClick r:id="rId9"/>
              </a:rPr>
              <a:t> et </a:t>
            </a:r>
            <a:r>
              <a:rPr lang="pl-PL" dirty="0" err="1">
                <a:hlinkClick r:id="rId9"/>
              </a:rPr>
              <a:t>les</a:t>
            </a:r>
            <a:r>
              <a:rPr lang="pl-PL" dirty="0">
                <a:hlinkClick r:id="rId9"/>
              </a:rPr>
              <a:t> </a:t>
            </a:r>
            <a:r>
              <a:rPr lang="pl-PL" dirty="0" err="1">
                <a:hlinkClick r:id="rId9"/>
              </a:rPr>
              <a:t>faits</a:t>
            </a:r>
            <a:r>
              <a:rPr lang="pl-PL" dirty="0">
                <a:hlinkClick r:id="rId9"/>
              </a:rPr>
              <a:t> </a:t>
            </a:r>
            <a:r>
              <a:rPr lang="pl-PL" dirty="0" err="1">
                <a:hlinkClick r:id="rId9"/>
              </a:rPr>
              <a:t>observés</a:t>
            </a:r>
            <a:endParaRPr lang="pl-PL" dirty="0"/>
          </a:p>
          <a:p>
            <a:pPr marL="0" indent="0">
              <a:buNone/>
            </a:pPr>
            <a:r>
              <a:rPr lang="pl-PL" b="1" dirty="0"/>
              <a:t>Dzieci: </a:t>
            </a:r>
            <a:r>
              <a:rPr lang="pl-PL" dirty="0">
                <a:hlinkClick r:id="rId10"/>
              </a:rPr>
              <a:t>Stanisław Krystyn Zaremba</a:t>
            </a:r>
            <a:endParaRPr lang="pl-PL" dirty="0"/>
          </a:p>
          <a:p>
            <a:pPr marL="0" indent="0">
              <a:buNone/>
            </a:pPr>
            <a:r>
              <a:rPr lang="pl-PL" b="1" dirty="0"/>
              <a:t>Wykształcenie: </a:t>
            </a:r>
            <a:r>
              <a:rPr lang="pl-PL" dirty="0">
                <a:hlinkClick r:id="rId11"/>
              </a:rPr>
              <a:t>Uniwersytet Paryski</a:t>
            </a:r>
            <a:endParaRPr lang="pl-PL" dirty="0"/>
          </a:p>
          <a:p>
            <a:endParaRPr lang="pl-PL" dirty="0"/>
          </a:p>
        </p:txBody>
      </p:sp>
      <p:pic>
        <p:nvPicPr>
          <p:cNvPr id="8194" name="Picture 2" descr="Stanisław Zaremba (1863–1942) – Wikipedia, wolna encyklopedi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47785" y="1802421"/>
            <a:ext cx="2994200" cy="423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350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1800" dirty="0" smtClean="0"/>
              <a:t>11.</a:t>
            </a:r>
            <a:r>
              <a:rPr lang="pl-PL" sz="1800" dirty="0"/>
              <a:t> Hugo </a:t>
            </a:r>
            <a:r>
              <a:rPr lang="pl-PL" sz="1800" dirty="0" err="1"/>
              <a:t>Dyonizy</a:t>
            </a:r>
            <a:r>
              <a:rPr lang="pl-PL" sz="1800" dirty="0"/>
              <a:t> Steinhaus – polski matematyk żydowskiego pochodzenia, profesor Uniwersytetu Jana Kazimierza i Uniwersytetu Wrocławskiego, współtwórca lwowskiej szkoły matematycznej, współzałożyciel i redaktor czasopisma „Studia </a:t>
            </a:r>
            <a:r>
              <a:rPr lang="pl-PL" sz="1800" dirty="0" err="1"/>
              <a:t>Mathematica</a:t>
            </a:r>
            <a:r>
              <a:rPr lang="pl-PL" sz="1800" dirty="0"/>
              <a:t>”; aforysta.</a:t>
            </a:r>
          </a:p>
        </p:txBody>
      </p:sp>
      <p:sp>
        <p:nvSpPr>
          <p:cNvPr id="3" name="Symbol zastępczy zawartości 2"/>
          <p:cNvSpPr>
            <a:spLocks noGrp="1"/>
          </p:cNvSpPr>
          <p:nvPr>
            <p:ph idx="1"/>
          </p:nvPr>
        </p:nvSpPr>
        <p:spPr>
          <a:xfrm>
            <a:off x="677334" y="2555310"/>
            <a:ext cx="5372737" cy="3486052"/>
          </a:xfrm>
        </p:spPr>
        <p:txBody>
          <a:bodyPr/>
          <a:lstStyle/>
          <a:p>
            <a:pPr marL="0" indent="0">
              <a:buNone/>
            </a:pPr>
            <a:r>
              <a:rPr lang="pl-PL" b="1" dirty="0">
                <a:solidFill>
                  <a:schemeClr val="accent1">
                    <a:lumMod val="75000"/>
                  </a:schemeClr>
                </a:solidFill>
              </a:rPr>
              <a:t>Data i miejsce urodzenia: </a:t>
            </a:r>
            <a:r>
              <a:rPr lang="pl-PL" dirty="0">
                <a:solidFill>
                  <a:schemeClr val="accent1">
                    <a:lumMod val="75000"/>
                  </a:schemeClr>
                </a:solidFill>
              </a:rPr>
              <a:t>14 stycznia 1887, </a:t>
            </a:r>
            <a:r>
              <a:rPr lang="pl-PL" dirty="0">
                <a:solidFill>
                  <a:schemeClr val="accent1">
                    <a:lumMod val="75000"/>
                  </a:schemeClr>
                </a:solidFill>
                <a:hlinkClick r:id="rId2"/>
              </a:rPr>
              <a:t>Jasło</a:t>
            </a:r>
            <a:endParaRPr lang="pl-PL" dirty="0">
              <a:solidFill>
                <a:schemeClr val="accent1">
                  <a:lumMod val="75000"/>
                </a:schemeClr>
              </a:solidFill>
            </a:endParaRPr>
          </a:p>
          <a:p>
            <a:pPr marL="0" indent="0">
              <a:buNone/>
            </a:pPr>
            <a:r>
              <a:rPr lang="pl-PL" b="1" dirty="0">
                <a:solidFill>
                  <a:schemeClr val="accent1">
                    <a:lumMod val="75000"/>
                  </a:schemeClr>
                </a:solidFill>
              </a:rPr>
              <a:t>Data i miejsce śmierci: </a:t>
            </a:r>
            <a:r>
              <a:rPr lang="pl-PL" dirty="0">
                <a:solidFill>
                  <a:schemeClr val="accent1">
                    <a:lumMod val="75000"/>
                  </a:schemeClr>
                </a:solidFill>
              </a:rPr>
              <a:t>25 lutego 1972, </a:t>
            </a:r>
            <a:r>
              <a:rPr lang="pl-PL" dirty="0">
                <a:solidFill>
                  <a:schemeClr val="accent1">
                    <a:lumMod val="75000"/>
                  </a:schemeClr>
                </a:solidFill>
                <a:hlinkClick r:id="rId3"/>
              </a:rPr>
              <a:t>Wrocław</a:t>
            </a:r>
            <a:endParaRPr lang="pl-PL" dirty="0">
              <a:solidFill>
                <a:schemeClr val="accent1">
                  <a:lumMod val="75000"/>
                </a:schemeClr>
              </a:solidFill>
            </a:endParaRPr>
          </a:p>
          <a:p>
            <a:pPr marL="0" indent="0">
              <a:buNone/>
            </a:pPr>
            <a:r>
              <a:rPr lang="pl-PL" b="1" dirty="0">
                <a:solidFill>
                  <a:schemeClr val="accent1">
                    <a:lumMod val="75000"/>
                  </a:schemeClr>
                </a:solidFill>
              </a:rPr>
              <a:t>Doradca akademicki: </a:t>
            </a:r>
            <a:r>
              <a:rPr lang="pl-PL" dirty="0">
                <a:solidFill>
                  <a:schemeClr val="accent1">
                    <a:lumMod val="75000"/>
                  </a:schemeClr>
                </a:solidFill>
                <a:hlinkClick r:id="rId4"/>
              </a:rPr>
              <a:t>David Hilbert</a:t>
            </a:r>
            <a:endParaRPr lang="pl-PL" dirty="0">
              <a:solidFill>
                <a:schemeClr val="accent1">
                  <a:lumMod val="75000"/>
                </a:schemeClr>
              </a:solidFill>
            </a:endParaRPr>
          </a:p>
          <a:p>
            <a:pPr marL="0" indent="0">
              <a:buNone/>
            </a:pPr>
            <a:r>
              <a:rPr lang="pl-PL" b="1" dirty="0">
                <a:solidFill>
                  <a:schemeClr val="accent1">
                    <a:lumMod val="75000"/>
                  </a:schemeClr>
                </a:solidFill>
              </a:rPr>
              <a:t>Dobry Uczeń / Dobra Uczennica: </a:t>
            </a:r>
            <a:r>
              <a:rPr lang="pl-PL" dirty="0">
                <a:solidFill>
                  <a:schemeClr val="accent1">
                    <a:lumMod val="75000"/>
                  </a:schemeClr>
                </a:solidFill>
                <a:hlinkClick r:id="rId5"/>
              </a:rPr>
              <a:t>Stefan Banach</a:t>
            </a:r>
            <a:r>
              <a:rPr lang="pl-PL" dirty="0">
                <a:solidFill>
                  <a:schemeClr val="accent1">
                    <a:lumMod val="75000"/>
                  </a:schemeClr>
                </a:solidFill>
              </a:rPr>
              <a:t>, </a:t>
            </a:r>
            <a:r>
              <a:rPr lang="pl-PL" dirty="0">
                <a:solidFill>
                  <a:schemeClr val="accent1">
                    <a:lumMod val="75000"/>
                  </a:schemeClr>
                </a:solidFill>
                <a:hlinkClick r:id="rId6"/>
              </a:rPr>
              <a:t>WIĘCEJ</a:t>
            </a:r>
            <a:endParaRPr lang="pl-PL" dirty="0">
              <a:solidFill>
                <a:schemeClr val="accent1">
                  <a:lumMod val="75000"/>
                </a:schemeClr>
              </a:solidFill>
            </a:endParaRPr>
          </a:p>
          <a:p>
            <a:pPr marL="0" indent="0">
              <a:buNone/>
            </a:pPr>
            <a:r>
              <a:rPr lang="pl-PL" b="1" dirty="0">
                <a:solidFill>
                  <a:schemeClr val="accent1">
                    <a:lumMod val="75000"/>
                  </a:schemeClr>
                </a:solidFill>
              </a:rPr>
              <a:t>Założona organizacja: </a:t>
            </a:r>
            <a:r>
              <a:rPr lang="pl-PL" dirty="0">
                <a:solidFill>
                  <a:schemeClr val="accent1">
                    <a:lumMod val="75000"/>
                  </a:schemeClr>
                </a:solidFill>
                <a:hlinkClick r:id="rId7"/>
              </a:rPr>
              <a:t>Polskie Towarzystwo Matematyczne</a:t>
            </a:r>
            <a:endParaRPr lang="pl-PL" dirty="0">
              <a:solidFill>
                <a:schemeClr val="accent1">
                  <a:lumMod val="75000"/>
                </a:schemeClr>
              </a:solidFill>
            </a:endParaRPr>
          </a:p>
          <a:p>
            <a:pPr marL="0" indent="0">
              <a:buNone/>
            </a:pPr>
            <a:r>
              <a:rPr lang="pl-PL" b="1" dirty="0">
                <a:solidFill>
                  <a:schemeClr val="accent1">
                    <a:lumMod val="75000"/>
                  </a:schemeClr>
                </a:solidFill>
              </a:rPr>
              <a:t>Wykształcenie: </a:t>
            </a:r>
            <a:r>
              <a:rPr lang="pl-PL" dirty="0">
                <a:solidFill>
                  <a:schemeClr val="accent1">
                    <a:lumMod val="75000"/>
                  </a:schemeClr>
                </a:solidFill>
                <a:hlinkClick r:id="rId8"/>
              </a:rPr>
              <a:t>Uniwersytet Georga Augusta w Getyndze</a:t>
            </a:r>
            <a:r>
              <a:rPr lang="pl-PL" dirty="0">
                <a:solidFill>
                  <a:schemeClr val="accent1">
                    <a:lumMod val="75000"/>
                  </a:schemeClr>
                </a:solidFill>
              </a:rPr>
              <a:t> (1906–1911),</a:t>
            </a:r>
            <a:r>
              <a:rPr lang="pl-PL" dirty="0"/>
              <a:t> </a:t>
            </a:r>
          </a:p>
          <a:p>
            <a:endParaRPr lang="pl-PL" dirty="0"/>
          </a:p>
        </p:txBody>
      </p:sp>
      <p:pic>
        <p:nvPicPr>
          <p:cNvPr id="9218" name="Picture 2" descr="Hugo Steinhaus | Autor: Wszystkie książki, wywiady, artykuły |  Lubimyczytać.p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1927" y="2067398"/>
            <a:ext cx="2882075" cy="4093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540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8894" y="1026672"/>
            <a:ext cx="7766936" cy="1646302"/>
          </a:xfrm>
        </p:spPr>
        <p:txBody>
          <a:bodyPr/>
          <a:lstStyle/>
          <a:p>
            <a:r>
              <a:rPr lang="pl-PL" sz="4000" dirty="0" smtClean="0"/>
              <a:t>Dziękuję za uwagę</a:t>
            </a:r>
            <a:endParaRPr lang="pl-PL" sz="4000" dirty="0"/>
          </a:p>
        </p:txBody>
      </p:sp>
      <p:sp>
        <p:nvSpPr>
          <p:cNvPr id="3" name="Podtytuł 2"/>
          <p:cNvSpPr>
            <a:spLocks noGrp="1"/>
          </p:cNvSpPr>
          <p:nvPr>
            <p:ph type="subTitle" idx="1"/>
          </p:nvPr>
        </p:nvSpPr>
        <p:spPr>
          <a:xfrm>
            <a:off x="-121317" y="3211589"/>
            <a:ext cx="7766936" cy="1096899"/>
          </a:xfrm>
        </p:spPr>
        <p:txBody>
          <a:bodyPr/>
          <a:lstStyle/>
          <a:p>
            <a:r>
              <a:rPr lang="pl-PL" dirty="0" smtClean="0">
                <a:solidFill>
                  <a:schemeClr val="tx1">
                    <a:lumMod val="75000"/>
                    <a:lumOff val="25000"/>
                  </a:schemeClr>
                </a:solidFill>
              </a:rPr>
              <a:t>Prezentacje wykonała-Martyna Siwak</a:t>
            </a:r>
            <a:endParaRPr lang="pl-PL" dirty="0">
              <a:solidFill>
                <a:schemeClr val="tx1">
                  <a:lumMod val="75000"/>
                  <a:lumOff val="25000"/>
                </a:schemeClr>
              </a:solidFill>
            </a:endParaRPr>
          </a:p>
        </p:txBody>
      </p:sp>
    </p:spTree>
    <p:extLst>
      <p:ext uri="{BB962C8B-B14F-4D97-AF65-F5344CB8AC3E}">
        <p14:creationId xmlns:p14="http://schemas.microsoft.com/office/powerpoint/2010/main" val="1668309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marL="457200" indent="-457200">
              <a:buFont typeface="+mj-lt"/>
              <a:buAutoNum type="arabicPeriod"/>
            </a:pPr>
            <a:r>
              <a:rPr lang="pl-PL" sz="2000" dirty="0" smtClean="0"/>
              <a:t>Archimedes-grecki matematyk, fizyk i inżynier. Powszechnie uznawany za najwybitniejszego matematyka starożytności i jednego z największych w dziejach. Opisał on zachowanie się ciał w wodzie w dziele  „O ciałach pływających”. Tam jest podane prawo nazywane dziś prawem Archimedesa. Współcześnie formułujemy to tak , że na  każde ciało zanurzone w wodzie działa siła wyporu równa ciężarowi wypartej przez to ciało wody. </a:t>
            </a:r>
            <a:br>
              <a:rPr lang="pl-PL" sz="2000" dirty="0" smtClean="0"/>
            </a:br>
            <a:r>
              <a:rPr lang="pl-PL" sz="2000" dirty="0" smtClean="0"/>
              <a:t/>
            </a:r>
            <a:br>
              <a:rPr lang="pl-PL" sz="2000" dirty="0" smtClean="0"/>
            </a:br>
            <a:r>
              <a:rPr lang="pl-PL" sz="2000" dirty="0" smtClean="0"/>
              <a:t/>
            </a:r>
            <a:br>
              <a:rPr lang="pl-PL" sz="2000" dirty="0" smtClean="0"/>
            </a:br>
            <a:r>
              <a:rPr lang="pl-PL" sz="2000" dirty="0" smtClean="0"/>
              <a:t> </a:t>
            </a:r>
            <a:r>
              <a:rPr lang="pl-PL" sz="1800" b="1" dirty="0"/>
              <a:t>Miejsce urodzenia: </a:t>
            </a:r>
            <a:r>
              <a:rPr lang="pl-PL" sz="1800" dirty="0">
                <a:hlinkClick r:id="rId2"/>
              </a:rPr>
              <a:t>Syrakuzy, Włochy</a:t>
            </a:r>
            <a:r>
              <a:rPr lang="pl-PL" sz="1800" dirty="0"/>
              <a:t/>
            </a:r>
            <a:br>
              <a:rPr lang="pl-PL" sz="1800" dirty="0"/>
            </a:br>
            <a:r>
              <a:rPr lang="pl-PL" sz="1800" dirty="0" smtClean="0"/>
              <a:t> </a:t>
            </a:r>
            <a:r>
              <a:rPr lang="pl-PL" sz="1800" b="1" dirty="0" smtClean="0"/>
              <a:t>Miejsce </a:t>
            </a:r>
            <a:r>
              <a:rPr lang="pl-PL" sz="1800" b="1" dirty="0"/>
              <a:t>śmierci: </a:t>
            </a:r>
            <a:r>
              <a:rPr lang="pl-PL" sz="1800" dirty="0">
                <a:hlinkClick r:id="rId3"/>
              </a:rPr>
              <a:t>Syrakuzy, </a:t>
            </a:r>
            <a:r>
              <a:rPr lang="pl-PL" sz="1800" dirty="0" smtClean="0">
                <a:hlinkClick r:id="rId3"/>
              </a:rPr>
              <a:t>Włochy</a:t>
            </a:r>
            <a:r>
              <a:rPr lang="pl-PL" sz="1800" dirty="0" smtClean="0"/>
              <a:t/>
            </a:r>
            <a:br>
              <a:rPr lang="pl-PL" sz="1800" dirty="0" smtClean="0"/>
            </a:br>
            <a:r>
              <a:rPr lang="pl-PL" sz="1800" dirty="0"/>
              <a:t/>
            </a:r>
            <a:br>
              <a:rPr lang="pl-PL" sz="1800" dirty="0"/>
            </a:br>
            <a:r>
              <a:rPr lang="pl-PL" sz="1600" b="1" dirty="0"/>
              <a:t>Rodzice: </a:t>
            </a:r>
            <a:r>
              <a:rPr lang="pl-PL" sz="1600" dirty="0">
                <a:hlinkClick r:id="rId4"/>
              </a:rPr>
              <a:t>Phidias</a:t>
            </a:r>
            <a:r>
              <a:rPr lang="pl-PL" sz="1600" dirty="0"/>
              <a:t/>
            </a:r>
            <a:br>
              <a:rPr lang="pl-PL" sz="1600" dirty="0"/>
            </a:br>
            <a:r>
              <a:rPr lang="pl-PL" sz="1600" b="1" dirty="0"/>
              <a:t>Narodowość: </a:t>
            </a:r>
            <a:r>
              <a:rPr lang="pl-PL" sz="1600" dirty="0"/>
              <a:t>grecka</a:t>
            </a:r>
            <a:br>
              <a:rPr lang="pl-PL" sz="1600" dirty="0"/>
            </a:br>
            <a:r>
              <a:rPr lang="pl-PL" sz="1600" b="1" dirty="0"/>
              <a:t>Zawód, zajęcie: </a:t>
            </a:r>
            <a:r>
              <a:rPr lang="pl-PL" sz="1600" dirty="0"/>
              <a:t>matematyk, fizyk, inżynier</a:t>
            </a:r>
            <a:br>
              <a:rPr lang="pl-PL" sz="1600" dirty="0"/>
            </a:br>
            <a:r>
              <a:rPr lang="pl-PL" sz="1800" dirty="0"/>
              <a:t/>
            </a:r>
            <a:br>
              <a:rPr lang="pl-PL" sz="1800" dirty="0"/>
            </a:br>
            <a:r>
              <a:rPr lang="pl-PL" sz="2000" dirty="0" smtClean="0"/>
              <a:t>                                       </a:t>
            </a:r>
            <a:br>
              <a:rPr lang="pl-PL" sz="2000" dirty="0" smtClean="0"/>
            </a:br>
            <a:endParaRPr lang="pl-PL" sz="2000" dirty="0"/>
          </a:p>
        </p:txBody>
      </p:sp>
      <p:pic>
        <p:nvPicPr>
          <p:cNvPr id="1030" name="Picture 6" descr="Archimedes – Portal ACAN"/>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876141" y="2491293"/>
            <a:ext cx="3230283" cy="413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31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584548"/>
            <a:ext cx="8596668" cy="1320800"/>
          </a:xfrm>
        </p:spPr>
        <p:txBody>
          <a:bodyPr>
            <a:normAutofit fontScale="90000"/>
          </a:bodyPr>
          <a:lstStyle/>
          <a:p>
            <a:r>
              <a:rPr lang="pl-PL" sz="1800" dirty="0" smtClean="0"/>
              <a:t>2</a:t>
            </a:r>
            <a:r>
              <a:rPr lang="pl-PL" dirty="0" smtClean="0"/>
              <a:t>. </a:t>
            </a:r>
            <a:r>
              <a:rPr lang="pl-PL" sz="2000" dirty="0" smtClean="0"/>
              <a:t>Isaac Netwon-</a:t>
            </a:r>
            <a:r>
              <a:rPr lang="pl-PL" dirty="0"/>
              <a:t> </a:t>
            </a:r>
            <a:r>
              <a:rPr lang="pl-PL" sz="2000" dirty="0"/>
              <a:t>angielski uczony: fizyk, astronom, matematyk, filozof, alchemik, biblista i historyk oraz urzędnik państwowy. Uznawany za jednego z najwybitniejszych i najważniejszych naukowców wszech czasów. </a:t>
            </a:r>
            <a:r>
              <a:rPr lang="pl-PL" sz="2000" dirty="0" smtClean="0"/>
              <a:t>Do jego osiągnięć zaliczamy : sformułowanie trzech Zasad Dynamiki, Prawa Powszechnego Ciążenia oraz skonstruowanie aparatu matematycznego.</a:t>
            </a:r>
            <a:br>
              <a:rPr lang="pl-PL" sz="2000" dirty="0" smtClean="0"/>
            </a:br>
            <a:r>
              <a:rPr lang="pl-PL" sz="2000" dirty="0" smtClean="0"/>
              <a:t/>
            </a:r>
            <a:br>
              <a:rPr lang="pl-PL" sz="2000" dirty="0" smtClean="0"/>
            </a:br>
            <a:r>
              <a:rPr lang="pl-PL" sz="2000" b="1" dirty="0"/>
              <a:t>Data i miejsce urodzenia: </a:t>
            </a:r>
            <a:r>
              <a:rPr lang="pl-PL" sz="2000" dirty="0"/>
              <a:t>4 stycznia 1643, </a:t>
            </a:r>
            <a:r>
              <a:rPr lang="pl-PL" sz="2000" dirty="0">
                <a:hlinkClick r:id="rId2"/>
              </a:rPr>
              <a:t>Woolsthorpe Manor House, Wielka </a:t>
            </a:r>
            <a:r>
              <a:rPr lang="pl-PL" sz="2000" dirty="0" smtClean="0">
                <a:hlinkClick r:id="rId2"/>
              </a:rPr>
              <a:t>Brytania</a:t>
            </a:r>
            <a:r>
              <a:rPr lang="pl-PL" sz="2000" dirty="0" smtClean="0"/>
              <a:t/>
            </a:r>
            <a:br>
              <a:rPr lang="pl-PL" sz="2000" dirty="0" smtClean="0"/>
            </a:br>
            <a:r>
              <a:rPr lang="pl-PL" sz="2000" dirty="0"/>
              <a:t/>
            </a:r>
            <a:br>
              <a:rPr lang="pl-PL" sz="2000" dirty="0"/>
            </a:br>
            <a:r>
              <a:rPr lang="pl-PL" sz="2000" b="1" dirty="0"/>
              <a:t>Data i miejsce śmierci: </a:t>
            </a:r>
            <a:r>
              <a:rPr lang="pl-PL" sz="2000" dirty="0"/>
              <a:t>31 marca 1727, </a:t>
            </a:r>
            <a:r>
              <a:rPr lang="pl-PL" sz="2000" dirty="0">
                <a:hlinkClick r:id="rId3"/>
              </a:rPr>
              <a:t>Kensington, Londyn, Wielka Brytania</a:t>
            </a:r>
            <a:r>
              <a:rPr lang="pl-PL" sz="2000" dirty="0"/>
              <a:t/>
            </a:r>
            <a:br>
              <a:rPr lang="pl-PL" sz="2000" dirty="0"/>
            </a:br>
            <a:r>
              <a:rPr lang="pl-PL" sz="2000" b="1" dirty="0"/>
              <a:t>Doradcy akademiccy: </a:t>
            </a:r>
            <a:r>
              <a:rPr lang="pl-PL" sz="2000" dirty="0">
                <a:hlinkClick r:id="rId4"/>
              </a:rPr>
              <a:t>Isaac Barrow</a:t>
            </a:r>
            <a:r>
              <a:rPr lang="pl-PL" sz="2000" dirty="0"/>
              <a:t>, </a:t>
            </a:r>
            <a:r>
              <a:rPr lang="pl-PL" sz="2000" dirty="0">
                <a:hlinkClick r:id="rId5"/>
              </a:rPr>
              <a:t>Benjamin Pulleyn</a:t>
            </a:r>
            <a:r>
              <a:rPr lang="pl-PL" sz="2000" dirty="0"/>
              <a:t/>
            </a:r>
            <a:br>
              <a:rPr lang="pl-PL" sz="2000" dirty="0"/>
            </a:br>
            <a:r>
              <a:rPr lang="pl-PL" sz="2000" dirty="0" smtClean="0"/>
              <a:t/>
            </a:r>
            <a:br>
              <a:rPr lang="pl-PL" sz="2000" dirty="0" smtClean="0"/>
            </a:br>
            <a:r>
              <a:rPr lang="pl-PL" sz="1800" dirty="0"/>
              <a:t/>
            </a:r>
            <a:br>
              <a:rPr lang="pl-PL" sz="1800" dirty="0"/>
            </a:br>
            <a:r>
              <a:rPr lang="pl-PL" sz="1800" dirty="0"/>
              <a:t/>
            </a:r>
            <a:br>
              <a:rPr lang="pl-PL" sz="1800" dirty="0"/>
            </a:br>
            <a:r>
              <a:rPr lang="pl-PL" sz="1800" dirty="0"/>
              <a:t>Jak wiadomo, gdy sir Isaac Newton siedział pod jabłonią i medytował, spadło jabłko i trafiło w głową uczonego. To go olśniło do tego stopnia, że sformułował prawo powszechnego ciążenia. Narodziło się pojęcie ciążenia.</a:t>
            </a:r>
            <a:br>
              <a:rPr lang="pl-PL" sz="1800" dirty="0"/>
            </a:br>
            <a:endParaRPr lang="pl-PL" sz="2000" dirty="0"/>
          </a:p>
        </p:txBody>
      </p:sp>
      <p:pic>
        <p:nvPicPr>
          <p:cNvPr id="2058" name="Picture 10" descr="Isaac Newton | Autor: Wszystkie książki, wywiady, artykuły | Lubimyczytać.pl"/>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9031266" y="2285847"/>
            <a:ext cx="2885728"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567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1800" dirty="0" smtClean="0"/>
              <a:t>3</a:t>
            </a:r>
            <a:r>
              <a:rPr lang="pl-PL" sz="2000" dirty="0" smtClean="0"/>
              <a:t>. Pitagoras-</a:t>
            </a:r>
            <a:r>
              <a:rPr lang="pl-PL" sz="2000" dirty="0"/>
              <a:t>grecki matematyk, filozof, mistyk kojarzony ze słynnym twierdzeniem matematycznym nazwanym jego imieniem. Według większości opisów Pitagoras żył około 80 lat, chociaż relacja anonimowego autora twierdzi, iż żył on aż 104 lata</a:t>
            </a:r>
            <a:r>
              <a:rPr lang="pl-PL" sz="2000" dirty="0" smtClean="0"/>
              <a:t>.</a:t>
            </a:r>
            <a:br>
              <a:rPr lang="pl-PL" sz="2000" dirty="0" smtClean="0"/>
            </a:br>
            <a:r>
              <a:rPr lang="pl-PL" sz="2000" dirty="0"/>
              <a:t/>
            </a:r>
            <a:br>
              <a:rPr lang="pl-PL" sz="2000" dirty="0"/>
            </a:br>
            <a:r>
              <a:rPr lang="pl-PL" sz="1800" dirty="0" smtClean="0"/>
              <a:t/>
            </a:r>
            <a:br>
              <a:rPr lang="pl-PL" sz="1800" dirty="0" smtClean="0"/>
            </a:br>
            <a:r>
              <a:rPr lang="pl-PL" sz="1800" dirty="0"/>
              <a:t/>
            </a:r>
            <a:br>
              <a:rPr lang="pl-PL" sz="1800" dirty="0"/>
            </a:br>
            <a:r>
              <a:rPr lang="pl-PL" sz="1800" dirty="0" smtClean="0"/>
              <a:t/>
            </a:r>
            <a:br>
              <a:rPr lang="pl-PL" sz="1800" dirty="0" smtClean="0"/>
            </a:br>
            <a:r>
              <a:rPr lang="pl-PL" sz="2000" b="1" dirty="0"/>
              <a:t>Miejsce urodzenia: </a:t>
            </a:r>
            <a:r>
              <a:rPr lang="pl-PL" sz="2000" dirty="0">
                <a:hlinkClick r:id="rId2"/>
              </a:rPr>
              <a:t>Samos, Grecja</a:t>
            </a:r>
            <a:r>
              <a:rPr lang="pl-PL" sz="2000" dirty="0"/>
              <a:t/>
            </a:r>
            <a:br>
              <a:rPr lang="pl-PL" sz="2000" dirty="0"/>
            </a:br>
            <a:r>
              <a:rPr lang="pl-PL" sz="2000" b="1" dirty="0"/>
              <a:t>Miejsce śmierci: </a:t>
            </a:r>
            <a:r>
              <a:rPr lang="pl-PL" sz="2000" dirty="0" err="1">
                <a:hlinkClick r:id="rId3"/>
              </a:rPr>
              <a:t>Metapontum</a:t>
            </a:r>
            <a:r>
              <a:rPr lang="pl-PL" sz="2000" dirty="0">
                <a:hlinkClick r:id="rId3"/>
              </a:rPr>
              <a:t> </a:t>
            </a:r>
            <a:r>
              <a:rPr lang="pl-PL" sz="2000" dirty="0" err="1">
                <a:hlinkClick r:id="rId3"/>
              </a:rPr>
              <a:t>Village</a:t>
            </a:r>
            <a:r>
              <a:rPr lang="pl-PL" sz="2000" dirty="0">
                <a:hlinkClick r:id="rId3"/>
              </a:rPr>
              <a:t>, Włochy</a:t>
            </a:r>
            <a:r>
              <a:rPr lang="pl-PL" sz="2000" dirty="0"/>
              <a:t/>
            </a:r>
            <a:br>
              <a:rPr lang="pl-PL" sz="2000" dirty="0"/>
            </a:br>
            <a:r>
              <a:rPr lang="pl-PL" sz="2000" b="1" dirty="0"/>
              <a:t>Dzieci: </a:t>
            </a:r>
            <a:r>
              <a:rPr lang="pl-PL" sz="2000" dirty="0" err="1">
                <a:hlinkClick r:id="rId4"/>
              </a:rPr>
              <a:t>Arignote</a:t>
            </a:r>
            <a:r>
              <a:rPr lang="pl-PL" sz="2000" dirty="0"/>
              <a:t>, </a:t>
            </a:r>
            <a:r>
              <a:rPr lang="pl-PL" sz="2000" dirty="0" err="1">
                <a:hlinkClick r:id="rId5"/>
              </a:rPr>
              <a:t>Mnesarchus</a:t>
            </a:r>
            <a:r>
              <a:rPr lang="pl-PL" sz="2000" dirty="0"/>
              <a:t>, </a:t>
            </a:r>
            <a:r>
              <a:rPr lang="pl-PL" sz="2000" dirty="0" err="1">
                <a:hlinkClick r:id="rId6"/>
              </a:rPr>
              <a:t>Myia</a:t>
            </a:r>
            <a:r>
              <a:rPr lang="pl-PL" sz="2000" dirty="0"/>
              <a:t>, </a:t>
            </a:r>
            <a:r>
              <a:rPr lang="pl-PL" sz="2000" dirty="0" err="1">
                <a:hlinkClick r:id="rId7"/>
              </a:rPr>
              <a:t>Telauges</a:t>
            </a:r>
            <a:r>
              <a:rPr lang="pl-PL" sz="2000" dirty="0"/>
              <a:t>, </a:t>
            </a:r>
            <a:r>
              <a:rPr lang="pl-PL" sz="2000" dirty="0">
                <a:hlinkClick r:id="rId8"/>
              </a:rPr>
              <a:t>Damo</a:t>
            </a:r>
            <a:r>
              <a:rPr lang="pl-PL" sz="2000" dirty="0"/>
              <a:t/>
            </a:r>
            <a:br>
              <a:rPr lang="pl-PL" sz="2000" dirty="0"/>
            </a:br>
            <a:r>
              <a:rPr lang="pl-PL" sz="2000" b="1" dirty="0"/>
              <a:t>Rodzice: </a:t>
            </a:r>
            <a:r>
              <a:rPr lang="pl-PL" sz="2000" dirty="0" err="1">
                <a:hlinkClick r:id="rId9"/>
              </a:rPr>
              <a:t>Mnesarchus</a:t>
            </a:r>
            <a:r>
              <a:rPr lang="pl-PL" sz="2000" dirty="0"/>
              <a:t>, </a:t>
            </a:r>
            <a:r>
              <a:rPr lang="pl-PL" sz="2000" dirty="0" err="1">
                <a:hlinkClick r:id="rId10"/>
              </a:rPr>
              <a:t>Pythais</a:t>
            </a:r>
            <a:r>
              <a:rPr lang="pl-PL" sz="2000" dirty="0"/>
              <a:t/>
            </a:r>
            <a:br>
              <a:rPr lang="pl-PL" sz="2000" dirty="0"/>
            </a:br>
            <a:r>
              <a:rPr lang="pl-PL" sz="2000" b="1" dirty="0"/>
              <a:t>Książki: </a:t>
            </a:r>
            <a:r>
              <a:rPr lang="pl-PL" sz="2000" dirty="0" err="1">
                <a:hlinkClick r:id="rId11"/>
              </a:rPr>
              <a:t>Golden</a:t>
            </a:r>
            <a:r>
              <a:rPr lang="pl-PL" sz="2000" dirty="0">
                <a:hlinkClick r:id="rId11"/>
              </a:rPr>
              <a:t> </a:t>
            </a:r>
            <a:r>
              <a:rPr lang="pl-PL" sz="2000" dirty="0" err="1">
                <a:hlinkClick r:id="rId11"/>
              </a:rPr>
              <a:t>Verses</a:t>
            </a:r>
            <a:r>
              <a:rPr lang="pl-PL" sz="2000" dirty="0"/>
              <a:t>, </a:t>
            </a:r>
            <a:r>
              <a:rPr lang="pl-PL" sz="2000" dirty="0" err="1">
                <a:hlinkClick r:id="rId12"/>
              </a:rPr>
              <a:t>Versos</a:t>
            </a:r>
            <a:r>
              <a:rPr lang="pl-PL" sz="2000" dirty="0">
                <a:hlinkClick r:id="rId12"/>
              </a:rPr>
              <a:t> </a:t>
            </a:r>
            <a:r>
              <a:rPr lang="pl-PL" sz="2000" dirty="0" err="1">
                <a:hlinkClick r:id="rId12"/>
              </a:rPr>
              <a:t>aureps</a:t>
            </a:r>
            <a:r>
              <a:rPr lang="pl-PL" sz="2000" dirty="0"/>
              <a:t>, </a:t>
            </a:r>
            <a:r>
              <a:rPr lang="pl-PL" sz="2000" dirty="0" err="1">
                <a:hlinkClick r:id="rId13"/>
              </a:rPr>
              <a:t>Versos</a:t>
            </a:r>
            <a:r>
              <a:rPr lang="pl-PL" sz="2000" dirty="0">
                <a:hlinkClick r:id="rId13"/>
              </a:rPr>
              <a:t> </a:t>
            </a:r>
            <a:r>
              <a:rPr lang="pl-PL" sz="2000" dirty="0" err="1">
                <a:hlinkClick r:id="rId13"/>
              </a:rPr>
              <a:t>aureos</a:t>
            </a:r>
            <a:r>
              <a:rPr lang="pl-PL" sz="2000" dirty="0"/>
              <a:t>, </a:t>
            </a:r>
            <a:r>
              <a:rPr lang="pl-PL" sz="2000" dirty="0">
                <a:hlinkClick r:id="rId14"/>
              </a:rPr>
              <a:t>WIĘCEJ</a:t>
            </a:r>
            <a:r>
              <a:rPr lang="pl-PL" sz="2000" dirty="0"/>
              <a:t/>
            </a:r>
            <a:br>
              <a:rPr lang="pl-PL" sz="2000" dirty="0"/>
            </a:br>
            <a:r>
              <a:rPr lang="pl-PL" sz="2000" b="1" dirty="0"/>
              <a:t>Wnuczka: </a:t>
            </a:r>
            <a:r>
              <a:rPr lang="pl-PL" sz="2000" dirty="0" err="1">
                <a:hlinkClick r:id="rId15"/>
              </a:rPr>
              <a:t>Bitale</a:t>
            </a:r>
            <a:r>
              <a:rPr lang="pl-PL" sz="2000" dirty="0"/>
              <a:t/>
            </a:r>
            <a:br>
              <a:rPr lang="pl-PL" sz="2000" dirty="0"/>
            </a:br>
            <a:r>
              <a:rPr lang="pl-PL" sz="2000" b="1" dirty="0"/>
              <a:t>Rodzeństwo: </a:t>
            </a:r>
            <a:r>
              <a:rPr lang="pl-PL" sz="2000" dirty="0" err="1">
                <a:hlinkClick r:id="rId16"/>
              </a:rPr>
              <a:t>Eunomus</a:t>
            </a:r>
            <a:r>
              <a:rPr lang="pl-PL" sz="2000" dirty="0"/>
              <a:t>, </a:t>
            </a:r>
            <a:r>
              <a:rPr lang="pl-PL" sz="2000" dirty="0" err="1">
                <a:hlinkClick r:id="rId17"/>
              </a:rPr>
              <a:t>Tyrrhenus</a:t>
            </a:r>
            <a:r>
              <a:rPr lang="pl-PL" sz="2000" dirty="0"/>
              <a:t/>
            </a:r>
            <a:br>
              <a:rPr lang="pl-PL" sz="2000" dirty="0"/>
            </a:br>
            <a:endParaRPr lang="pl-PL" sz="2000" dirty="0"/>
          </a:p>
        </p:txBody>
      </p:sp>
      <p:pic>
        <p:nvPicPr>
          <p:cNvPr id="1026" name="Picture 2" descr="Pitagoras - Wyznacznik"/>
          <p:cNvPicPr>
            <a:picLocks noGrp="1" noChangeAspect="1" noChangeArrowheads="1"/>
          </p:cNvPicPr>
          <p:nvPr>
            <p:ph idx="1"/>
          </p:nvPr>
        </p:nvPicPr>
        <p:blipFill>
          <a:blip r:embed="rId18">
            <a:extLst>
              <a:ext uri="{28A0092B-C50C-407E-A947-70E740481C1C}">
                <a14:useLocalDpi xmlns:a14="http://schemas.microsoft.com/office/drawing/2010/main" val="0"/>
              </a:ext>
            </a:extLst>
          </a:blip>
          <a:srcRect/>
          <a:stretch>
            <a:fillRect/>
          </a:stretch>
        </p:blipFill>
        <p:spPr bwMode="auto">
          <a:xfrm>
            <a:off x="7565775" y="2246931"/>
            <a:ext cx="2805776" cy="287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829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471813"/>
            <a:ext cx="8596668" cy="1320800"/>
          </a:xfrm>
        </p:spPr>
        <p:txBody>
          <a:bodyPr>
            <a:noAutofit/>
          </a:bodyPr>
          <a:lstStyle/>
          <a:p>
            <a:r>
              <a:rPr lang="pl-PL" sz="1800" dirty="0" smtClean="0"/>
              <a:t>4.Galileusz- w </a:t>
            </a:r>
            <a:r>
              <a:rPr lang="pl-PL" sz="1800" dirty="0"/>
              <a:t>1589 roku objął katedrę matematyki w Pizie, w 1592 roku otrzymał katedrę matematyki w Padwie. Podstawowe rezultaty uzyskał w mechanice, podważył zasady mechaniki Arystotelesa, zajmował się prawem swobodnego spadku ciał, rzutem poziomym i ukośnym, sformułował zasadę względności zw. obecnie zasadą Galileusza.</a:t>
            </a:r>
          </a:p>
        </p:txBody>
      </p:sp>
      <p:pic>
        <p:nvPicPr>
          <p:cNvPr id="2050" name="Picture 2" descr="Galileusz – Wikipedia, wolna encykloped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12986" y="2060381"/>
            <a:ext cx="2908461" cy="3413494"/>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678263" y="2463442"/>
            <a:ext cx="6096000" cy="2031325"/>
          </a:xfrm>
          <a:prstGeom prst="rect">
            <a:avLst/>
          </a:prstGeom>
        </p:spPr>
        <p:txBody>
          <a:bodyPr>
            <a:spAutoFit/>
          </a:bodyPr>
          <a:lstStyle/>
          <a:p>
            <a:r>
              <a:rPr lang="pl-PL" b="1" dirty="0">
                <a:solidFill>
                  <a:schemeClr val="accent1">
                    <a:lumMod val="75000"/>
                  </a:schemeClr>
                </a:solidFill>
                <a:latin typeface="arial" panose="020B0604020202020204" pitchFamily="34" charset="0"/>
              </a:rPr>
              <a:t>Data i miejsce urodzenia: </a:t>
            </a:r>
            <a:r>
              <a:rPr lang="pl-PL" dirty="0">
                <a:solidFill>
                  <a:schemeClr val="accent1">
                    <a:lumMod val="75000"/>
                  </a:schemeClr>
                </a:solidFill>
                <a:latin typeface="arial" panose="020B0604020202020204" pitchFamily="34" charset="0"/>
              </a:rPr>
              <a:t>15 lutego 1564, </a:t>
            </a:r>
            <a:r>
              <a:rPr lang="pl-PL" dirty="0">
                <a:solidFill>
                  <a:schemeClr val="accent1">
                    <a:lumMod val="75000"/>
                  </a:schemeClr>
                </a:solidFill>
                <a:latin typeface="arial" panose="020B0604020202020204" pitchFamily="34" charset="0"/>
                <a:hlinkClick r:id="rId3"/>
              </a:rPr>
              <a:t>Piza, Włochy</a:t>
            </a:r>
            <a:endParaRPr lang="pl-PL" dirty="0">
              <a:solidFill>
                <a:schemeClr val="accent1">
                  <a:lumMod val="75000"/>
                </a:schemeClr>
              </a:solidFill>
              <a:latin typeface="arial" panose="020B0604020202020204" pitchFamily="34" charset="0"/>
            </a:endParaRPr>
          </a:p>
          <a:p>
            <a:r>
              <a:rPr lang="pl-PL" b="1" dirty="0">
                <a:solidFill>
                  <a:schemeClr val="accent1">
                    <a:lumMod val="75000"/>
                  </a:schemeClr>
                </a:solidFill>
                <a:latin typeface="arial" panose="020B0604020202020204" pitchFamily="34" charset="0"/>
              </a:rPr>
              <a:t>Data i miejsce śmierci: </a:t>
            </a:r>
            <a:r>
              <a:rPr lang="pl-PL" dirty="0">
                <a:solidFill>
                  <a:schemeClr val="accent1">
                    <a:lumMod val="75000"/>
                  </a:schemeClr>
                </a:solidFill>
                <a:latin typeface="arial" panose="020B0604020202020204" pitchFamily="34" charset="0"/>
              </a:rPr>
              <a:t>8 stycznia 1642, </a:t>
            </a:r>
            <a:r>
              <a:rPr lang="pl-PL" dirty="0" err="1">
                <a:solidFill>
                  <a:schemeClr val="accent1">
                    <a:lumMod val="75000"/>
                  </a:schemeClr>
                </a:solidFill>
                <a:latin typeface="arial" panose="020B0604020202020204" pitchFamily="34" charset="0"/>
                <a:hlinkClick r:id="rId4"/>
              </a:rPr>
              <a:t>Arcetri</a:t>
            </a:r>
            <a:r>
              <a:rPr lang="pl-PL" dirty="0">
                <a:solidFill>
                  <a:schemeClr val="accent1">
                    <a:lumMod val="75000"/>
                  </a:schemeClr>
                </a:solidFill>
                <a:latin typeface="arial" panose="020B0604020202020204" pitchFamily="34" charset="0"/>
                <a:hlinkClick r:id="rId4"/>
              </a:rPr>
              <a:t>, Włochy</a:t>
            </a:r>
            <a:endParaRPr lang="pl-PL" dirty="0">
              <a:solidFill>
                <a:schemeClr val="accent1">
                  <a:lumMod val="75000"/>
                </a:schemeClr>
              </a:solidFill>
              <a:latin typeface="arial" panose="020B0604020202020204" pitchFamily="34" charset="0"/>
            </a:endParaRPr>
          </a:p>
          <a:p>
            <a:r>
              <a:rPr lang="pl-PL" b="1" dirty="0">
                <a:solidFill>
                  <a:schemeClr val="accent1">
                    <a:lumMod val="75000"/>
                  </a:schemeClr>
                </a:solidFill>
                <a:latin typeface="arial" panose="020B0604020202020204" pitchFamily="34" charset="0"/>
              </a:rPr>
              <a:t>Odkrycia: </a:t>
            </a:r>
            <a:r>
              <a:rPr lang="pl-PL" dirty="0" err="1">
                <a:solidFill>
                  <a:schemeClr val="accent1">
                    <a:lumMod val="75000"/>
                  </a:schemeClr>
                </a:solidFill>
                <a:latin typeface="arial" panose="020B0604020202020204" pitchFamily="34" charset="0"/>
                <a:hlinkClick r:id="rId5"/>
              </a:rPr>
              <a:t>Ganimedes</a:t>
            </a:r>
            <a:r>
              <a:rPr lang="pl-PL" dirty="0">
                <a:solidFill>
                  <a:schemeClr val="accent1">
                    <a:lumMod val="75000"/>
                  </a:schemeClr>
                </a:solidFill>
                <a:latin typeface="arial" panose="020B0604020202020204" pitchFamily="34" charset="0"/>
              </a:rPr>
              <a:t>, </a:t>
            </a:r>
            <a:r>
              <a:rPr lang="pl-PL" dirty="0">
                <a:solidFill>
                  <a:schemeClr val="accent1">
                    <a:lumMod val="75000"/>
                  </a:schemeClr>
                </a:solidFill>
                <a:latin typeface="arial" panose="020B0604020202020204" pitchFamily="34" charset="0"/>
                <a:hlinkClick r:id="rId6"/>
              </a:rPr>
              <a:t>Europa</a:t>
            </a:r>
            <a:r>
              <a:rPr lang="pl-PL" dirty="0">
                <a:solidFill>
                  <a:schemeClr val="accent1">
                    <a:lumMod val="75000"/>
                  </a:schemeClr>
                </a:solidFill>
                <a:latin typeface="arial" panose="020B0604020202020204" pitchFamily="34" charset="0"/>
              </a:rPr>
              <a:t>, </a:t>
            </a:r>
            <a:r>
              <a:rPr lang="pl-PL" dirty="0" err="1">
                <a:solidFill>
                  <a:schemeClr val="accent1">
                    <a:lumMod val="75000"/>
                  </a:schemeClr>
                </a:solidFill>
                <a:latin typeface="arial" panose="020B0604020202020204" pitchFamily="34" charset="0"/>
                <a:hlinkClick r:id="rId7"/>
              </a:rPr>
              <a:t>Io</a:t>
            </a:r>
            <a:r>
              <a:rPr lang="pl-PL" dirty="0">
                <a:solidFill>
                  <a:schemeClr val="accent1">
                    <a:lumMod val="75000"/>
                  </a:schemeClr>
                </a:solidFill>
                <a:latin typeface="arial" panose="020B0604020202020204" pitchFamily="34" charset="0"/>
              </a:rPr>
              <a:t>, </a:t>
            </a:r>
            <a:r>
              <a:rPr lang="pl-PL" dirty="0" err="1">
                <a:solidFill>
                  <a:schemeClr val="accent1">
                    <a:lumMod val="75000"/>
                  </a:schemeClr>
                </a:solidFill>
                <a:latin typeface="arial" panose="020B0604020202020204" pitchFamily="34" charset="0"/>
                <a:hlinkClick r:id="rId8"/>
              </a:rPr>
              <a:t>Kallisto</a:t>
            </a:r>
            <a:r>
              <a:rPr lang="pl-PL" dirty="0">
                <a:solidFill>
                  <a:schemeClr val="accent1">
                    <a:lumMod val="75000"/>
                  </a:schemeClr>
                </a:solidFill>
                <a:latin typeface="arial" panose="020B0604020202020204" pitchFamily="34" charset="0"/>
              </a:rPr>
              <a:t>, </a:t>
            </a:r>
            <a:r>
              <a:rPr lang="pl-PL" dirty="0">
                <a:solidFill>
                  <a:schemeClr val="accent1">
                    <a:lumMod val="75000"/>
                  </a:schemeClr>
                </a:solidFill>
                <a:latin typeface="arial" panose="020B0604020202020204" pitchFamily="34" charset="0"/>
                <a:hlinkClick r:id="rId9"/>
              </a:rPr>
              <a:t>Pierścienie Saturna</a:t>
            </a:r>
            <a:endParaRPr lang="pl-PL" dirty="0">
              <a:solidFill>
                <a:schemeClr val="accent1">
                  <a:lumMod val="75000"/>
                </a:schemeClr>
              </a:solidFill>
              <a:latin typeface="arial" panose="020B0604020202020204" pitchFamily="34" charset="0"/>
            </a:endParaRPr>
          </a:p>
          <a:p>
            <a:r>
              <a:rPr lang="pl-PL" b="1" dirty="0">
                <a:solidFill>
                  <a:schemeClr val="accent1">
                    <a:lumMod val="75000"/>
                  </a:schemeClr>
                </a:solidFill>
                <a:latin typeface="arial" panose="020B0604020202020204" pitchFamily="34" charset="0"/>
              </a:rPr>
              <a:t>Dzieci: </a:t>
            </a:r>
            <a:r>
              <a:rPr lang="pl-PL" dirty="0">
                <a:solidFill>
                  <a:schemeClr val="accent1">
                    <a:lumMod val="75000"/>
                  </a:schemeClr>
                </a:solidFill>
                <a:latin typeface="arial" panose="020B0604020202020204" pitchFamily="34" charset="0"/>
                <a:hlinkClick r:id="rId10"/>
              </a:rPr>
              <a:t>Vincenzo Gamba</a:t>
            </a:r>
            <a:r>
              <a:rPr lang="pl-PL" dirty="0">
                <a:solidFill>
                  <a:schemeClr val="accent1">
                    <a:lumMod val="75000"/>
                  </a:schemeClr>
                </a:solidFill>
                <a:latin typeface="arial" panose="020B0604020202020204" pitchFamily="34" charset="0"/>
              </a:rPr>
              <a:t>, </a:t>
            </a:r>
            <a:r>
              <a:rPr lang="pl-PL" dirty="0">
                <a:solidFill>
                  <a:schemeClr val="accent1">
                    <a:lumMod val="75000"/>
                  </a:schemeClr>
                </a:solidFill>
                <a:latin typeface="arial" panose="020B0604020202020204" pitchFamily="34" charset="0"/>
                <a:hlinkClick r:id="rId11"/>
              </a:rPr>
              <a:t>Maria </a:t>
            </a:r>
            <a:r>
              <a:rPr lang="pl-PL" dirty="0" err="1">
                <a:solidFill>
                  <a:schemeClr val="accent1">
                    <a:lumMod val="75000"/>
                  </a:schemeClr>
                </a:solidFill>
                <a:latin typeface="arial" panose="020B0604020202020204" pitchFamily="34" charset="0"/>
                <a:hlinkClick r:id="rId11"/>
              </a:rPr>
              <a:t>Celeste</a:t>
            </a:r>
            <a:r>
              <a:rPr lang="pl-PL" dirty="0">
                <a:solidFill>
                  <a:schemeClr val="accent1">
                    <a:lumMod val="75000"/>
                  </a:schemeClr>
                </a:solidFill>
                <a:latin typeface="arial" panose="020B0604020202020204" pitchFamily="34" charset="0"/>
              </a:rPr>
              <a:t>, </a:t>
            </a:r>
            <a:r>
              <a:rPr lang="pl-PL" dirty="0">
                <a:solidFill>
                  <a:schemeClr val="accent1">
                    <a:lumMod val="75000"/>
                  </a:schemeClr>
                </a:solidFill>
                <a:latin typeface="arial" panose="020B0604020202020204" pitchFamily="34" charset="0"/>
                <a:hlinkClick r:id="rId12"/>
              </a:rPr>
              <a:t>Livia Galilei</a:t>
            </a:r>
            <a:endParaRPr lang="pl-PL" dirty="0">
              <a:solidFill>
                <a:schemeClr val="accent1">
                  <a:lumMod val="75000"/>
                </a:schemeClr>
              </a:solidFill>
              <a:latin typeface="arial" panose="020B0604020202020204" pitchFamily="34" charset="0"/>
            </a:endParaRPr>
          </a:p>
          <a:p>
            <a:r>
              <a:rPr lang="pl-PL" b="1" dirty="0">
                <a:solidFill>
                  <a:schemeClr val="accent1">
                    <a:lumMod val="75000"/>
                  </a:schemeClr>
                </a:solidFill>
                <a:latin typeface="arial" panose="020B0604020202020204" pitchFamily="34" charset="0"/>
              </a:rPr>
              <a:t>Wnuk: </a:t>
            </a:r>
            <a:r>
              <a:rPr lang="pl-PL" dirty="0">
                <a:solidFill>
                  <a:schemeClr val="accent1">
                    <a:lumMod val="75000"/>
                  </a:schemeClr>
                </a:solidFill>
                <a:latin typeface="arial" panose="020B0604020202020204" pitchFamily="34" charset="0"/>
                <a:hlinkClick r:id="rId13"/>
              </a:rPr>
              <a:t>Galileo Galilei</a:t>
            </a:r>
            <a:endParaRPr lang="pl-PL" dirty="0">
              <a:solidFill>
                <a:schemeClr val="accent1">
                  <a:lumMod val="75000"/>
                </a:schemeClr>
              </a:solidFill>
              <a:latin typeface="arial" panose="020B0604020202020204" pitchFamily="34" charset="0"/>
            </a:endParaRPr>
          </a:p>
          <a:p>
            <a:r>
              <a:rPr lang="pl-PL" b="1" dirty="0">
                <a:solidFill>
                  <a:schemeClr val="accent1">
                    <a:lumMod val="75000"/>
                  </a:schemeClr>
                </a:solidFill>
                <a:latin typeface="arial" panose="020B0604020202020204" pitchFamily="34" charset="0"/>
              </a:rPr>
              <a:t>Rodzice: </a:t>
            </a:r>
            <a:r>
              <a:rPr lang="pl-PL" dirty="0">
                <a:solidFill>
                  <a:schemeClr val="accent1">
                    <a:lumMod val="75000"/>
                  </a:schemeClr>
                </a:solidFill>
                <a:latin typeface="arial" panose="020B0604020202020204" pitchFamily="34" charset="0"/>
                <a:hlinkClick r:id="rId14"/>
              </a:rPr>
              <a:t>Vincenzo Galilei</a:t>
            </a:r>
            <a:r>
              <a:rPr lang="pl-PL" dirty="0">
                <a:solidFill>
                  <a:schemeClr val="accent1">
                    <a:lumMod val="75000"/>
                  </a:schemeClr>
                </a:solidFill>
                <a:latin typeface="arial" panose="020B0604020202020204" pitchFamily="34" charset="0"/>
              </a:rPr>
              <a:t>, </a:t>
            </a:r>
            <a:r>
              <a:rPr lang="pl-PL" dirty="0">
                <a:solidFill>
                  <a:schemeClr val="accent1">
                    <a:lumMod val="75000"/>
                  </a:schemeClr>
                </a:solidFill>
                <a:latin typeface="arial" panose="020B0604020202020204" pitchFamily="34" charset="0"/>
                <a:hlinkClick r:id="rId15"/>
              </a:rPr>
              <a:t>Giulia di Cosimo </a:t>
            </a:r>
            <a:r>
              <a:rPr lang="pl-PL" dirty="0" err="1">
                <a:solidFill>
                  <a:schemeClr val="accent1">
                    <a:lumMod val="75000"/>
                  </a:schemeClr>
                </a:solidFill>
                <a:latin typeface="arial" panose="020B0604020202020204" pitchFamily="34" charset="0"/>
                <a:hlinkClick r:id="rId15"/>
              </a:rPr>
              <a:t>Ammannati</a:t>
            </a:r>
            <a:endParaRPr lang="pl-PL" b="0" i="0" dirty="0">
              <a:solidFill>
                <a:schemeClr val="accent1">
                  <a:lumMod val="75000"/>
                </a:schemeClr>
              </a:solidFill>
              <a:effectLst/>
              <a:latin typeface="arial" panose="020B0604020202020204" pitchFamily="34" charset="0"/>
            </a:endParaRPr>
          </a:p>
        </p:txBody>
      </p:sp>
    </p:spTree>
    <p:extLst>
      <p:ext uri="{BB962C8B-B14F-4D97-AF65-F5344CB8AC3E}">
        <p14:creationId xmlns:p14="http://schemas.microsoft.com/office/powerpoint/2010/main" val="4199837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1800" dirty="0" smtClean="0"/>
              <a:t>5.Stefan Banach-</a:t>
            </a:r>
            <a:r>
              <a:rPr lang="pl-PL" sz="1800" dirty="0"/>
              <a:t> polski matematyk, </a:t>
            </a:r>
            <a:r>
              <a:rPr lang="pl-PL" sz="1800" dirty="0" smtClean="0"/>
              <a:t>profesor </a:t>
            </a:r>
            <a:r>
              <a:rPr lang="pl-PL" sz="1800" dirty="0"/>
              <a:t>zwyczajny związany z Uniwersytetem Lwowskim, członek Polskiej Akademii Umiejętności. Banach to jeden z pionierów i klasyków analizy funkcjonalnej, znany m.in. z opisania twierdzenia o kontrakcji i przestrzeni Banacha</a:t>
            </a:r>
            <a:r>
              <a:rPr lang="pl-PL" sz="1800" dirty="0" smtClean="0"/>
              <a:t>.</a:t>
            </a:r>
            <a:r>
              <a:rPr lang="pl-PL" sz="1800" dirty="0"/>
              <a:t> Banach zasłynął jako twórca teorii operacji funkcjonalnej, która przyczyniła się do rozwoju światowej matematyki. Dzięki tzw. przestrzeniom Banacha można dziś ogólnie rozwiązywać mnogie zagadnienia, które przedtem wymagały oddzielnego traktowania i pomysłowości.</a:t>
            </a:r>
          </a:p>
        </p:txBody>
      </p:sp>
      <p:pic>
        <p:nvPicPr>
          <p:cNvPr id="3074" name="Picture 2" descr="Górnośląski Uniwersytet Trzeciego Wiek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15213" y="2811941"/>
            <a:ext cx="2730774" cy="3689067"/>
          </a:xfrm>
          <a:prstGeom prst="rect">
            <a:avLst/>
          </a:prstGeom>
          <a:noFill/>
          <a:extLst>
            <a:ext uri="{909E8E84-426E-40DD-AFC4-6F175D3DCCD1}">
              <a14:hiddenFill xmlns:a14="http://schemas.microsoft.com/office/drawing/2010/main">
                <a:solidFill>
                  <a:srgbClr val="FFFFFF"/>
                </a:solidFill>
              </a14:hiddenFill>
            </a:ext>
          </a:extLst>
        </p:spPr>
      </p:pic>
      <p:sp>
        <p:nvSpPr>
          <p:cNvPr id="6" name="Prostokąt 5"/>
          <p:cNvSpPr/>
          <p:nvPr/>
        </p:nvSpPr>
        <p:spPr>
          <a:xfrm>
            <a:off x="677334" y="3264394"/>
            <a:ext cx="6096000" cy="2308324"/>
          </a:xfrm>
          <a:prstGeom prst="rect">
            <a:avLst/>
          </a:prstGeom>
        </p:spPr>
        <p:txBody>
          <a:bodyPr>
            <a:spAutoFit/>
          </a:bodyPr>
          <a:lstStyle/>
          <a:p>
            <a:r>
              <a:rPr lang="pl-PL" b="1" dirty="0">
                <a:solidFill>
                  <a:schemeClr val="accent1">
                    <a:lumMod val="75000"/>
                  </a:schemeClr>
                </a:solidFill>
                <a:latin typeface="arial" panose="020B0604020202020204" pitchFamily="34" charset="0"/>
              </a:rPr>
              <a:t>Data i miejsce urodzenia: </a:t>
            </a:r>
            <a:r>
              <a:rPr lang="pl-PL" dirty="0">
                <a:solidFill>
                  <a:schemeClr val="accent1">
                    <a:lumMod val="75000"/>
                  </a:schemeClr>
                </a:solidFill>
                <a:latin typeface="arial" panose="020B0604020202020204" pitchFamily="34" charset="0"/>
              </a:rPr>
              <a:t>30 marca 1892, </a:t>
            </a:r>
            <a:r>
              <a:rPr lang="pl-PL" dirty="0">
                <a:solidFill>
                  <a:schemeClr val="accent1">
                    <a:lumMod val="75000"/>
                  </a:schemeClr>
                </a:solidFill>
                <a:latin typeface="arial" panose="020B0604020202020204" pitchFamily="34" charset="0"/>
                <a:hlinkClick r:id="rId3"/>
              </a:rPr>
              <a:t>Kraków</a:t>
            </a:r>
            <a:endParaRPr lang="pl-PL" dirty="0">
              <a:solidFill>
                <a:schemeClr val="accent1">
                  <a:lumMod val="75000"/>
                </a:schemeClr>
              </a:solidFill>
              <a:latin typeface="arial" panose="020B0604020202020204" pitchFamily="34" charset="0"/>
            </a:endParaRPr>
          </a:p>
          <a:p>
            <a:r>
              <a:rPr lang="pl-PL" b="1" dirty="0">
                <a:solidFill>
                  <a:schemeClr val="accent1">
                    <a:lumMod val="75000"/>
                  </a:schemeClr>
                </a:solidFill>
                <a:latin typeface="arial" panose="020B0604020202020204" pitchFamily="34" charset="0"/>
              </a:rPr>
              <a:t>Data i miejsce śmierci: </a:t>
            </a:r>
            <a:r>
              <a:rPr lang="pl-PL" dirty="0">
                <a:solidFill>
                  <a:schemeClr val="accent1">
                    <a:lumMod val="75000"/>
                  </a:schemeClr>
                </a:solidFill>
                <a:latin typeface="arial" panose="020B0604020202020204" pitchFamily="34" charset="0"/>
              </a:rPr>
              <a:t>31 sierpnia 1945, </a:t>
            </a:r>
            <a:r>
              <a:rPr lang="pl-PL" dirty="0">
                <a:solidFill>
                  <a:schemeClr val="accent1">
                    <a:lumMod val="75000"/>
                  </a:schemeClr>
                </a:solidFill>
                <a:latin typeface="arial" panose="020B0604020202020204" pitchFamily="34" charset="0"/>
                <a:hlinkClick r:id="rId4"/>
              </a:rPr>
              <a:t>Lwów, Ukraina</a:t>
            </a:r>
            <a:endParaRPr lang="pl-PL" dirty="0">
              <a:solidFill>
                <a:schemeClr val="accent1">
                  <a:lumMod val="75000"/>
                </a:schemeClr>
              </a:solidFill>
              <a:latin typeface="arial" panose="020B0604020202020204" pitchFamily="34" charset="0"/>
            </a:endParaRPr>
          </a:p>
          <a:p>
            <a:r>
              <a:rPr lang="pl-PL" b="1" dirty="0">
                <a:solidFill>
                  <a:schemeClr val="accent1">
                    <a:lumMod val="75000"/>
                  </a:schemeClr>
                </a:solidFill>
                <a:latin typeface="arial" panose="020B0604020202020204" pitchFamily="34" charset="0"/>
              </a:rPr>
              <a:t>Dzieci: </a:t>
            </a:r>
            <a:r>
              <a:rPr lang="pl-PL" dirty="0">
                <a:solidFill>
                  <a:schemeClr val="accent1">
                    <a:lumMod val="75000"/>
                  </a:schemeClr>
                </a:solidFill>
                <a:latin typeface="arial" panose="020B0604020202020204" pitchFamily="34" charset="0"/>
                <a:hlinkClick r:id="rId5"/>
              </a:rPr>
              <a:t>Stefan Banach Jr.</a:t>
            </a:r>
            <a:endParaRPr lang="pl-PL" dirty="0">
              <a:solidFill>
                <a:schemeClr val="accent1">
                  <a:lumMod val="75000"/>
                </a:schemeClr>
              </a:solidFill>
              <a:latin typeface="arial" panose="020B0604020202020204" pitchFamily="34" charset="0"/>
            </a:endParaRPr>
          </a:p>
          <a:p>
            <a:r>
              <a:rPr lang="pl-PL" b="1" dirty="0">
                <a:solidFill>
                  <a:schemeClr val="accent1">
                    <a:lumMod val="75000"/>
                  </a:schemeClr>
                </a:solidFill>
                <a:latin typeface="arial" panose="020B0604020202020204" pitchFamily="34" charset="0"/>
              </a:rPr>
              <a:t>Rodzice: </a:t>
            </a:r>
            <a:r>
              <a:rPr lang="pl-PL" dirty="0">
                <a:solidFill>
                  <a:schemeClr val="accent1">
                    <a:lumMod val="75000"/>
                  </a:schemeClr>
                </a:solidFill>
                <a:latin typeface="arial" panose="020B0604020202020204" pitchFamily="34" charset="0"/>
                <a:hlinkClick r:id="rId6"/>
              </a:rPr>
              <a:t>Katarzyna Banach</a:t>
            </a:r>
            <a:r>
              <a:rPr lang="pl-PL" dirty="0">
                <a:solidFill>
                  <a:schemeClr val="accent1">
                    <a:lumMod val="75000"/>
                  </a:schemeClr>
                </a:solidFill>
                <a:latin typeface="arial" panose="020B0604020202020204" pitchFamily="34" charset="0"/>
              </a:rPr>
              <a:t>, </a:t>
            </a:r>
            <a:r>
              <a:rPr lang="pl-PL" dirty="0">
                <a:solidFill>
                  <a:schemeClr val="accent1">
                    <a:lumMod val="75000"/>
                  </a:schemeClr>
                </a:solidFill>
                <a:latin typeface="arial" panose="020B0604020202020204" pitchFamily="34" charset="0"/>
                <a:hlinkClick r:id="rId7"/>
              </a:rPr>
              <a:t>Stefan </a:t>
            </a:r>
            <a:r>
              <a:rPr lang="pl-PL" dirty="0" err="1">
                <a:solidFill>
                  <a:schemeClr val="accent1">
                    <a:lumMod val="75000"/>
                  </a:schemeClr>
                </a:solidFill>
                <a:latin typeface="arial" panose="020B0604020202020204" pitchFamily="34" charset="0"/>
                <a:hlinkClick r:id="rId7"/>
              </a:rPr>
              <a:t>Greczek</a:t>
            </a:r>
            <a:endParaRPr lang="pl-PL" dirty="0">
              <a:solidFill>
                <a:schemeClr val="accent1">
                  <a:lumMod val="75000"/>
                </a:schemeClr>
              </a:solidFill>
              <a:latin typeface="arial" panose="020B0604020202020204" pitchFamily="34" charset="0"/>
            </a:endParaRPr>
          </a:p>
          <a:p>
            <a:r>
              <a:rPr lang="pl-PL" b="1" dirty="0">
                <a:solidFill>
                  <a:schemeClr val="accent1">
                    <a:lumMod val="75000"/>
                  </a:schemeClr>
                </a:solidFill>
                <a:latin typeface="arial" panose="020B0604020202020204" pitchFamily="34" charset="0"/>
              </a:rPr>
              <a:t>Żona: </a:t>
            </a:r>
            <a:r>
              <a:rPr lang="pl-PL" dirty="0">
                <a:solidFill>
                  <a:schemeClr val="accent1">
                    <a:lumMod val="75000"/>
                  </a:schemeClr>
                </a:solidFill>
                <a:latin typeface="arial" panose="020B0604020202020204" pitchFamily="34" charset="0"/>
                <a:hlinkClick r:id="rId8"/>
              </a:rPr>
              <a:t>Łucja </a:t>
            </a:r>
            <a:r>
              <a:rPr lang="pl-PL" dirty="0" err="1">
                <a:solidFill>
                  <a:schemeClr val="accent1">
                    <a:lumMod val="75000"/>
                  </a:schemeClr>
                </a:solidFill>
                <a:latin typeface="arial" panose="020B0604020202020204" pitchFamily="34" charset="0"/>
                <a:hlinkClick r:id="rId8"/>
              </a:rPr>
              <a:t>Braus</a:t>
            </a:r>
            <a:r>
              <a:rPr lang="pl-PL" dirty="0">
                <a:solidFill>
                  <a:schemeClr val="accent1">
                    <a:lumMod val="75000"/>
                  </a:schemeClr>
                </a:solidFill>
                <a:latin typeface="arial" panose="020B0604020202020204" pitchFamily="34" charset="0"/>
              </a:rPr>
              <a:t> (od 1920 do 1945)</a:t>
            </a:r>
          </a:p>
          <a:p>
            <a:r>
              <a:rPr lang="pl-PL" b="1" dirty="0">
                <a:solidFill>
                  <a:schemeClr val="accent1">
                    <a:lumMod val="75000"/>
                  </a:schemeClr>
                </a:solidFill>
                <a:latin typeface="arial" panose="020B0604020202020204" pitchFamily="34" charset="0"/>
              </a:rPr>
              <a:t>Książki: </a:t>
            </a:r>
            <a:r>
              <a:rPr lang="pl-PL" dirty="0" err="1">
                <a:solidFill>
                  <a:schemeClr val="accent1">
                    <a:lumMod val="75000"/>
                  </a:schemeClr>
                </a:solidFill>
                <a:latin typeface="arial" panose="020B0604020202020204" pitchFamily="34" charset="0"/>
                <a:hlinkClick r:id="rId9"/>
              </a:rPr>
              <a:t>Theory</a:t>
            </a:r>
            <a:r>
              <a:rPr lang="pl-PL" dirty="0">
                <a:solidFill>
                  <a:schemeClr val="accent1">
                    <a:lumMod val="75000"/>
                  </a:schemeClr>
                </a:solidFill>
                <a:latin typeface="arial" panose="020B0604020202020204" pitchFamily="34" charset="0"/>
                <a:hlinkClick r:id="rId9"/>
              </a:rPr>
              <a:t> of </a:t>
            </a:r>
            <a:r>
              <a:rPr lang="pl-PL" dirty="0" err="1">
                <a:solidFill>
                  <a:schemeClr val="accent1">
                    <a:lumMod val="75000"/>
                  </a:schemeClr>
                </a:solidFill>
                <a:latin typeface="arial" panose="020B0604020202020204" pitchFamily="34" charset="0"/>
                <a:hlinkClick r:id="rId9"/>
              </a:rPr>
              <a:t>linear</a:t>
            </a:r>
            <a:r>
              <a:rPr lang="pl-PL" dirty="0">
                <a:solidFill>
                  <a:schemeClr val="accent1">
                    <a:lumMod val="75000"/>
                  </a:schemeClr>
                </a:solidFill>
                <a:latin typeface="arial" panose="020B0604020202020204" pitchFamily="34" charset="0"/>
                <a:hlinkClick r:id="rId9"/>
              </a:rPr>
              <a:t> </a:t>
            </a:r>
            <a:r>
              <a:rPr lang="pl-PL" dirty="0" err="1">
                <a:solidFill>
                  <a:schemeClr val="accent1">
                    <a:lumMod val="75000"/>
                  </a:schemeClr>
                </a:solidFill>
                <a:latin typeface="arial" panose="020B0604020202020204" pitchFamily="34" charset="0"/>
                <a:hlinkClick r:id="rId9"/>
              </a:rPr>
              <a:t>operations</a:t>
            </a:r>
            <a:endParaRPr lang="pl-PL" dirty="0">
              <a:solidFill>
                <a:schemeClr val="accent1">
                  <a:lumMod val="75000"/>
                </a:schemeClr>
              </a:solidFill>
              <a:latin typeface="arial" panose="020B0604020202020204" pitchFamily="34" charset="0"/>
            </a:endParaRPr>
          </a:p>
          <a:p>
            <a:r>
              <a:rPr lang="pl-PL" b="1" dirty="0">
                <a:solidFill>
                  <a:schemeClr val="accent1">
                    <a:lumMod val="75000"/>
                  </a:schemeClr>
                </a:solidFill>
                <a:latin typeface="arial" panose="020B0604020202020204" pitchFamily="34" charset="0"/>
              </a:rPr>
              <a:t>Miejsce pochówku: </a:t>
            </a:r>
            <a:r>
              <a:rPr lang="pl-PL" dirty="0">
                <a:solidFill>
                  <a:schemeClr val="accent1">
                    <a:lumMod val="75000"/>
                  </a:schemeClr>
                </a:solidFill>
                <a:latin typeface="arial" panose="020B0604020202020204" pitchFamily="34" charset="0"/>
                <a:hlinkClick r:id="rId10"/>
              </a:rPr>
              <a:t>Cmentarz Łyczakowski, Lwów, Ukraina</a:t>
            </a:r>
            <a:endParaRPr lang="pl-PL" b="0" i="0" dirty="0">
              <a:solidFill>
                <a:schemeClr val="accent1">
                  <a:lumMod val="75000"/>
                </a:schemeClr>
              </a:solidFill>
              <a:effectLst/>
              <a:latin typeface="arial" panose="020B0604020202020204" pitchFamily="34" charset="0"/>
            </a:endParaRPr>
          </a:p>
        </p:txBody>
      </p:sp>
    </p:spTree>
    <p:extLst>
      <p:ext uri="{BB962C8B-B14F-4D97-AF65-F5344CB8AC3E}">
        <p14:creationId xmlns:p14="http://schemas.microsoft.com/office/powerpoint/2010/main" val="2416012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89652" y="483556"/>
            <a:ext cx="8596668" cy="1320800"/>
          </a:xfrm>
        </p:spPr>
        <p:txBody>
          <a:bodyPr>
            <a:normAutofit/>
          </a:bodyPr>
          <a:lstStyle/>
          <a:p>
            <a:r>
              <a:rPr lang="pl-PL" sz="1800" dirty="0" smtClean="0"/>
              <a:t>6. David Hilbert-</a:t>
            </a:r>
            <a:r>
              <a:rPr lang="pl-PL" sz="1800" dirty="0"/>
              <a:t> niemiecki matematyk. W zakres jego badań naukowych wchodziły: algebraiczna teoria liczb teoria równań całkowych rachunek wariacyjny podstawy geometrii i logiki matematycznej fizyka matematyczna. </a:t>
            </a:r>
          </a:p>
        </p:txBody>
      </p:sp>
      <p:sp>
        <p:nvSpPr>
          <p:cNvPr id="3" name="Symbol zastępczy zawartości 2"/>
          <p:cNvSpPr>
            <a:spLocks noGrp="1"/>
          </p:cNvSpPr>
          <p:nvPr>
            <p:ph idx="1"/>
          </p:nvPr>
        </p:nvSpPr>
        <p:spPr/>
        <p:txBody>
          <a:bodyPr/>
          <a:lstStyle/>
          <a:p>
            <a:pPr marL="0" indent="0">
              <a:buNone/>
            </a:pPr>
            <a:r>
              <a:rPr lang="pl-PL" b="1" dirty="0">
                <a:solidFill>
                  <a:schemeClr val="accent1">
                    <a:lumMod val="75000"/>
                  </a:schemeClr>
                </a:solidFill>
              </a:rPr>
              <a:t>Data i miejsce urodzenia: </a:t>
            </a:r>
            <a:r>
              <a:rPr lang="pl-PL" dirty="0">
                <a:solidFill>
                  <a:schemeClr val="accent1">
                    <a:lumMod val="75000"/>
                  </a:schemeClr>
                </a:solidFill>
              </a:rPr>
              <a:t>23 stycznia 1862, </a:t>
            </a:r>
            <a:r>
              <a:rPr lang="pl-PL" dirty="0">
                <a:solidFill>
                  <a:schemeClr val="accent1">
                    <a:lumMod val="75000"/>
                  </a:schemeClr>
                </a:solidFill>
                <a:hlinkClick r:id="rId2"/>
              </a:rPr>
              <a:t>Königsberg</a:t>
            </a:r>
            <a:endParaRPr lang="pl-PL" dirty="0">
              <a:solidFill>
                <a:schemeClr val="accent1">
                  <a:lumMod val="75000"/>
                </a:schemeClr>
              </a:solidFill>
            </a:endParaRPr>
          </a:p>
          <a:p>
            <a:pPr marL="0" indent="0">
              <a:buNone/>
            </a:pPr>
            <a:r>
              <a:rPr lang="pl-PL" b="1" dirty="0">
                <a:solidFill>
                  <a:schemeClr val="accent1">
                    <a:lumMod val="75000"/>
                  </a:schemeClr>
                </a:solidFill>
              </a:rPr>
              <a:t>Data i miejsce śmierci: </a:t>
            </a:r>
            <a:r>
              <a:rPr lang="pl-PL" dirty="0">
                <a:solidFill>
                  <a:schemeClr val="accent1">
                    <a:lumMod val="75000"/>
                  </a:schemeClr>
                </a:solidFill>
              </a:rPr>
              <a:t>14 lutego 1943, </a:t>
            </a:r>
            <a:r>
              <a:rPr lang="pl-PL" dirty="0">
                <a:solidFill>
                  <a:schemeClr val="accent1">
                    <a:lumMod val="75000"/>
                  </a:schemeClr>
                </a:solidFill>
                <a:hlinkClick r:id="rId3"/>
              </a:rPr>
              <a:t>Getynga, Niemcy</a:t>
            </a:r>
            <a:endParaRPr lang="pl-PL" dirty="0">
              <a:solidFill>
                <a:schemeClr val="accent1">
                  <a:lumMod val="75000"/>
                </a:schemeClr>
              </a:solidFill>
            </a:endParaRPr>
          </a:p>
          <a:p>
            <a:pPr marL="0" indent="0">
              <a:buNone/>
            </a:pPr>
            <a:r>
              <a:rPr lang="pl-PL" b="1" dirty="0">
                <a:solidFill>
                  <a:schemeClr val="accent1">
                    <a:lumMod val="75000"/>
                  </a:schemeClr>
                </a:solidFill>
              </a:rPr>
              <a:t>Miał(a) wpływ: </a:t>
            </a:r>
            <a:r>
              <a:rPr lang="pl-PL" dirty="0">
                <a:solidFill>
                  <a:schemeClr val="accent1">
                    <a:lumMod val="75000"/>
                  </a:schemeClr>
                </a:solidFill>
                <a:hlinkClick r:id="rId4"/>
              </a:rPr>
              <a:t>John von Neumann</a:t>
            </a:r>
            <a:r>
              <a:rPr lang="pl-PL" dirty="0">
                <a:solidFill>
                  <a:schemeClr val="accent1">
                    <a:lumMod val="75000"/>
                  </a:schemeClr>
                </a:solidFill>
              </a:rPr>
              <a:t>, </a:t>
            </a:r>
            <a:r>
              <a:rPr lang="pl-PL" dirty="0">
                <a:solidFill>
                  <a:schemeClr val="accent1">
                    <a:lumMod val="75000"/>
                  </a:schemeClr>
                </a:solidFill>
                <a:hlinkClick r:id="rId5"/>
              </a:rPr>
              <a:t>Hermann </a:t>
            </a:r>
            <a:r>
              <a:rPr lang="pl-PL" dirty="0" err="1">
                <a:solidFill>
                  <a:schemeClr val="accent1">
                    <a:lumMod val="75000"/>
                  </a:schemeClr>
                </a:solidFill>
                <a:hlinkClick r:id="rId5"/>
              </a:rPr>
              <a:t>Weyl</a:t>
            </a:r>
            <a:r>
              <a:rPr lang="pl-PL" dirty="0">
                <a:solidFill>
                  <a:schemeClr val="accent1">
                    <a:lumMod val="75000"/>
                  </a:schemeClr>
                </a:solidFill>
              </a:rPr>
              <a:t>, </a:t>
            </a:r>
            <a:r>
              <a:rPr lang="pl-PL" dirty="0">
                <a:solidFill>
                  <a:schemeClr val="accent1">
                    <a:lumMod val="75000"/>
                  </a:schemeClr>
                </a:solidFill>
                <a:hlinkClick r:id="rId6"/>
              </a:rPr>
              <a:t>WIĘCEJ</a:t>
            </a:r>
            <a:endParaRPr lang="pl-PL" dirty="0">
              <a:solidFill>
                <a:schemeClr val="accent1">
                  <a:lumMod val="75000"/>
                </a:schemeClr>
              </a:solidFill>
            </a:endParaRPr>
          </a:p>
          <a:p>
            <a:pPr marL="0" indent="0">
              <a:buNone/>
            </a:pPr>
            <a:r>
              <a:rPr lang="pl-PL" b="1" dirty="0">
                <a:solidFill>
                  <a:schemeClr val="accent1">
                    <a:lumMod val="75000"/>
                  </a:schemeClr>
                </a:solidFill>
              </a:rPr>
              <a:t>Dzieci: </a:t>
            </a:r>
            <a:r>
              <a:rPr lang="pl-PL" dirty="0">
                <a:solidFill>
                  <a:schemeClr val="accent1">
                    <a:lumMod val="75000"/>
                  </a:schemeClr>
                </a:solidFill>
                <a:hlinkClick r:id="rId7"/>
              </a:rPr>
              <a:t>Franz Hilbert</a:t>
            </a:r>
            <a:endParaRPr lang="pl-PL" dirty="0">
              <a:solidFill>
                <a:schemeClr val="accent1">
                  <a:lumMod val="75000"/>
                </a:schemeClr>
              </a:solidFill>
            </a:endParaRPr>
          </a:p>
          <a:p>
            <a:pPr marL="0" indent="0">
              <a:buNone/>
            </a:pPr>
            <a:r>
              <a:rPr lang="pl-PL" b="1" dirty="0">
                <a:solidFill>
                  <a:schemeClr val="accent1">
                    <a:lumMod val="75000"/>
                  </a:schemeClr>
                </a:solidFill>
              </a:rPr>
              <a:t>Dobry Uczeń / Dobra Uczennica: </a:t>
            </a:r>
            <a:r>
              <a:rPr lang="pl-PL" dirty="0">
                <a:solidFill>
                  <a:schemeClr val="accent1">
                    <a:lumMod val="75000"/>
                  </a:schemeClr>
                </a:solidFill>
                <a:hlinkClick r:id="rId8"/>
              </a:rPr>
              <a:t>John von Neumann</a:t>
            </a:r>
            <a:r>
              <a:rPr lang="pl-PL" dirty="0">
                <a:solidFill>
                  <a:schemeClr val="accent1">
                    <a:lumMod val="75000"/>
                  </a:schemeClr>
                </a:solidFill>
              </a:rPr>
              <a:t>, </a:t>
            </a:r>
            <a:r>
              <a:rPr lang="pl-PL" dirty="0">
                <a:solidFill>
                  <a:schemeClr val="accent1">
                    <a:lumMod val="75000"/>
                  </a:schemeClr>
                </a:solidFill>
                <a:hlinkClick r:id="rId9"/>
              </a:rPr>
              <a:t>WIĘCEJ</a:t>
            </a:r>
            <a:endParaRPr lang="pl-PL" dirty="0">
              <a:solidFill>
                <a:schemeClr val="accent1">
                  <a:lumMod val="75000"/>
                </a:schemeClr>
              </a:solidFill>
            </a:endParaRPr>
          </a:p>
          <a:p>
            <a:pPr marL="0" indent="0">
              <a:buNone/>
            </a:pPr>
            <a:r>
              <a:rPr lang="pl-PL" b="1" dirty="0">
                <a:solidFill>
                  <a:schemeClr val="accent1">
                    <a:lumMod val="75000"/>
                  </a:schemeClr>
                </a:solidFill>
              </a:rPr>
              <a:t>Żona: </a:t>
            </a:r>
            <a:r>
              <a:rPr lang="pl-PL" dirty="0" err="1">
                <a:solidFill>
                  <a:schemeClr val="accent1">
                    <a:lumMod val="75000"/>
                  </a:schemeClr>
                </a:solidFill>
                <a:hlinkClick r:id="rId10"/>
              </a:rPr>
              <a:t>Käthe</a:t>
            </a:r>
            <a:r>
              <a:rPr lang="pl-PL" dirty="0">
                <a:solidFill>
                  <a:schemeClr val="accent1">
                    <a:lumMod val="75000"/>
                  </a:schemeClr>
                </a:solidFill>
                <a:hlinkClick r:id="rId10"/>
              </a:rPr>
              <a:t> </a:t>
            </a:r>
            <a:r>
              <a:rPr lang="pl-PL" dirty="0" err="1">
                <a:solidFill>
                  <a:schemeClr val="accent1">
                    <a:lumMod val="75000"/>
                  </a:schemeClr>
                </a:solidFill>
                <a:hlinkClick r:id="rId10"/>
              </a:rPr>
              <a:t>Jerosch</a:t>
            </a:r>
            <a:r>
              <a:rPr lang="pl-PL" dirty="0">
                <a:solidFill>
                  <a:schemeClr val="accent1">
                    <a:lumMod val="75000"/>
                  </a:schemeClr>
                </a:solidFill>
              </a:rPr>
              <a:t> (od 1892 do 1943)</a:t>
            </a:r>
          </a:p>
          <a:p>
            <a:endParaRPr lang="pl-PL" dirty="0"/>
          </a:p>
        </p:txBody>
      </p:sp>
      <p:pic>
        <p:nvPicPr>
          <p:cNvPr id="4098" name="Picture 2" descr="David Hilbert | Autor: Wszystkie książki, wywiady, artykuły |  Lubimyczytać.p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27722" y="1804356"/>
            <a:ext cx="2892559" cy="4120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833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1800" dirty="0" smtClean="0"/>
              <a:t>7.</a:t>
            </a:r>
            <a:r>
              <a:rPr lang="pl-PL" sz="1800" dirty="0"/>
              <a:t> Władysław Orlicz – polski matematyk, profesor Uniwersytetu Poznańskiego, członek rzeczywisty PAN; prezes Polskiego Towarzystwa Matematycznego. Orlicz należał do tzw. lwowskiej szkoły matematycznej. Jego prace dotyczą głównie analizy funkcjonalnej i szeregów ortogonalnych. </a:t>
            </a:r>
          </a:p>
        </p:txBody>
      </p:sp>
      <p:pic>
        <p:nvPicPr>
          <p:cNvPr id="5124" name="Picture 4" descr="Władysław Orlicz – Wikipedia, wolna encykloped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41725" y="2284155"/>
            <a:ext cx="3104774" cy="3866124"/>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677334" y="2551125"/>
            <a:ext cx="6096000" cy="2031325"/>
          </a:xfrm>
          <a:prstGeom prst="rect">
            <a:avLst/>
          </a:prstGeom>
        </p:spPr>
        <p:txBody>
          <a:bodyPr>
            <a:spAutoFit/>
          </a:bodyPr>
          <a:lstStyle/>
          <a:p>
            <a:r>
              <a:rPr lang="pl-PL" b="1" dirty="0">
                <a:solidFill>
                  <a:schemeClr val="accent1">
                    <a:lumMod val="75000"/>
                  </a:schemeClr>
                </a:solidFill>
                <a:latin typeface="arial" panose="020B0604020202020204" pitchFamily="34" charset="0"/>
              </a:rPr>
              <a:t>Data i miejsce urodzenia: </a:t>
            </a:r>
            <a:r>
              <a:rPr lang="pl-PL" dirty="0">
                <a:solidFill>
                  <a:schemeClr val="accent1">
                    <a:lumMod val="75000"/>
                  </a:schemeClr>
                </a:solidFill>
                <a:latin typeface="arial" panose="020B0604020202020204" pitchFamily="34" charset="0"/>
              </a:rPr>
              <a:t>24 maja 1903, </a:t>
            </a:r>
            <a:r>
              <a:rPr lang="pl-PL" dirty="0">
                <a:solidFill>
                  <a:schemeClr val="accent1">
                    <a:lumMod val="75000"/>
                  </a:schemeClr>
                </a:solidFill>
                <a:latin typeface="arial" panose="020B0604020202020204" pitchFamily="34" charset="0"/>
                <a:hlinkClick r:id="rId3"/>
              </a:rPr>
              <a:t>Okocim</a:t>
            </a:r>
            <a:endParaRPr lang="pl-PL" dirty="0">
              <a:solidFill>
                <a:schemeClr val="accent1">
                  <a:lumMod val="75000"/>
                </a:schemeClr>
              </a:solidFill>
              <a:latin typeface="arial" panose="020B0604020202020204" pitchFamily="34" charset="0"/>
            </a:endParaRPr>
          </a:p>
          <a:p>
            <a:r>
              <a:rPr lang="pl-PL" b="1" dirty="0">
                <a:solidFill>
                  <a:schemeClr val="accent1">
                    <a:lumMod val="75000"/>
                  </a:schemeClr>
                </a:solidFill>
                <a:latin typeface="arial" panose="020B0604020202020204" pitchFamily="34" charset="0"/>
              </a:rPr>
              <a:t>Data i miejsce śmierci: </a:t>
            </a:r>
            <a:r>
              <a:rPr lang="pl-PL" dirty="0">
                <a:solidFill>
                  <a:schemeClr val="accent1">
                    <a:lumMod val="75000"/>
                  </a:schemeClr>
                </a:solidFill>
                <a:latin typeface="arial" panose="020B0604020202020204" pitchFamily="34" charset="0"/>
              </a:rPr>
              <a:t>9 sierpnia 1990, </a:t>
            </a:r>
            <a:r>
              <a:rPr lang="pl-PL" dirty="0">
                <a:solidFill>
                  <a:schemeClr val="accent1">
                    <a:lumMod val="75000"/>
                  </a:schemeClr>
                </a:solidFill>
                <a:latin typeface="arial" panose="020B0604020202020204" pitchFamily="34" charset="0"/>
                <a:hlinkClick r:id="rId4"/>
              </a:rPr>
              <a:t>Poznań</a:t>
            </a:r>
            <a:endParaRPr lang="pl-PL" dirty="0">
              <a:solidFill>
                <a:schemeClr val="accent1">
                  <a:lumMod val="75000"/>
                </a:schemeClr>
              </a:solidFill>
              <a:latin typeface="arial" panose="020B0604020202020204" pitchFamily="34" charset="0"/>
            </a:endParaRPr>
          </a:p>
          <a:p>
            <a:r>
              <a:rPr lang="pl-PL" b="1" dirty="0">
                <a:solidFill>
                  <a:schemeClr val="accent1">
                    <a:lumMod val="75000"/>
                  </a:schemeClr>
                </a:solidFill>
                <a:latin typeface="arial" panose="020B0604020202020204" pitchFamily="34" charset="0"/>
              </a:rPr>
              <a:t>Wykształcenie: </a:t>
            </a:r>
            <a:r>
              <a:rPr lang="pl-PL" dirty="0">
                <a:solidFill>
                  <a:schemeClr val="accent1">
                    <a:lumMod val="75000"/>
                  </a:schemeClr>
                </a:solidFill>
                <a:latin typeface="arial" panose="020B0604020202020204" pitchFamily="34" charset="0"/>
                <a:hlinkClick r:id="rId5"/>
              </a:rPr>
              <a:t>Uniwersytet Georga Augusta w Getyndze</a:t>
            </a:r>
            <a:r>
              <a:rPr lang="pl-PL" dirty="0">
                <a:solidFill>
                  <a:schemeClr val="accent1">
                    <a:lumMod val="75000"/>
                  </a:schemeClr>
                </a:solidFill>
                <a:latin typeface="arial" panose="020B0604020202020204" pitchFamily="34" charset="0"/>
              </a:rPr>
              <a:t> (1929–1930), </a:t>
            </a:r>
            <a:r>
              <a:rPr lang="pl-PL" dirty="0">
                <a:solidFill>
                  <a:schemeClr val="accent1">
                    <a:lumMod val="75000"/>
                  </a:schemeClr>
                </a:solidFill>
                <a:latin typeface="arial" panose="020B0604020202020204" pitchFamily="34" charset="0"/>
                <a:hlinkClick r:id="rId6"/>
              </a:rPr>
              <a:t>WIĘCEJ</a:t>
            </a:r>
            <a:endParaRPr lang="pl-PL" dirty="0">
              <a:solidFill>
                <a:schemeClr val="accent1">
                  <a:lumMod val="75000"/>
                </a:schemeClr>
              </a:solidFill>
              <a:latin typeface="arial" panose="020B0604020202020204" pitchFamily="34" charset="0"/>
            </a:endParaRPr>
          </a:p>
          <a:p>
            <a:r>
              <a:rPr lang="pl-PL" b="1" dirty="0">
                <a:solidFill>
                  <a:schemeClr val="accent1">
                    <a:lumMod val="75000"/>
                  </a:schemeClr>
                </a:solidFill>
                <a:latin typeface="arial" panose="020B0604020202020204" pitchFamily="34" charset="0"/>
              </a:rPr>
              <a:t>Doradcy akademiccy: </a:t>
            </a:r>
            <a:r>
              <a:rPr lang="pl-PL" dirty="0">
                <a:solidFill>
                  <a:schemeClr val="accent1">
                    <a:lumMod val="75000"/>
                  </a:schemeClr>
                </a:solidFill>
                <a:latin typeface="arial" panose="020B0604020202020204" pitchFamily="34" charset="0"/>
                <a:hlinkClick r:id="rId7"/>
              </a:rPr>
              <a:t>Hugo Steinhaus</a:t>
            </a:r>
            <a:r>
              <a:rPr lang="pl-PL" dirty="0">
                <a:solidFill>
                  <a:schemeClr val="accent1">
                    <a:lumMod val="75000"/>
                  </a:schemeClr>
                </a:solidFill>
                <a:latin typeface="arial" panose="020B0604020202020204" pitchFamily="34" charset="0"/>
              </a:rPr>
              <a:t>, </a:t>
            </a:r>
            <a:r>
              <a:rPr lang="pl-PL" dirty="0">
                <a:solidFill>
                  <a:schemeClr val="accent1">
                    <a:lumMod val="75000"/>
                  </a:schemeClr>
                </a:solidFill>
                <a:latin typeface="arial" panose="020B0604020202020204" pitchFamily="34" charset="0"/>
                <a:hlinkClick r:id="rId8"/>
              </a:rPr>
              <a:t>Eustachy Żyliński</a:t>
            </a:r>
            <a:endParaRPr lang="pl-PL" dirty="0">
              <a:solidFill>
                <a:schemeClr val="accent1">
                  <a:lumMod val="75000"/>
                </a:schemeClr>
              </a:solidFill>
              <a:latin typeface="arial" panose="020B0604020202020204" pitchFamily="34" charset="0"/>
            </a:endParaRPr>
          </a:p>
          <a:p>
            <a:r>
              <a:rPr lang="pl-PL" b="1" dirty="0">
                <a:solidFill>
                  <a:schemeClr val="accent1">
                    <a:lumMod val="75000"/>
                  </a:schemeClr>
                </a:solidFill>
                <a:latin typeface="arial" panose="020B0604020202020204" pitchFamily="34" charset="0"/>
              </a:rPr>
              <a:t>Dobry Uczeń / Dobra Uczennica: </a:t>
            </a:r>
            <a:r>
              <a:rPr lang="pl-PL" dirty="0">
                <a:solidFill>
                  <a:schemeClr val="accent1">
                    <a:lumMod val="75000"/>
                  </a:schemeClr>
                </a:solidFill>
                <a:latin typeface="arial" panose="020B0604020202020204" pitchFamily="34" charset="0"/>
                <a:hlinkClick r:id="rId9"/>
              </a:rPr>
              <a:t>Lech </a:t>
            </a:r>
            <a:r>
              <a:rPr lang="pl-PL" dirty="0" err="1">
                <a:solidFill>
                  <a:schemeClr val="accent1">
                    <a:lumMod val="75000"/>
                  </a:schemeClr>
                </a:solidFill>
                <a:latin typeface="arial" panose="020B0604020202020204" pitchFamily="34" charset="0"/>
                <a:hlinkClick r:id="rId9"/>
              </a:rPr>
              <a:t>Maligranda</a:t>
            </a:r>
            <a:r>
              <a:rPr lang="pl-PL" dirty="0">
                <a:solidFill>
                  <a:srgbClr val="202124"/>
                </a:solidFill>
                <a:latin typeface="arial" panose="020B0604020202020204" pitchFamily="34" charset="0"/>
              </a:rPr>
              <a:t>,</a:t>
            </a:r>
            <a:endParaRPr lang="pl-PL" b="0"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412910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1800" dirty="0" smtClean="0"/>
              <a:t>8.</a:t>
            </a:r>
            <a:endParaRPr lang="pl-PL" sz="1800" dirty="0"/>
          </a:p>
        </p:txBody>
      </p:sp>
      <p:sp>
        <p:nvSpPr>
          <p:cNvPr id="3" name="Symbol zastępczy zawartości 2"/>
          <p:cNvSpPr>
            <a:spLocks noGrp="1"/>
          </p:cNvSpPr>
          <p:nvPr>
            <p:ph idx="1"/>
          </p:nvPr>
        </p:nvSpPr>
        <p:spPr>
          <a:xfrm>
            <a:off x="677334" y="2160589"/>
            <a:ext cx="6888387" cy="3200551"/>
          </a:xfrm>
        </p:spPr>
        <p:txBody>
          <a:bodyPr>
            <a:normAutofit lnSpcReduction="10000"/>
          </a:bodyPr>
          <a:lstStyle/>
          <a:p>
            <a:pPr marL="0" indent="0">
              <a:buNone/>
            </a:pPr>
            <a:r>
              <a:rPr lang="pl-PL" b="1" dirty="0">
                <a:solidFill>
                  <a:schemeClr val="accent1">
                    <a:lumMod val="75000"/>
                  </a:schemeClr>
                </a:solidFill>
              </a:rPr>
              <a:t>Data i miejsce urodzenia: </a:t>
            </a:r>
            <a:r>
              <a:rPr lang="pl-PL" dirty="0">
                <a:solidFill>
                  <a:schemeClr val="accent1">
                    <a:lumMod val="75000"/>
                  </a:schemeClr>
                </a:solidFill>
              </a:rPr>
              <a:t>3 marca 1845, </a:t>
            </a:r>
            <a:r>
              <a:rPr lang="pl-PL" dirty="0">
                <a:solidFill>
                  <a:schemeClr val="accent1">
                    <a:lumMod val="75000"/>
                  </a:schemeClr>
                </a:solidFill>
                <a:hlinkClick r:id="rId2"/>
              </a:rPr>
              <a:t>Petersburg, Rosja</a:t>
            </a:r>
            <a:endParaRPr lang="pl-PL" dirty="0">
              <a:solidFill>
                <a:schemeClr val="accent1">
                  <a:lumMod val="75000"/>
                </a:schemeClr>
              </a:solidFill>
            </a:endParaRPr>
          </a:p>
          <a:p>
            <a:pPr marL="0" indent="0">
              <a:buNone/>
            </a:pPr>
            <a:r>
              <a:rPr lang="pl-PL" b="1" dirty="0">
                <a:solidFill>
                  <a:schemeClr val="accent1">
                    <a:lumMod val="75000"/>
                  </a:schemeClr>
                </a:solidFill>
              </a:rPr>
              <a:t>Data i miejsce śmierci: </a:t>
            </a:r>
            <a:r>
              <a:rPr lang="pl-PL" dirty="0">
                <a:solidFill>
                  <a:schemeClr val="accent1">
                    <a:lumMod val="75000"/>
                  </a:schemeClr>
                </a:solidFill>
              </a:rPr>
              <a:t>6 stycznia 1918, </a:t>
            </a:r>
            <a:r>
              <a:rPr lang="pl-PL" dirty="0">
                <a:solidFill>
                  <a:schemeClr val="accent1">
                    <a:lumMod val="75000"/>
                  </a:schemeClr>
                </a:solidFill>
                <a:hlinkClick r:id="rId3"/>
              </a:rPr>
              <a:t>Halle, Niemcy</a:t>
            </a:r>
            <a:endParaRPr lang="pl-PL" dirty="0">
              <a:solidFill>
                <a:schemeClr val="accent1">
                  <a:lumMod val="75000"/>
                </a:schemeClr>
              </a:solidFill>
            </a:endParaRPr>
          </a:p>
          <a:p>
            <a:pPr marL="0" indent="0">
              <a:buNone/>
            </a:pPr>
            <a:r>
              <a:rPr lang="pl-PL" b="1" dirty="0">
                <a:solidFill>
                  <a:schemeClr val="accent1">
                    <a:lumMod val="75000"/>
                  </a:schemeClr>
                </a:solidFill>
              </a:rPr>
              <a:t>Doradcy akademiccy: </a:t>
            </a:r>
            <a:r>
              <a:rPr lang="pl-PL" dirty="0">
                <a:solidFill>
                  <a:schemeClr val="accent1">
                    <a:lumMod val="75000"/>
                  </a:schemeClr>
                </a:solidFill>
                <a:hlinkClick r:id="rId4"/>
              </a:rPr>
              <a:t>Karl </a:t>
            </a:r>
            <a:r>
              <a:rPr lang="pl-PL" dirty="0" err="1">
                <a:solidFill>
                  <a:schemeClr val="accent1">
                    <a:lumMod val="75000"/>
                  </a:schemeClr>
                </a:solidFill>
                <a:hlinkClick r:id="rId4"/>
              </a:rPr>
              <a:t>Weierstraß</a:t>
            </a:r>
            <a:r>
              <a:rPr lang="pl-PL" dirty="0">
                <a:solidFill>
                  <a:schemeClr val="accent1">
                    <a:lumMod val="75000"/>
                  </a:schemeClr>
                </a:solidFill>
              </a:rPr>
              <a:t>, </a:t>
            </a:r>
            <a:r>
              <a:rPr lang="pl-PL" dirty="0">
                <a:solidFill>
                  <a:schemeClr val="accent1">
                    <a:lumMod val="75000"/>
                  </a:schemeClr>
                </a:solidFill>
                <a:hlinkClick r:id="rId5"/>
              </a:rPr>
              <a:t>Leopold Kronecker</a:t>
            </a:r>
            <a:r>
              <a:rPr lang="pl-PL" dirty="0">
                <a:solidFill>
                  <a:schemeClr val="accent1">
                    <a:lumMod val="75000"/>
                  </a:schemeClr>
                </a:solidFill>
              </a:rPr>
              <a:t>, </a:t>
            </a:r>
            <a:r>
              <a:rPr lang="pl-PL" dirty="0">
                <a:solidFill>
                  <a:schemeClr val="accent1">
                    <a:lumMod val="75000"/>
                  </a:schemeClr>
                </a:solidFill>
                <a:hlinkClick r:id="rId6"/>
              </a:rPr>
              <a:t>Ernst </a:t>
            </a:r>
            <a:r>
              <a:rPr lang="pl-PL" dirty="0" err="1">
                <a:solidFill>
                  <a:schemeClr val="accent1">
                    <a:lumMod val="75000"/>
                  </a:schemeClr>
                </a:solidFill>
                <a:hlinkClick r:id="rId6"/>
              </a:rPr>
              <a:t>Eduard</a:t>
            </a:r>
            <a:r>
              <a:rPr lang="pl-PL" dirty="0">
                <a:solidFill>
                  <a:schemeClr val="accent1">
                    <a:lumMod val="75000"/>
                  </a:schemeClr>
                </a:solidFill>
                <a:hlinkClick r:id="rId6"/>
              </a:rPr>
              <a:t> </a:t>
            </a:r>
            <a:r>
              <a:rPr lang="pl-PL" dirty="0" err="1">
                <a:solidFill>
                  <a:schemeClr val="accent1">
                    <a:lumMod val="75000"/>
                  </a:schemeClr>
                </a:solidFill>
                <a:hlinkClick r:id="rId6"/>
              </a:rPr>
              <a:t>Kummer</a:t>
            </a:r>
            <a:endParaRPr lang="pl-PL" dirty="0">
              <a:solidFill>
                <a:schemeClr val="accent1">
                  <a:lumMod val="75000"/>
                </a:schemeClr>
              </a:solidFill>
            </a:endParaRPr>
          </a:p>
          <a:p>
            <a:pPr marL="0" indent="0">
              <a:buNone/>
            </a:pPr>
            <a:r>
              <a:rPr lang="pl-PL" b="1" dirty="0">
                <a:solidFill>
                  <a:schemeClr val="accent1">
                    <a:lumMod val="75000"/>
                  </a:schemeClr>
                </a:solidFill>
              </a:rPr>
              <a:t>Miał(a) wpływ: </a:t>
            </a:r>
            <a:r>
              <a:rPr lang="pl-PL" dirty="0">
                <a:solidFill>
                  <a:schemeClr val="accent1">
                    <a:lumMod val="75000"/>
                  </a:schemeClr>
                </a:solidFill>
                <a:hlinkClick r:id="rId7"/>
              </a:rPr>
              <a:t>David Hilbert</a:t>
            </a:r>
            <a:r>
              <a:rPr lang="pl-PL" dirty="0">
                <a:solidFill>
                  <a:schemeClr val="accent1">
                    <a:lumMod val="75000"/>
                  </a:schemeClr>
                </a:solidFill>
              </a:rPr>
              <a:t>, </a:t>
            </a:r>
            <a:r>
              <a:rPr lang="pl-PL" dirty="0">
                <a:solidFill>
                  <a:schemeClr val="accent1">
                    <a:lumMod val="75000"/>
                  </a:schemeClr>
                </a:solidFill>
                <a:hlinkClick r:id="rId8"/>
              </a:rPr>
              <a:t>Charles Sanders </a:t>
            </a:r>
            <a:r>
              <a:rPr lang="pl-PL" dirty="0" err="1">
                <a:solidFill>
                  <a:schemeClr val="accent1">
                    <a:lumMod val="75000"/>
                  </a:schemeClr>
                </a:solidFill>
                <a:hlinkClick r:id="rId8"/>
              </a:rPr>
              <a:t>Peirce</a:t>
            </a:r>
            <a:r>
              <a:rPr lang="pl-PL" dirty="0">
                <a:solidFill>
                  <a:schemeClr val="accent1">
                    <a:lumMod val="75000"/>
                  </a:schemeClr>
                </a:solidFill>
              </a:rPr>
              <a:t>, </a:t>
            </a:r>
            <a:r>
              <a:rPr lang="pl-PL" dirty="0">
                <a:solidFill>
                  <a:schemeClr val="accent1">
                    <a:lumMod val="75000"/>
                  </a:schemeClr>
                </a:solidFill>
                <a:hlinkClick r:id="rId9"/>
              </a:rPr>
              <a:t>Alain </a:t>
            </a:r>
            <a:r>
              <a:rPr lang="pl-PL" dirty="0" err="1">
                <a:solidFill>
                  <a:schemeClr val="accent1">
                    <a:lumMod val="75000"/>
                  </a:schemeClr>
                </a:solidFill>
                <a:hlinkClick r:id="rId9"/>
              </a:rPr>
              <a:t>Badiou</a:t>
            </a:r>
            <a:r>
              <a:rPr lang="pl-PL" dirty="0">
                <a:solidFill>
                  <a:schemeClr val="accent1">
                    <a:lumMod val="75000"/>
                  </a:schemeClr>
                </a:solidFill>
              </a:rPr>
              <a:t>, </a:t>
            </a:r>
            <a:r>
              <a:rPr lang="pl-PL" dirty="0">
                <a:solidFill>
                  <a:schemeClr val="accent1">
                    <a:lumMod val="75000"/>
                  </a:schemeClr>
                </a:solidFill>
                <a:hlinkClick r:id="rId10"/>
              </a:rPr>
              <a:t>Paul Cohen</a:t>
            </a:r>
            <a:endParaRPr lang="pl-PL" dirty="0">
              <a:solidFill>
                <a:schemeClr val="accent1">
                  <a:lumMod val="75000"/>
                </a:schemeClr>
              </a:solidFill>
            </a:endParaRPr>
          </a:p>
          <a:p>
            <a:pPr marL="0" indent="0">
              <a:buNone/>
            </a:pPr>
            <a:r>
              <a:rPr lang="pl-PL" b="1" dirty="0">
                <a:solidFill>
                  <a:schemeClr val="accent1">
                    <a:lumMod val="75000"/>
                  </a:schemeClr>
                </a:solidFill>
              </a:rPr>
              <a:t>Dobry Uczeń / Dobra Uczennica: </a:t>
            </a:r>
            <a:r>
              <a:rPr lang="pl-PL" u="sng" dirty="0">
                <a:solidFill>
                  <a:schemeClr val="accent1">
                    <a:lumMod val="75000"/>
                  </a:schemeClr>
                </a:solidFill>
                <a:hlinkClick r:id="rId11"/>
              </a:rPr>
              <a:t>Alfred </a:t>
            </a:r>
            <a:r>
              <a:rPr lang="pl-PL" u="sng" dirty="0" err="1">
                <a:solidFill>
                  <a:schemeClr val="accent1">
                    <a:lumMod val="75000"/>
                  </a:schemeClr>
                </a:solidFill>
                <a:hlinkClick r:id="rId11"/>
              </a:rPr>
              <a:t>Baruch</a:t>
            </a:r>
            <a:endParaRPr lang="pl-PL" dirty="0">
              <a:solidFill>
                <a:schemeClr val="accent1">
                  <a:lumMod val="75000"/>
                </a:schemeClr>
              </a:solidFill>
            </a:endParaRPr>
          </a:p>
          <a:p>
            <a:pPr marL="0" indent="0">
              <a:buNone/>
            </a:pPr>
            <a:r>
              <a:rPr lang="pl-PL" b="1" dirty="0">
                <a:solidFill>
                  <a:schemeClr val="accent1">
                    <a:lumMod val="75000"/>
                  </a:schemeClr>
                </a:solidFill>
              </a:rPr>
              <a:t>Założona organizacja: </a:t>
            </a:r>
            <a:r>
              <a:rPr lang="pl-PL" dirty="0">
                <a:solidFill>
                  <a:schemeClr val="accent1">
                    <a:lumMod val="75000"/>
                  </a:schemeClr>
                </a:solidFill>
                <a:hlinkClick r:id="rId12"/>
              </a:rPr>
              <a:t>German Mathematical </a:t>
            </a:r>
            <a:r>
              <a:rPr lang="pl-PL" dirty="0" err="1">
                <a:solidFill>
                  <a:schemeClr val="accent1">
                    <a:lumMod val="75000"/>
                  </a:schemeClr>
                </a:solidFill>
                <a:hlinkClick r:id="rId12"/>
              </a:rPr>
              <a:t>Society</a:t>
            </a:r>
            <a:endParaRPr lang="pl-PL" dirty="0">
              <a:solidFill>
                <a:schemeClr val="accent1">
                  <a:lumMod val="75000"/>
                </a:schemeClr>
              </a:solidFill>
            </a:endParaRPr>
          </a:p>
          <a:p>
            <a:pPr marL="0" indent="0">
              <a:buNone/>
            </a:pPr>
            <a:r>
              <a:rPr lang="pl-PL" b="1" dirty="0">
                <a:solidFill>
                  <a:schemeClr val="accent1">
                    <a:lumMod val="75000"/>
                  </a:schemeClr>
                </a:solidFill>
              </a:rPr>
              <a:t>Nagrody: </a:t>
            </a:r>
            <a:r>
              <a:rPr lang="pl-PL" dirty="0">
                <a:solidFill>
                  <a:schemeClr val="accent1">
                    <a:lumMod val="75000"/>
                  </a:schemeClr>
                </a:solidFill>
                <a:hlinkClick r:id="rId13"/>
              </a:rPr>
              <a:t>Medal Sylvestera</a:t>
            </a:r>
            <a:endParaRPr lang="pl-PL" dirty="0">
              <a:solidFill>
                <a:schemeClr val="accent1">
                  <a:lumMod val="75000"/>
                </a:schemeClr>
              </a:solidFill>
            </a:endParaRPr>
          </a:p>
          <a:p>
            <a:endParaRPr lang="pl-PL" dirty="0"/>
          </a:p>
        </p:txBody>
      </p:sp>
      <p:sp>
        <p:nvSpPr>
          <p:cNvPr id="4" name="Prostokąt 3"/>
          <p:cNvSpPr/>
          <p:nvPr/>
        </p:nvSpPr>
        <p:spPr>
          <a:xfrm>
            <a:off x="956154" y="609600"/>
            <a:ext cx="6096000" cy="923330"/>
          </a:xfrm>
          <a:prstGeom prst="rect">
            <a:avLst/>
          </a:prstGeom>
        </p:spPr>
        <p:txBody>
          <a:bodyPr>
            <a:spAutoFit/>
          </a:bodyPr>
          <a:lstStyle/>
          <a:p>
            <a:r>
              <a:rPr lang="pl-PL" dirty="0">
                <a:solidFill>
                  <a:schemeClr val="accent1">
                    <a:lumMod val="75000"/>
                  </a:schemeClr>
                </a:solidFill>
                <a:latin typeface="arial" panose="020B0604020202020204" pitchFamily="34" charset="0"/>
              </a:rPr>
              <a:t>Georg Ferdinand Ludwig Philipp </a:t>
            </a:r>
            <a:r>
              <a:rPr lang="pl-PL" dirty="0" err="1">
                <a:solidFill>
                  <a:schemeClr val="accent1">
                    <a:lumMod val="75000"/>
                  </a:schemeClr>
                </a:solidFill>
                <a:latin typeface="arial" panose="020B0604020202020204" pitchFamily="34" charset="0"/>
              </a:rPr>
              <a:t>Cantor</a:t>
            </a:r>
            <a:r>
              <a:rPr lang="pl-PL" dirty="0">
                <a:solidFill>
                  <a:schemeClr val="accent1">
                    <a:lumMod val="75000"/>
                  </a:schemeClr>
                </a:solidFill>
                <a:latin typeface="arial" panose="020B0604020202020204" pitchFamily="34" charset="0"/>
              </a:rPr>
              <a:t> – niemiecki matematyk, profesor Uniwersytetu w Halle, laureat Medalu Sylvestera za rok </a:t>
            </a:r>
            <a:r>
              <a:rPr lang="pl-PL" dirty="0" smtClean="0">
                <a:solidFill>
                  <a:schemeClr val="accent1">
                    <a:lumMod val="75000"/>
                  </a:schemeClr>
                </a:solidFill>
                <a:latin typeface="arial" panose="020B0604020202020204" pitchFamily="34" charset="0"/>
              </a:rPr>
              <a:t>1904. </a:t>
            </a:r>
            <a:endParaRPr lang="pl-PL" dirty="0">
              <a:solidFill>
                <a:schemeClr val="accent1">
                  <a:lumMod val="75000"/>
                </a:schemeClr>
              </a:solidFill>
            </a:endParaRPr>
          </a:p>
        </p:txBody>
      </p:sp>
      <p:pic>
        <p:nvPicPr>
          <p:cNvPr id="6146" name="Picture 2" descr="Georg Cantor - Wikipedi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04408" y="1930400"/>
            <a:ext cx="3130397" cy="376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480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set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70</TotalTime>
  <Words>346</Words>
  <Application>Microsoft Office PowerPoint</Application>
  <PresentationFormat>Panoramiczny</PresentationFormat>
  <Paragraphs>65</Paragraphs>
  <Slides>13</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13</vt:i4>
      </vt:variant>
    </vt:vector>
  </HeadingPairs>
  <TitlesOfParts>
    <vt:vector size="18" baseType="lpstr">
      <vt:lpstr>Arial</vt:lpstr>
      <vt:lpstr>Arial</vt:lpstr>
      <vt:lpstr>Trebuchet MS</vt:lpstr>
      <vt:lpstr>Wingdings 3</vt:lpstr>
      <vt:lpstr>Faseta</vt:lpstr>
      <vt:lpstr>Znani matematycy ich dzieła</vt:lpstr>
      <vt:lpstr>Archimedes-grecki matematyk, fizyk i inżynier. Powszechnie uznawany za najwybitniejszego matematyka starożytności i jednego z największych w dziejach. Opisał on zachowanie się ciał w wodzie w dziele  „O ciałach pływających”. Tam jest podane prawo nazywane dziś prawem Archimedesa. Współcześnie formułujemy to tak , że na  każde ciało zanurzone w wodzie działa siła wyporu równa ciężarowi wypartej przez to ciało wody.     Miejsce urodzenia: Syrakuzy, Włochy  Miejsce śmierci: Syrakuzy, Włochy  Rodzice: Phidias Narodowość: grecka Zawód, zajęcie: matematyk, fizyk, inżynier                                          </vt:lpstr>
      <vt:lpstr>2. Isaac Netwon- angielski uczony: fizyk, astronom, matematyk, filozof, alchemik, biblista i historyk oraz urzędnik państwowy. Uznawany za jednego z najwybitniejszych i najważniejszych naukowców wszech czasów. Do jego osiągnięć zaliczamy : sformułowanie trzech Zasad Dynamiki, Prawa Powszechnego Ciążenia oraz skonstruowanie aparatu matematycznego.  Data i miejsce urodzenia: 4 stycznia 1643, Woolsthorpe Manor House, Wielka Brytania  Data i miejsce śmierci: 31 marca 1727, Kensington, Londyn, Wielka Brytania Doradcy akademiccy: Isaac Barrow, Benjamin Pulleyn    Jak wiadomo, gdy sir Isaac Newton siedział pod jabłonią i medytował, spadło jabłko i trafiło w głową uczonego. To go olśniło do tego stopnia, że sformułował prawo powszechnego ciążenia. Narodziło się pojęcie ciążenia. </vt:lpstr>
      <vt:lpstr>3. Pitagoras-grecki matematyk, filozof, mistyk kojarzony ze słynnym twierdzeniem matematycznym nazwanym jego imieniem. Według większości opisów Pitagoras żył około 80 lat, chociaż relacja anonimowego autora twierdzi, iż żył on aż 104 lata.     Miejsce urodzenia: Samos, Grecja Miejsce śmierci: Metapontum Village, Włochy Dzieci: Arignote, Mnesarchus, Myia, Telauges, Damo Rodzice: Mnesarchus, Pythais Książki: Golden Verses, Versos aureps, Versos aureos, WIĘCEJ Wnuczka: Bitale Rodzeństwo: Eunomus, Tyrrhenus </vt:lpstr>
      <vt:lpstr>4.Galileusz- w 1589 roku objął katedrę matematyki w Pizie, w 1592 roku otrzymał katedrę matematyki w Padwie. Podstawowe rezultaty uzyskał w mechanice, podważył zasady mechaniki Arystotelesa, zajmował się prawem swobodnego spadku ciał, rzutem poziomym i ukośnym, sformułował zasadę względności zw. obecnie zasadą Galileusza.</vt:lpstr>
      <vt:lpstr>5.Stefan Banach- polski matematyk, profesor zwyczajny związany z Uniwersytetem Lwowskim, członek Polskiej Akademii Umiejętności. Banach to jeden z pionierów i klasyków analizy funkcjonalnej, znany m.in. z opisania twierdzenia o kontrakcji i przestrzeni Banacha. Banach zasłynął jako twórca teorii operacji funkcjonalnej, która przyczyniła się do rozwoju światowej matematyki. Dzięki tzw. przestrzeniom Banacha można dziś ogólnie rozwiązywać mnogie zagadnienia, które przedtem wymagały oddzielnego traktowania i pomysłowości.</vt:lpstr>
      <vt:lpstr>6. David Hilbert- niemiecki matematyk. W zakres jego badań naukowych wchodziły: algebraiczna teoria liczb teoria równań całkowych rachunek wariacyjny podstawy geometrii i logiki matematycznej fizyka matematyczna. </vt:lpstr>
      <vt:lpstr>7. Władysław Orlicz – polski matematyk, profesor Uniwersytetu Poznańskiego, członek rzeczywisty PAN; prezes Polskiego Towarzystwa Matematycznego. Orlicz należał do tzw. lwowskiej szkoły matematycznej. Jego prace dotyczą głównie analizy funkcjonalnej i szeregów ortogonalnych. </vt:lpstr>
      <vt:lpstr>8.</vt:lpstr>
      <vt:lpstr>9. Kazimierz Kuratowski, do roku 1921 Kazimierz Kuratow – polski matematyk, jeden z czołowych przedstawicieli warszawskiej szkoły matematycznej, profesor zwyczajny związany z Uniwersytetem Warszawskim i Instytutem Matematycznym Polskiej Akademii Nauk. Członek rzeczywisty PAN i jej wieloletni wiceprzewodniczący.</vt:lpstr>
      <vt:lpstr>10. Stanisław Zaremba – polski matematyk, jeden z czołowych przedstawicieli krakowskiej szkoły matematycznej.</vt:lpstr>
      <vt:lpstr>11. Hugo Dyonizy Steinhaus – polski matematyk żydowskiego pochodzenia, profesor Uniwersytetu Jana Kazimierza i Uniwersytetu Wrocławskiego, współtwórca lwowskiej szkoły matematycznej, współzałożyciel i redaktor czasopisma „Studia Mathematica”; aforysta.</vt:lpstr>
      <vt:lpstr>Dziękuję za uwagę</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Znani matematycy ich dzieła</dc:title>
  <dc:creator>u112</dc:creator>
  <cp:lastModifiedBy>u112</cp:lastModifiedBy>
  <cp:revision>9</cp:revision>
  <dcterms:created xsi:type="dcterms:W3CDTF">2024-03-06T09:42:00Z</dcterms:created>
  <dcterms:modified xsi:type="dcterms:W3CDTF">2024-03-13T10:14:37Z</dcterms:modified>
</cp:coreProperties>
</file>