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5" r:id="rId3"/>
    <p:sldId id="257" r:id="rId4"/>
    <p:sldId id="285" r:id="rId5"/>
    <p:sldId id="309" r:id="rId6"/>
    <p:sldId id="258" r:id="rId7"/>
    <p:sldId id="310" r:id="rId8"/>
    <p:sldId id="311" r:id="rId9"/>
    <p:sldId id="277" r:id="rId10"/>
    <p:sldId id="278" r:id="rId11"/>
    <p:sldId id="263" r:id="rId12"/>
    <p:sldId id="264" r:id="rId13"/>
    <p:sldId id="312" r:id="rId14"/>
    <p:sldId id="279" r:id="rId15"/>
    <p:sldId id="286" r:id="rId16"/>
    <p:sldId id="280" r:id="rId17"/>
    <p:sldId id="299" r:id="rId18"/>
    <p:sldId id="300" r:id="rId19"/>
    <p:sldId id="266" r:id="rId20"/>
    <p:sldId id="267" r:id="rId21"/>
    <p:sldId id="282" r:id="rId22"/>
    <p:sldId id="288" r:id="rId23"/>
    <p:sldId id="269" r:id="rId24"/>
    <p:sldId id="289" r:id="rId25"/>
    <p:sldId id="290" r:id="rId26"/>
    <p:sldId id="297" r:id="rId27"/>
    <p:sldId id="291" r:id="rId28"/>
    <p:sldId id="270" r:id="rId29"/>
    <p:sldId id="302" r:id="rId30"/>
    <p:sldId id="271" r:id="rId31"/>
    <p:sldId id="298" r:id="rId32"/>
    <p:sldId id="296" r:id="rId33"/>
    <p:sldId id="274" r:id="rId34"/>
    <p:sldId id="273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808" autoAdjust="0"/>
    <p:restoredTop sz="94759" autoAdjust="0"/>
  </p:normalViewPr>
  <p:slideViewPr>
    <p:cSldViewPr>
      <p:cViewPr>
        <p:scale>
          <a:sx n="120" d="100"/>
          <a:sy n="120" d="100"/>
        </p:scale>
        <p:origin x="-13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C1834-3EB3-4FB4-BC26-0D40F769B9B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496411-202A-4274-AB64-4901A73AB3C3}">
      <dgm:prSet custT="1"/>
      <dgm:spPr/>
      <dgm:t>
        <a:bodyPr/>
        <a:lstStyle/>
        <a:p>
          <a:endParaRPr lang="pl-PL" sz="1800" dirty="0">
            <a:latin typeface="Bookman Old Style" panose="02050604050505020204" pitchFamily="18" charset="0"/>
          </a:endParaRPr>
        </a:p>
      </dgm:t>
    </dgm:pt>
    <dgm:pt modelId="{0681E6D3-2C54-477B-856B-862CE49B423C}" type="parTrans" cxnId="{390BB052-5911-4292-AA09-6800B927BC06}">
      <dgm:prSet/>
      <dgm:spPr/>
      <dgm:t>
        <a:bodyPr/>
        <a:lstStyle/>
        <a:p>
          <a:endParaRPr lang="pl-PL"/>
        </a:p>
      </dgm:t>
    </dgm:pt>
    <dgm:pt modelId="{81C1090B-4AE9-4138-AE57-598A88B30761}" type="sibTrans" cxnId="{390BB052-5911-4292-AA09-6800B927BC06}">
      <dgm:prSet/>
      <dgm:spPr/>
      <dgm:t>
        <a:bodyPr/>
        <a:lstStyle/>
        <a:p>
          <a:endParaRPr lang="pl-PL"/>
        </a:p>
      </dgm:t>
    </dgm:pt>
    <dgm:pt modelId="{6074A460-D0EA-44A5-9CE1-B3BAB6706420}" type="pres">
      <dgm:prSet presAssocID="{E9EC1834-3EB3-4FB4-BC26-0D40F769B9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09D838D-1F5E-4D9A-BB2C-1F9633835E1F}" type="pres">
      <dgm:prSet presAssocID="{91496411-202A-4274-AB64-4901A73AB3C3}" presName="node" presStyleLbl="node1" presStyleIdx="0" presStyleCnt="1" custLinFactNeighborX="-877" custLinFactNeighborY="1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0E8E4E-C586-40D2-B1DB-DE920C671DD1}" type="presOf" srcId="{E9EC1834-3EB3-4FB4-BC26-0D40F769B9BF}" destId="{6074A460-D0EA-44A5-9CE1-B3BAB6706420}" srcOrd="0" destOrd="0" presId="urn:microsoft.com/office/officeart/2005/8/layout/hList6"/>
    <dgm:cxn modelId="{390BB052-5911-4292-AA09-6800B927BC06}" srcId="{E9EC1834-3EB3-4FB4-BC26-0D40F769B9BF}" destId="{91496411-202A-4274-AB64-4901A73AB3C3}" srcOrd="0" destOrd="0" parTransId="{0681E6D3-2C54-477B-856B-862CE49B423C}" sibTransId="{81C1090B-4AE9-4138-AE57-598A88B30761}"/>
    <dgm:cxn modelId="{F6DFE5D3-AB01-4853-A13F-7C209A293388}" type="presOf" srcId="{91496411-202A-4274-AB64-4901A73AB3C3}" destId="{409D838D-1F5E-4D9A-BB2C-1F9633835E1F}" srcOrd="0" destOrd="0" presId="urn:microsoft.com/office/officeart/2005/8/layout/hList6"/>
    <dgm:cxn modelId="{AC219BCA-7940-4834-81A5-1DEE0B9530FA}" type="presParOf" srcId="{6074A460-D0EA-44A5-9CE1-B3BAB6706420}" destId="{409D838D-1F5E-4D9A-BB2C-1F9633835E1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27EDA-8EAE-423C-BA8C-0EA273EEE9C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C607AB1-A39B-4AD6-89C8-6A413ADC38B4}">
      <dgm:prSet phldrT="[Tekst]" custT="1"/>
      <dgm:spPr/>
      <dgm:t>
        <a:bodyPr/>
        <a:lstStyle/>
        <a:p>
          <a:r>
            <a:rPr lang="pl-PL" sz="1800" dirty="0" smtClean="0"/>
            <a:t> </a:t>
          </a:r>
          <a:endParaRPr lang="pl-PL" sz="1800" dirty="0">
            <a:latin typeface="Bookman Old Style" panose="02050604050505020204" pitchFamily="18" charset="0"/>
          </a:endParaRPr>
        </a:p>
      </dgm:t>
    </dgm:pt>
    <dgm:pt modelId="{25A4B771-0A68-4A3A-A69D-D74197794BAE}" type="sibTrans" cxnId="{7A5C6513-ADC0-4012-A2B5-318318E10578}">
      <dgm:prSet/>
      <dgm:spPr/>
      <dgm:t>
        <a:bodyPr/>
        <a:lstStyle/>
        <a:p>
          <a:endParaRPr lang="pl-PL"/>
        </a:p>
      </dgm:t>
    </dgm:pt>
    <dgm:pt modelId="{E458F1DB-1689-4D23-A624-0ED87E84141E}" type="parTrans" cxnId="{7A5C6513-ADC0-4012-A2B5-318318E10578}">
      <dgm:prSet/>
      <dgm:spPr/>
      <dgm:t>
        <a:bodyPr/>
        <a:lstStyle/>
        <a:p>
          <a:endParaRPr lang="pl-PL"/>
        </a:p>
      </dgm:t>
    </dgm:pt>
    <dgm:pt modelId="{980B1AD9-1303-4A27-97AA-AC163F38C6D7}" type="pres">
      <dgm:prSet presAssocID="{9FF27EDA-8EAE-423C-BA8C-0EA273EEE9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66FEB8-90AC-41EA-A3AD-FCC22A3D0F45}" type="pres">
      <dgm:prSet presAssocID="{CC607AB1-A39B-4AD6-89C8-6A413ADC38B4}" presName="node" presStyleLbl="node1" presStyleIdx="0" presStyleCnt="1" custLinFactNeighborX="-49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A5C6513-ADC0-4012-A2B5-318318E10578}" srcId="{9FF27EDA-8EAE-423C-BA8C-0EA273EEE9C4}" destId="{CC607AB1-A39B-4AD6-89C8-6A413ADC38B4}" srcOrd="0" destOrd="0" parTransId="{E458F1DB-1689-4D23-A624-0ED87E84141E}" sibTransId="{25A4B771-0A68-4A3A-A69D-D74197794BAE}"/>
    <dgm:cxn modelId="{FFA6AA10-E7D8-4740-8599-BD7E938F500E}" type="presOf" srcId="{9FF27EDA-8EAE-423C-BA8C-0EA273EEE9C4}" destId="{980B1AD9-1303-4A27-97AA-AC163F38C6D7}" srcOrd="0" destOrd="0" presId="urn:microsoft.com/office/officeart/2005/8/layout/hList6"/>
    <dgm:cxn modelId="{E764020D-232A-498C-885D-95BCCC8B5CFE}" type="presOf" srcId="{CC607AB1-A39B-4AD6-89C8-6A413ADC38B4}" destId="{3466FEB8-90AC-41EA-A3AD-FCC22A3D0F45}" srcOrd="0" destOrd="0" presId="urn:microsoft.com/office/officeart/2005/8/layout/hList6"/>
    <dgm:cxn modelId="{D09C8299-62EB-4724-A94C-DA8466C84D86}" type="presParOf" srcId="{980B1AD9-1303-4A27-97AA-AC163F38C6D7}" destId="{3466FEB8-90AC-41EA-A3AD-FCC22A3D0F4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D838D-1F5E-4D9A-BB2C-1F9633835E1F}">
      <dsp:nvSpPr>
        <dsp:cNvPr id="0" name=""/>
        <dsp:cNvSpPr/>
      </dsp:nvSpPr>
      <dsp:spPr>
        <a:xfrm rot="16200000">
          <a:off x="-396044" y="396044"/>
          <a:ext cx="4896544" cy="410445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>
            <a:latin typeface="Bookman Old Style" panose="02050604050505020204" pitchFamily="18" charset="0"/>
          </a:endParaRPr>
        </a:p>
      </dsp:txBody>
      <dsp:txXfrm rot="5400000">
        <a:off x="0" y="979309"/>
        <a:ext cx="4104456" cy="2937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6FEB8-90AC-41EA-A3AD-FCC22A3D0F45}">
      <dsp:nvSpPr>
        <dsp:cNvPr id="0" name=""/>
        <dsp:cNvSpPr/>
      </dsp:nvSpPr>
      <dsp:spPr>
        <a:xfrm rot="16200000">
          <a:off x="-968970" y="968970"/>
          <a:ext cx="5760640" cy="38227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 </a:t>
          </a:r>
          <a:endParaRPr lang="pl-PL" sz="1800" kern="1200" dirty="0">
            <a:latin typeface="Bookman Old Style" panose="02050604050505020204" pitchFamily="18" charset="0"/>
          </a:endParaRPr>
        </a:p>
      </dsp:txBody>
      <dsp:txXfrm rot="5400000">
        <a:off x="0" y="1152128"/>
        <a:ext cx="3822700" cy="3456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A3A9-AFCF-4D6A-A766-1D5EB66ED781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7C08-0A04-4910-8436-C181E33699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35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7C08-0A04-4910-8436-C181E336998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11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7C08-0A04-4910-8436-C181E336998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4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2.emf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aching.pl/viewcache.php?wp=OP8WXZ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0" y="692696"/>
            <a:ext cx="3811960" cy="2448272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Baskerville Old Face" panose="02020602080505020303" pitchFamily="18" charset="0"/>
              </a:rPr>
              <a:t>KONCEPCJA PRACY SZKOŁY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43400" y="5145420"/>
            <a:ext cx="4600600" cy="936104"/>
          </a:xfrm>
        </p:spPr>
        <p:txBody>
          <a:bodyPr>
            <a:normAutofit fontScale="85000" lnSpcReduction="20000"/>
          </a:bodyPr>
          <a:lstStyle/>
          <a:p>
            <a:r>
              <a:rPr lang="pl-PL" sz="3100" dirty="0" smtClean="0">
                <a:latin typeface="Baskerville Old Face" panose="02020602080505020303" pitchFamily="18" charset="0"/>
              </a:rPr>
              <a:t>MAŁGORZATA</a:t>
            </a:r>
            <a:r>
              <a:rPr lang="pl-PL" sz="4400" dirty="0" smtClean="0"/>
              <a:t> </a:t>
            </a:r>
            <a:r>
              <a:rPr lang="pl-PL" sz="3100" dirty="0" smtClean="0">
                <a:latin typeface="Baskerville Old Face" panose="02020602080505020303" pitchFamily="18" charset="0"/>
              </a:rPr>
              <a:t>DUTKIEWICZ</a:t>
            </a:r>
            <a:endParaRPr lang="pl-PL" sz="3100" dirty="0">
              <a:latin typeface="Baskerville Old Face" panose="020206020805050203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3168352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836712"/>
            <a:ext cx="554666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>
              <a:spcAft>
                <a:spcPts val="1800"/>
              </a:spcAft>
            </a:pPr>
            <a:r>
              <a:rPr lang="pl-PL" b="1" i="1" dirty="0">
                <a:solidFill>
                  <a:srgbClr val="C00000"/>
                </a:solidFill>
                <a:latin typeface="+mj-lt"/>
                <a:ea typeface="Times New Roman"/>
                <a:cs typeface="Arial"/>
              </a:rPr>
              <a:t>„Powiedz mi, to zapomnę. Naucz mnie, to może zapamiętam.  </a:t>
            </a:r>
            <a:r>
              <a:rPr lang="pl-PL" b="1" i="1" dirty="0" smtClean="0">
                <a:solidFill>
                  <a:srgbClr val="C00000"/>
                </a:solidFill>
                <a:latin typeface="+mj-lt"/>
                <a:ea typeface="Times New Roman"/>
                <a:cs typeface="Arial"/>
              </a:rPr>
              <a:t>Zaangażuj </a:t>
            </a:r>
            <a:r>
              <a:rPr lang="pl-PL" b="1" i="1" dirty="0">
                <a:solidFill>
                  <a:srgbClr val="C00000"/>
                </a:solidFill>
                <a:latin typeface="+mj-lt"/>
                <a:ea typeface="Times New Roman"/>
                <a:cs typeface="Arial"/>
              </a:rPr>
              <a:t>mnie, to się nauczę.”    </a:t>
            </a:r>
            <a:endParaRPr lang="pl-PL" b="1" i="1" dirty="0" smtClean="0">
              <a:solidFill>
                <a:srgbClr val="C00000"/>
              </a:solidFill>
              <a:latin typeface="+mj-lt"/>
              <a:ea typeface="Times New Roman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pl-PL" sz="1100" b="1" i="1" dirty="0">
                <a:solidFill>
                  <a:srgbClr val="C00000"/>
                </a:solidFill>
                <a:latin typeface="+mj-lt"/>
                <a:ea typeface="Times New Roman"/>
                <a:cs typeface="Arial"/>
              </a:rPr>
              <a:t>	</a:t>
            </a:r>
            <a:r>
              <a:rPr lang="pl-PL" sz="1100" b="1" i="1" dirty="0" smtClean="0">
                <a:solidFill>
                  <a:srgbClr val="C00000"/>
                </a:solidFill>
                <a:latin typeface="+mj-lt"/>
                <a:ea typeface="Times New Roman"/>
                <a:cs typeface="Arial"/>
              </a:rPr>
              <a:t>			</a:t>
            </a:r>
            <a:r>
              <a:rPr lang="pl-PL" sz="1100" i="1" dirty="0" smtClean="0">
                <a:solidFill>
                  <a:srgbClr val="C00000"/>
                </a:solidFill>
                <a:latin typeface="+mj-lt"/>
                <a:ea typeface="Times New Roman"/>
                <a:cs typeface="Arial"/>
              </a:rPr>
              <a:t>Benjamin Franklin</a:t>
            </a:r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N</a:t>
            </a:r>
            <a:r>
              <a:rPr lang="pl-PL" dirty="0" smtClean="0">
                <a:latin typeface="+mj-lt"/>
              </a:rPr>
              <a:t>iezmiernie </a:t>
            </a:r>
            <a:r>
              <a:rPr lang="pl-PL" dirty="0">
                <a:latin typeface="+mj-lt"/>
              </a:rPr>
              <a:t>ważne jest wyjście z odpowiednią ofertą edukacyjną zarówno do uczniów zdolnych, jak i mających trudności w nauce. 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Oferta </a:t>
            </a:r>
            <a:r>
              <a:rPr lang="pl-PL" dirty="0">
                <a:latin typeface="+mj-lt"/>
              </a:rPr>
              <a:t>zajęć pozalekcyjnych na kolejne lata :</a:t>
            </a:r>
            <a:endParaRPr lang="pl-PL" b="1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-     zajęcia </a:t>
            </a:r>
            <a:r>
              <a:rPr lang="pl-PL" dirty="0">
                <a:latin typeface="+mj-lt"/>
              </a:rPr>
              <a:t>wyrównawcze</a:t>
            </a:r>
            <a:r>
              <a:rPr lang="pl-PL" dirty="0" smtClean="0">
                <a:latin typeface="+mj-lt"/>
              </a:rPr>
              <a:t>, logopedyczne, korekcyjno-                        kompensacyjne,</a:t>
            </a:r>
            <a:endParaRPr lang="pl-PL" b="1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latin typeface="+mj-lt"/>
              </a:rPr>
              <a:t>zajęcia </a:t>
            </a:r>
            <a:r>
              <a:rPr lang="pl-PL" dirty="0">
                <a:latin typeface="+mj-lt"/>
              </a:rPr>
              <a:t>rozwijające uzdolnienia </a:t>
            </a:r>
            <a:r>
              <a:rPr lang="pl-PL" dirty="0" smtClean="0">
                <a:latin typeface="+mj-lt"/>
              </a:rPr>
              <a:t>: </a:t>
            </a:r>
            <a:r>
              <a:rPr lang="pl-PL" dirty="0">
                <a:latin typeface="+mj-lt"/>
              </a:rPr>
              <a:t>plastyczne, sportowe, matematyczne, techniczne, językowe, </a:t>
            </a:r>
            <a:r>
              <a:rPr lang="pl-PL" dirty="0" smtClean="0">
                <a:latin typeface="+mj-lt"/>
              </a:rPr>
              <a:t>  </a:t>
            </a:r>
            <a:r>
              <a:rPr lang="pl-PL" dirty="0">
                <a:latin typeface="+mj-lt"/>
              </a:rPr>
              <a:t>biologiczno-chemiczne oraz inne związane z zainteresowaniami uczniów</a:t>
            </a:r>
            <a:r>
              <a:rPr lang="pl-PL" dirty="0" smtClean="0">
                <a:latin typeface="+mj-lt"/>
              </a:rPr>
              <a:t>.</a:t>
            </a:r>
          </a:p>
          <a:p>
            <a:r>
              <a:rPr lang="pl-PL" b="1" dirty="0" smtClean="0">
                <a:latin typeface="+mj-lt"/>
              </a:rPr>
              <a:t>Szkoła  ma stwarzać  wszystkim uczniom możliwość osiągnięcia sukcesu.</a:t>
            </a:r>
          </a:p>
          <a:p>
            <a:endParaRPr lang="pl-PL" b="1" dirty="0" smtClean="0"/>
          </a:p>
          <a:p>
            <a:endParaRPr lang="pl-PL" b="1" dirty="0"/>
          </a:p>
        </p:txBody>
      </p:sp>
      <p:pic>
        <p:nvPicPr>
          <p:cNvPr id="8194" name="Picture 2" descr="C:\Users\Lenovo\Desktop\zdjęcia konkurs\hdimg8575b8c0ea3bc1d3e4b2ab1d533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6" y="1232966"/>
            <a:ext cx="2736304" cy="427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6864" cy="283162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„Nauczanie powinno polegać na tym, żeby to, co się ma do zaoferowania uczniom, postrzegali oni jako drogocenny dar, a nie jako przykry obowiązek.”</a:t>
            </a:r>
            <a:br>
              <a:rPr lang="pl-PL" sz="3200" dirty="0"/>
            </a:br>
            <a:r>
              <a:rPr lang="pl-PL" sz="3200" dirty="0"/>
              <a:t>					</a:t>
            </a:r>
            <a:r>
              <a:rPr lang="pl-PL" sz="1300" dirty="0"/>
              <a:t>Albert Einstein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     	</a:t>
            </a:r>
            <a:br>
              <a:rPr lang="pl-PL" sz="3200" dirty="0"/>
            </a:br>
            <a:r>
              <a:rPr lang="pl-PL" sz="3200" dirty="0">
                <a:latin typeface="Bookman Old Style" panose="02050604050505020204" pitchFamily="18" charset="0"/>
              </a:rPr>
              <a:t>				</a:t>
            </a:r>
            <a:endParaRPr lang="pl-PL" sz="1300" dirty="0"/>
          </a:p>
        </p:txBody>
      </p:sp>
      <p:pic>
        <p:nvPicPr>
          <p:cNvPr id="4098" name="Picture 2" descr="C:\Users\Lenovo\Desktop\zdjęcia konkurs\hdimgaab8637c0b51524aeb966903e73b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92979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zdjęcia konkurs\hdimgada2cc7fa237888bed01965a09a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960440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5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675011"/>
            <a:ext cx="7920880" cy="2448272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	</a:t>
            </a:r>
            <a:r>
              <a:rPr lang="pl-PL" dirty="0" smtClean="0">
                <a:latin typeface="+mj-lt"/>
              </a:rPr>
              <a:t>                    </a:t>
            </a:r>
            <a:r>
              <a:rPr lang="pl-PL" sz="2400" dirty="0" smtClean="0">
                <a:latin typeface="+mj-lt"/>
              </a:rPr>
              <a:t>WYCHOWANIE </a:t>
            </a:r>
            <a:r>
              <a:rPr lang="pl-PL" sz="2400" dirty="0">
                <a:latin typeface="+mj-lt"/>
              </a:rPr>
              <a:t>I </a:t>
            </a:r>
            <a:r>
              <a:rPr lang="pl-PL" sz="2400" dirty="0" smtClean="0">
                <a:latin typeface="+mj-lt"/>
              </a:rPr>
              <a:t>OPIEKA</a:t>
            </a:r>
          </a:p>
          <a:p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S</a:t>
            </a:r>
            <a:r>
              <a:rPr lang="pl-PL" sz="2400" dirty="0" smtClean="0">
                <a:latin typeface="+mj-lt"/>
              </a:rPr>
              <a:t>amorządna </a:t>
            </a:r>
            <a:r>
              <a:rPr lang="pl-PL" sz="2400" dirty="0">
                <a:latin typeface="+mj-lt"/>
              </a:rPr>
              <a:t>i przyjazna szkoła, </a:t>
            </a:r>
            <a:r>
              <a:rPr lang="pl-PL" sz="2400" dirty="0" smtClean="0">
                <a:latin typeface="+mj-lt"/>
              </a:rPr>
              <a:t>w </a:t>
            </a:r>
            <a:r>
              <a:rPr lang="pl-PL" sz="2400" dirty="0">
                <a:latin typeface="+mj-lt"/>
              </a:rPr>
              <a:t>której 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bezpieczny uczeń czuje się dobrze jest jej współtwórcą i współgospodarzem. Szkoła bez agresji </a:t>
            </a:r>
            <a:r>
              <a:rPr lang="pl-PL" sz="2400" dirty="0" smtClean="0">
                <a:latin typeface="+mj-lt"/>
              </a:rPr>
              <a:t>i </a:t>
            </a:r>
            <a:r>
              <a:rPr lang="pl-PL" sz="2400" dirty="0">
                <a:latin typeface="+mj-lt"/>
              </a:rPr>
              <a:t>zagrożeń społecznych, oferująca alternatywę wobec innych pokus. </a:t>
            </a:r>
          </a:p>
        </p:txBody>
      </p:sp>
      <p:pic>
        <p:nvPicPr>
          <p:cNvPr id="2050" name="Picture 2" descr="C:\Users\Lenovo\Desktop\zdjęcia konkurs\hdimg84a576ba9cae73b90e3d9f5102dd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83455"/>
            <a:ext cx="2376264" cy="33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enovo\Desktop\zdjęcia konkurs\406699075_920437709603541_833929604490227875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3283"/>
            <a:ext cx="2448272" cy="36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enovo\Desktop\zdjęcia konkurs\408459122_924118269235485_707999675394593187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18038"/>
            <a:ext cx="4536504" cy="22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448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83" y="1885109"/>
            <a:ext cx="3870176" cy="290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hmurka 4"/>
          <p:cNvSpPr/>
          <p:nvPr/>
        </p:nvSpPr>
        <p:spPr>
          <a:xfrm>
            <a:off x="263530" y="692696"/>
            <a:ext cx="3312368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POSTAWY</a:t>
            </a:r>
            <a:endParaRPr lang="pl-PL" sz="2400" dirty="0"/>
          </a:p>
        </p:txBody>
      </p:sp>
      <p:sp>
        <p:nvSpPr>
          <p:cNvPr id="7" name="Chmurka 6"/>
          <p:cNvSpPr/>
          <p:nvPr/>
        </p:nvSpPr>
        <p:spPr>
          <a:xfrm>
            <a:off x="5580112" y="692696"/>
            <a:ext cx="3392551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WSPÓŁPRACA</a:t>
            </a:r>
            <a:endParaRPr lang="pl-PL" sz="2400" dirty="0"/>
          </a:p>
        </p:txBody>
      </p:sp>
      <p:sp>
        <p:nvSpPr>
          <p:cNvPr id="8" name="Chmurka 7"/>
          <p:cNvSpPr/>
          <p:nvPr/>
        </p:nvSpPr>
        <p:spPr>
          <a:xfrm>
            <a:off x="263530" y="4293096"/>
            <a:ext cx="3816424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PATRON</a:t>
            </a:r>
          </a:p>
          <a:p>
            <a:pPr algn="ctr"/>
            <a:r>
              <a:rPr lang="pl-PL" dirty="0" smtClean="0"/>
              <a:t> KAZIMIERZ KOREK</a:t>
            </a:r>
            <a:endParaRPr lang="pl-PL" dirty="0"/>
          </a:p>
        </p:txBody>
      </p:sp>
      <p:sp>
        <p:nvSpPr>
          <p:cNvPr id="9" name="Chmurka 8"/>
          <p:cNvSpPr/>
          <p:nvPr/>
        </p:nvSpPr>
        <p:spPr>
          <a:xfrm>
            <a:off x="5341503" y="4127213"/>
            <a:ext cx="3349174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PRZYJAZNY KLIMAT SZKOŁY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4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028343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Osiągniemy to poprzez kontynuowanie takich przedsięwzięć jak:</a:t>
            </a:r>
          </a:p>
          <a:p>
            <a:r>
              <a:rPr lang="pl-PL" dirty="0"/>
              <a:t>- zajęcia z doradztwa zawodowego i działania w tym zakresie w całym procesie </a:t>
            </a:r>
            <a:r>
              <a:rPr lang="pl-PL" dirty="0" smtClean="0"/>
              <a:t>dydaktyczno-wychowawczym</a:t>
            </a:r>
            <a:r>
              <a:rPr lang="pl-PL" dirty="0"/>
              <a:t>,</a:t>
            </a:r>
          </a:p>
          <a:p>
            <a:r>
              <a:rPr lang="pl-PL" dirty="0"/>
              <a:t>-  </a:t>
            </a:r>
            <a:r>
              <a:rPr lang="pl-PL" dirty="0" smtClean="0"/>
              <a:t>zajęcia </a:t>
            </a:r>
            <a:r>
              <a:rPr lang="pl-PL" dirty="0"/>
              <a:t>grup </a:t>
            </a:r>
            <a:r>
              <a:rPr lang="pl-PL" dirty="0" smtClean="0"/>
              <a:t>opiekuńczo-wychowawczych</a:t>
            </a:r>
            <a:r>
              <a:rPr lang="pl-PL" dirty="0"/>
              <a:t>, </a:t>
            </a:r>
          </a:p>
          <a:p>
            <a:r>
              <a:rPr lang="pl-PL" dirty="0"/>
              <a:t>-  realizacja programów profilaktycznych </a:t>
            </a:r>
            <a:r>
              <a:rPr lang="pl-PL" dirty="0" smtClean="0"/>
              <a:t>m.in</a:t>
            </a:r>
            <a:r>
              <a:rPr lang="pl-PL" dirty="0"/>
              <a:t>.  „Spójrz inaczej”, „Trzymaj formę, „ Znajdź właściwe rozwiązanie, „Bieg po zdrowie”, „ Nie pal przy  mnie proszę”, „Znamię! Znam je”, „Czyste powietrze wokół nas”…</a:t>
            </a:r>
          </a:p>
          <a:p>
            <a:r>
              <a:rPr lang="pl-PL" dirty="0"/>
              <a:t>-  </a:t>
            </a:r>
            <a:r>
              <a:rPr lang="pl-PL" dirty="0" smtClean="0"/>
              <a:t>wspomaganie </a:t>
            </a:r>
            <a:r>
              <a:rPr lang="pl-PL" dirty="0"/>
              <a:t>działań Samorządu Uczniowskiego, wolontariatu, wykorzystanie inicjatyw i pomysłów uczniowskich w celu uatrakcyjnienia szkolnego życia,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8782"/>
            <a:ext cx="39604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960440" cy="337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4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zdjęcia konkurs\347395373_1199724530745437_295753693248529257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7" y="3284984"/>
            <a:ext cx="3449938" cy="25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novo\Desktop\zdjęcia konkurs\404032801_916975863283059_92579018403473545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7" y="332656"/>
            <a:ext cx="3458367" cy="25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3568" y="1772816"/>
            <a:ext cx="4392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-    akcje ekologiczne (sprzątanie świata we współpracy z nadleśnictwem Tupadły, (zbiórka makulatury, nakrętek  oraz  segregacja odpadów we współpracy z Zakładem Gospodarki Komunalnej i Mieszkaniowej w Kcyni, udział w konkursach ekologicznych,</a:t>
            </a:r>
          </a:p>
          <a:p>
            <a:r>
              <a:rPr lang="pl-PL" dirty="0"/>
              <a:t>- właściwe zagospodarowanie wolnego czasu uczniów jako formy zapobiegania agresji poprzez: </a:t>
            </a:r>
            <a:r>
              <a:rPr lang="pl-PL" dirty="0" smtClean="0"/>
              <a:t> </a:t>
            </a:r>
            <a:r>
              <a:rPr lang="pl-PL" dirty="0"/>
              <a:t>uroczystości środowiskowe, turnieje, zajęcia sportowe, wycieczki, wyjazdy na basen, do kina, teatru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99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028343"/>
            <a:ext cx="4716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Ważnym elementem wychowawczym szkoły jest kształtowanie postaw patriotycznych naszych uczniów. </a:t>
            </a:r>
          </a:p>
          <a:p>
            <a:r>
              <a:rPr lang="pl-PL" dirty="0">
                <a:latin typeface="+mj-lt"/>
              </a:rPr>
              <a:t>Wielką rolę odgrywa tutaj </a:t>
            </a:r>
            <a:r>
              <a:rPr lang="pl-PL" dirty="0" smtClean="0">
                <a:latin typeface="+mj-lt"/>
              </a:rPr>
              <a:t> postać patrona szkoły  </a:t>
            </a:r>
            <a:r>
              <a:rPr lang="pl-PL" b="1" dirty="0">
                <a:latin typeface="+mj-lt"/>
              </a:rPr>
              <a:t>Kazimierza Korka</a:t>
            </a:r>
            <a:r>
              <a:rPr lang="pl-PL" dirty="0">
                <a:latin typeface="+mj-lt"/>
              </a:rPr>
              <a:t>  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bardzo związanego z regionem pałuckim. </a:t>
            </a:r>
          </a:p>
          <a:p>
            <a:r>
              <a:rPr lang="pl-PL" dirty="0">
                <a:latin typeface="+mj-lt"/>
              </a:rPr>
              <a:t>Poprzez różnorodne </a:t>
            </a:r>
            <a:r>
              <a:rPr lang="pl-PL" dirty="0" smtClean="0">
                <a:latin typeface="+mj-lt"/>
              </a:rPr>
              <a:t>działania  </a:t>
            </a:r>
            <a:r>
              <a:rPr lang="pl-PL" dirty="0" smtClean="0">
                <a:latin typeface="+mj-lt"/>
              </a:rPr>
              <a:t>staramy się </a:t>
            </a:r>
            <a:r>
              <a:rPr lang="pl-PL" dirty="0">
                <a:latin typeface="+mj-lt"/>
              </a:rPr>
              <a:t>zainteresować uczniów historią i tradycjami naszego regionu. 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Zamierzamy </a:t>
            </a:r>
            <a:r>
              <a:rPr lang="pl-PL" dirty="0">
                <a:latin typeface="+mj-lt"/>
              </a:rPr>
              <a:t>te działania kontynuować  m.in. poprzez organizowanie wycieczek, współpracę </a:t>
            </a:r>
            <a:r>
              <a:rPr lang="pl-PL" dirty="0" smtClean="0">
                <a:latin typeface="+mj-lt"/>
              </a:rPr>
              <a:t>z Gminnym </a:t>
            </a:r>
            <a:r>
              <a:rPr lang="pl-PL" dirty="0">
                <a:latin typeface="+mj-lt"/>
              </a:rPr>
              <a:t>Centrum Kultury i Biblioteki w Kcyni czy też  aktywne  uczestnictwo w inicjatywach prowadzonych  przez panią Justynę Makarewicz  np.   spacery  z historią. </a:t>
            </a:r>
          </a:p>
        </p:txBody>
      </p:sp>
      <p:pic>
        <p:nvPicPr>
          <p:cNvPr id="5122" name="Picture 2" descr="C:\Users\Lenovo\Desktop\zdjęcia konkurs\hdimg1b1c2e1270e9ca204fa64bccb1c7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6" y="260648"/>
            <a:ext cx="22860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Desktop\zdjęcia konkurs\hdimgda4850e976fbccc387abf96c54580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996952"/>
            <a:ext cx="20882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enovo\Desktop\zdjęcia konkurs\hdimg40df6a9a1def77253975fff84eae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332310"/>
            <a:ext cx="1772817" cy="109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enovo\Desktop\zdjęcia konkurs\hdimgd47a20d058af02b1ff6d2a27b85e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743200" cy="51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67544" y="1412776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Zapewnienie   </a:t>
            </a:r>
            <a:r>
              <a:rPr lang="pl-PL" dirty="0">
                <a:latin typeface="+mj-lt"/>
              </a:rPr>
              <a:t>pomocy: </a:t>
            </a:r>
          </a:p>
          <a:p>
            <a:r>
              <a:rPr lang="pl-PL" dirty="0">
                <a:latin typeface="+mj-lt"/>
              </a:rPr>
              <a:t>-zorganizowanie dla potrzebujących uczniów dodatkowych zajęć profilaktyczno-wychowawczych, </a:t>
            </a:r>
            <a:r>
              <a:rPr lang="pl-PL" dirty="0" smtClean="0">
                <a:latin typeface="+mj-lt"/>
              </a:rPr>
              <a:t>-</a:t>
            </a:r>
            <a:r>
              <a:rPr lang="pl-PL" dirty="0">
                <a:latin typeface="+mj-lt"/>
              </a:rPr>
              <a:t>organizowanie współpracy szkoły z instytucjami zainteresowanymi problemami opieki, pomocy socjalnej </a:t>
            </a:r>
            <a:r>
              <a:rPr lang="pl-PL" dirty="0" smtClean="0">
                <a:latin typeface="+mj-lt"/>
              </a:rPr>
              <a:t>np.</a:t>
            </a:r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-   </a:t>
            </a:r>
            <a:r>
              <a:rPr lang="pl-PL" dirty="0" smtClean="0">
                <a:latin typeface="+mj-lt"/>
              </a:rPr>
              <a:t>Miejsko-Gminnym   Ośrodkiem Pomocy </a:t>
            </a:r>
            <a:r>
              <a:rPr lang="pl-PL" dirty="0">
                <a:latin typeface="+mj-lt"/>
              </a:rPr>
              <a:t>Społecznej, </a:t>
            </a:r>
          </a:p>
          <a:p>
            <a:r>
              <a:rPr lang="pl-PL" dirty="0">
                <a:latin typeface="+mj-lt"/>
              </a:rPr>
              <a:t>- Gminną </a:t>
            </a:r>
            <a:r>
              <a:rPr lang="pl-PL" dirty="0" smtClean="0">
                <a:latin typeface="+mj-lt"/>
              </a:rPr>
              <a:t>Komisją ds. Profilaktyki i  </a:t>
            </a:r>
            <a:r>
              <a:rPr lang="pl-PL" dirty="0">
                <a:latin typeface="+mj-lt"/>
              </a:rPr>
              <a:t>Rozwiązywania Problemów Alkoholowych, a przede wszystkim środowiskiem rodzinnym ucznia. </a:t>
            </a:r>
          </a:p>
        </p:txBody>
      </p:sp>
    </p:spTree>
    <p:extLst>
      <p:ext uri="{BB962C8B-B14F-4D97-AF65-F5344CB8AC3E}">
        <p14:creationId xmlns:p14="http://schemas.microsoft.com/office/powerpoint/2010/main" val="17851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889844"/>
            <a:ext cx="45365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latin typeface="+mj-lt"/>
                <a:ea typeface="FreeSans"/>
                <a:cs typeface="Times New Roman"/>
              </a:rPr>
              <a:t>Zapewnienie uczniom bezpieczeństwa poprzez:</a:t>
            </a:r>
            <a:endParaRPr lang="pl-PL" sz="16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+mj-lt"/>
                <a:ea typeface="FreeSans"/>
                <a:cs typeface="Times New Roman"/>
              </a:rPr>
              <a:t>- właściwą opiekę podczas lekcji, przerw i innych zajęć realizowanych w szkole i  poza </a:t>
            </a:r>
            <a:r>
              <a:rPr lang="pl-PL" dirty="0" smtClean="0">
                <a:latin typeface="+mj-lt"/>
                <a:ea typeface="FreeSans"/>
                <a:cs typeface="Times New Roman"/>
              </a:rPr>
              <a:t>nią</a:t>
            </a:r>
            <a:r>
              <a:rPr lang="pl-PL" dirty="0">
                <a:latin typeface="+mj-lt"/>
                <a:ea typeface="FreeSans"/>
                <a:cs typeface="Times New Roman"/>
              </a:rPr>
              <a:t>,</a:t>
            </a:r>
            <a:endParaRPr lang="pl-PL" sz="16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+mj-lt"/>
                <a:ea typeface="FreeSans"/>
                <a:cs typeface="Times New Roman"/>
              </a:rPr>
              <a:t> - podejmowanie  działań zapobiegających  zjawiskom przemocy i agresji.</a:t>
            </a:r>
            <a:endParaRPr lang="pl-PL" sz="16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+mj-lt"/>
                <a:ea typeface="FreeSans"/>
                <a:cs typeface="Times New Roman"/>
              </a:rPr>
              <a:t> - dbanie o stan techniczny obiektu i wyposażenie gwarantujące pełne bezpieczeństwo uczniom.</a:t>
            </a:r>
            <a:endParaRPr lang="pl-PL" sz="16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Bookman Old Style"/>
                <a:ea typeface="FreeSans"/>
                <a:cs typeface="Times New Roman"/>
              </a:rPr>
              <a:t> </a:t>
            </a:r>
            <a:endParaRPr lang="pl-PL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C:\Users\Lenovo\Desktop\zdjęcia konkurs\hdimgb8bd6cc044f9925250dcefc6cc5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09" y="1916832"/>
            <a:ext cx="337587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zdjęcia konkurs\hdimg78a27373c741c2b179efc78f9b60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4968552" cy="22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5" y="404664"/>
            <a:ext cx="8280920" cy="572149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  <a:latin typeface="+mj-lt"/>
              </a:rPr>
              <a:t>„Trzeba dzieciom dać serce, piękno i uśmiech, aby nauczyły się kochać ludzi i wszystko, co </a:t>
            </a:r>
            <a:r>
              <a:rPr lang="pl-PL" dirty="0" smtClean="0">
                <a:solidFill>
                  <a:schemeClr val="bg1"/>
                </a:solidFill>
                <a:latin typeface="+mj-lt"/>
              </a:rPr>
              <a:t>je otacza.”</a:t>
            </a:r>
            <a:r>
              <a:rPr lang="pl-PL" sz="1000" dirty="0" err="1" smtClean="0">
                <a:solidFill>
                  <a:schemeClr val="bg1"/>
                </a:solidFill>
                <a:latin typeface="+mj-lt"/>
              </a:rPr>
              <a:t>M.Kownacka</a:t>
            </a:r>
            <a:r>
              <a:rPr lang="pl-PL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8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Szkoła Podstawowa im. Kazimierza Korka w </a:t>
            </a:r>
            <a:r>
              <a:rPr lang="pl-PL" sz="2000" dirty="0" err="1" smtClean="0"/>
              <a:t>Rozstrzębowie</a:t>
            </a:r>
            <a:endParaRPr lang="pl-PL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59" y="911942"/>
            <a:ext cx="3390122" cy="25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Lenovo\Desktop\zdjęcia konkurs\hdimg0792a3e3868e42ece03b68aa68d6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389911" cy="239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enovo\Desktop\zdjęcia konkurs\IMG_20240226_130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19" y="4388240"/>
            <a:ext cx="2724280" cy="154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27" y="3822445"/>
            <a:ext cx="1607941" cy="26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Lenovo\Desktop\zdjęcia konkurs\hdimgf3908e998f4425103e2ab7ab8f83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3915153" cy="25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40" y="692696"/>
            <a:ext cx="6417734" cy="1324513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+mj-lt"/>
              </a:rPr>
              <a:t>KADRA PEDAGOGICZNA</a:t>
            </a:r>
          </a:p>
          <a:p>
            <a:r>
              <a:rPr lang="pl-PL" sz="2400" dirty="0" smtClean="0">
                <a:latin typeface="+mj-lt"/>
              </a:rPr>
              <a:t>Wykształcona, kompetentna, </a:t>
            </a:r>
            <a:r>
              <a:rPr lang="pl-PL" sz="2400" dirty="0">
                <a:latin typeface="+mj-lt"/>
              </a:rPr>
              <a:t>oddana szkole kadra pedagogiczna jest największym kapitałem placówki.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7"/>
            <a:ext cx="352839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Lenovo\Desktop\zdjęcia konkurs\hdimgba590867949d6d645e267c9893fa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5"/>
            <a:ext cx="3528392" cy="46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zdjęcia konkurs\hdimg10ac9b39138d3c2055ef7a2beb66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0243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635896" y="1124744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 Wszyscy nauczyciele posiadają wykształcenie wyższe. Większość </a:t>
            </a:r>
            <a:r>
              <a:rPr lang="pl-PL" dirty="0" smtClean="0">
                <a:latin typeface="+mj-lt"/>
              </a:rPr>
              <a:t>  ma </a:t>
            </a:r>
            <a:r>
              <a:rPr lang="pl-PL" dirty="0">
                <a:latin typeface="+mj-lt"/>
              </a:rPr>
              <a:t>dodatkowe kwalifikacje do nauczania innych  przedmiotów bądź zajęć specjalistycznych.</a:t>
            </a:r>
          </a:p>
          <a:p>
            <a:r>
              <a:rPr lang="pl-PL" dirty="0">
                <a:latin typeface="+mj-lt"/>
              </a:rPr>
              <a:t>W dalszym ciągu należy zachęcać </a:t>
            </a:r>
            <a:r>
              <a:rPr lang="pl-PL" dirty="0" smtClean="0">
                <a:latin typeface="+mj-lt"/>
              </a:rPr>
              <a:t>kadrę do </a:t>
            </a:r>
            <a:r>
              <a:rPr lang="pl-PL" dirty="0">
                <a:latin typeface="+mj-lt"/>
              </a:rPr>
              <a:t>udziału  w  różnych formach doskonalenia.	</a:t>
            </a:r>
          </a:p>
          <a:p>
            <a:pPr algn="just"/>
            <a:r>
              <a:rPr lang="pl-PL" dirty="0">
                <a:latin typeface="+mj-lt"/>
              </a:rPr>
              <a:t>Chcemy w procesie dydaktyczno-wychowawczym zwrócić się w kierunku  rozwijania tzw. kompetencji 4K. W tym celu zamierzamy wejść w projekt „Szkół Uczących Myślenia” (SUM), który odbywa się w 4 modułach i polega m.in. na odbyciu serii </a:t>
            </a:r>
            <a:r>
              <a:rPr lang="pl-PL" dirty="0" smtClean="0">
                <a:latin typeface="+mj-lt"/>
              </a:rPr>
              <a:t>szkoleń, warsztatów i sukcesywnym wdrażaniu zdobytych umiejętności w pracy z uczniami. 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5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35896" y="1484784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W </a:t>
            </a:r>
            <a:r>
              <a:rPr lang="pl-PL" dirty="0">
                <a:latin typeface="+mj-lt"/>
              </a:rPr>
              <a:t>ramach nadzoru pedagogicznego należy preferować u nauczycieli takie cechy jak </a:t>
            </a:r>
            <a:r>
              <a:rPr lang="pl-PL" b="1" dirty="0">
                <a:latin typeface="+mj-lt"/>
              </a:rPr>
              <a:t>kreatywność, samodyscyplina, </a:t>
            </a:r>
            <a:r>
              <a:rPr lang="pl-PL" b="1" dirty="0" smtClean="0">
                <a:latin typeface="+mj-lt"/>
              </a:rPr>
              <a:t>odpowiedzialność</a:t>
            </a:r>
            <a:r>
              <a:rPr lang="pl-PL" b="1" dirty="0">
                <a:latin typeface="+mj-lt"/>
              </a:rPr>
              <a:t>, rzetelność, </a:t>
            </a:r>
            <a:r>
              <a:rPr lang="pl-PL" b="1" dirty="0" smtClean="0">
                <a:latin typeface="+mj-lt"/>
              </a:rPr>
              <a:t>sprawiedliwość</a:t>
            </a:r>
            <a:r>
              <a:rPr lang="pl-PL" b="1" dirty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i</a:t>
            </a:r>
            <a:r>
              <a:rPr lang="pl-PL" b="1" dirty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twórczy </a:t>
            </a:r>
            <a:r>
              <a:rPr lang="pl-PL" b="1" dirty="0">
                <a:latin typeface="+mj-lt"/>
              </a:rPr>
              <a:t>krytycyzm.</a:t>
            </a:r>
          </a:p>
        </p:txBody>
      </p:sp>
      <p:pic>
        <p:nvPicPr>
          <p:cNvPr id="4" name="Picture 2" descr="C:\Users\Lenovo\Desktop\zdjęcia konkurs\hdimgcefe424bc1e46725350b65e047e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376891" cy="452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Lenovo\Desktop\zdjęcia konkurs\hdimgfa23409ef720571521e931f48774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8421"/>
            <a:ext cx="2033620" cy="16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779912" y="4293096"/>
            <a:ext cx="403244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2000" b="1" i="1" dirty="0">
                <a:solidFill>
                  <a:srgbClr val="C00000"/>
                </a:solidFill>
                <a:latin typeface="+mj-lt"/>
                <a:ea typeface="FreeSans"/>
                <a:cs typeface="Times New Roman"/>
              </a:rPr>
              <a:t>„Słaby nauczyciel – opowiada, dobry nauczyciel –wyjaśnia, bardzo dobry nauczyciel – demonstruje , genialny nauczyciel – inspiruje.”</a:t>
            </a:r>
            <a:endParaRPr lang="pl-PL" sz="2000" dirty="0">
              <a:solidFill>
                <a:srgbClr val="C00000"/>
              </a:solidFill>
              <a:latin typeface="+mj-lt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pl-PL" sz="1400" dirty="0">
                <a:solidFill>
                  <a:prstClr val="black"/>
                </a:solidFill>
                <a:latin typeface="Bookman Old Style"/>
                <a:ea typeface="FreeSans"/>
                <a:cs typeface="Times New Roman"/>
              </a:rPr>
              <a:t>		</a:t>
            </a:r>
            <a:r>
              <a:rPr lang="pl-PL" sz="1000" dirty="0" smtClean="0">
                <a:solidFill>
                  <a:prstClr val="black"/>
                </a:solidFill>
                <a:latin typeface="Bookman Old Style"/>
                <a:ea typeface="FreeSans"/>
                <a:cs typeface="Times New Roman"/>
              </a:rPr>
              <a:t>William </a:t>
            </a:r>
            <a:r>
              <a:rPr lang="pl-PL" sz="1000" dirty="0">
                <a:solidFill>
                  <a:prstClr val="black"/>
                </a:solidFill>
                <a:latin typeface="Bookman Old Style"/>
                <a:ea typeface="FreeSans"/>
                <a:cs typeface="Times New Roman"/>
              </a:rPr>
              <a:t>Arthur </a:t>
            </a:r>
            <a:r>
              <a:rPr lang="pl-PL" sz="1000" dirty="0" err="1">
                <a:solidFill>
                  <a:prstClr val="black"/>
                </a:solidFill>
                <a:latin typeface="Bookman Old Style"/>
                <a:ea typeface="FreeSans"/>
                <a:cs typeface="Times New Roman"/>
              </a:rPr>
              <a:t>Ward</a:t>
            </a:r>
            <a:endParaRPr lang="pl-PL" sz="1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39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136904" cy="211756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Wzmacnianie </a:t>
            </a:r>
            <a:r>
              <a:rPr lang="pl-PL" sz="2000" dirty="0"/>
              <a:t>pozycji szkoły   w środowisku lokalnym wypracowanie takich zasad współdziałania, w których rodzice </a:t>
            </a:r>
            <a:r>
              <a:rPr lang="pl-PL" sz="2000" dirty="0" smtClean="0"/>
              <a:t>występują </a:t>
            </a:r>
            <a:r>
              <a:rPr lang="pl-PL" sz="2000" dirty="0"/>
              <a:t>w roli prawdziwych partnerów szkoły – inicjatorów przedsięwzięć </a:t>
            </a:r>
            <a:r>
              <a:rPr lang="pl-PL" sz="2000" dirty="0" smtClean="0"/>
              <a:t> </a:t>
            </a:r>
            <a:r>
              <a:rPr lang="pl-PL" sz="2000" dirty="0"/>
              <a:t>oraz ich  współwykonawców</a:t>
            </a:r>
            <a:r>
              <a:rPr lang="pl-PL" sz="2800" dirty="0"/>
              <a:t>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6417734" cy="939801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Bookman Old Style" panose="02050604050505020204" pitchFamily="18" charset="0"/>
              </a:rPr>
              <a:t>WSPÓŁPRACA </a:t>
            </a:r>
            <a:r>
              <a:rPr lang="pl-PL" sz="2800" dirty="0">
                <a:latin typeface="Bookman Old Style" panose="02050604050505020204" pitchFamily="18" charset="0"/>
              </a:rPr>
              <a:t>ZE ŚRODOWISKIEM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563238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20730" y="5906196"/>
            <a:ext cx="7955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algn="just"/>
            <a:endParaRPr lang="pl-PL" dirty="0"/>
          </a:p>
        </p:txBody>
      </p:sp>
      <p:pic>
        <p:nvPicPr>
          <p:cNvPr id="5122" name="Picture 2" descr="C:\Users\Lenovo\Desktop\zdjęcia konkurs\img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2" y="3387733"/>
            <a:ext cx="3091802" cy="231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zdjęcia konkurs\img1e79e4133628bfc31d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12203"/>
            <a:ext cx="3007668" cy="19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1544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4" name="Picture 4" descr="C:\Users\Lenovo\Desktop\IMG_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268760"/>
            <a:ext cx="2666744" cy="442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32655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	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4" y="1124744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	</a:t>
            </a:r>
            <a:r>
              <a:rPr lang="pl-PL" dirty="0" smtClean="0"/>
              <a:t>Szkoła nasza  </a:t>
            </a:r>
            <a:r>
              <a:rPr lang="pl-PL" dirty="0"/>
              <a:t>pełni w środowisku obok funkcji oświatowych, także funkcję ośrodka integrującego społeczeństwo wsi. </a:t>
            </a:r>
          </a:p>
          <a:p>
            <a:r>
              <a:rPr lang="pl-PL" dirty="0" smtClean="0"/>
              <a:t> </a:t>
            </a:r>
            <a:r>
              <a:rPr lang="pl-PL" dirty="0"/>
              <a:t>P</a:t>
            </a:r>
            <a:r>
              <a:rPr lang="pl-PL" dirty="0" smtClean="0"/>
              <a:t>rężnie </a:t>
            </a:r>
            <a:r>
              <a:rPr lang="pl-PL" dirty="0"/>
              <a:t>działa Rada Rodziców inicjując działania wspierające pomysłami i finansami pracę szkoły</a:t>
            </a:r>
            <a:r>
              <a:rPr lang="pl-PL" dirty="0" smtClean="0"/>
              <a:t>. </a:t>
            </a:r>
            <a:r>
              <a:rPr lang="pl-PL" dirty="0"/>
              <a:t>Rodzice uczestniczą </a:t>
            </a:r>
            <a:r>
              <a:rPr lang="pl-PL" dirty="0" smtClean="0"/>
              <a:t>w </a:t>
            </a:r>
            <a:r>
              <a:rPr lang="pl-PL" dirty="0"/>
              <a:t>podejmowaniu decyzji dotyczących  uchwalania i zatwierdzania podstawowych dokumentów </a:t>
            </a:r>
            <a:r>
              <a:rPr lang="pl-PL" dirty="0" smtClean="0"/>
              <a:t>oraz organizacji szeregu przedsięwzięć m.in. </a:t>
            </a:r>
            <a:r>
              <a:rPr lang="pl-PL" dirty="0"/>
              <a:t>w</a:t>
            </a:r>
            <a:r>
              <a:rPr lang="pl-PL" dirty="0" smtClean="0"/>
              <a:t>spółpraca z wolontariatem,</a:t>
            </a:r>
            <a:r>
              <a:rPr lang="pl-PL" dirty="0"/>
              <a:t> </a:t>
            </a:r>
            <a:r>
              <a:rPr lang="pl-PL" dirty="0" smtClean="0"/>
              <a:t>festyny </a:t>
            </a:r>
            <a:r>
              <a:rPr lang="pl-PL" dirty="0"/>
              <a:t>rodzinne, </a:t>
            </a:r>
            <a:r>
              <a:rPr lang="pl-PL" dirty="0" smtClean="0"/>
              <a:t>biwaki. </a:t>
            </a:r>
            <a:endParaRPr lang="pl-PL" dirty="0"/>
          </a:p>
          <a:p>
            <a:r>
              <a:rPr lang="pl-PL" dirty="0"/>
              <a:t>Tradycją w naszej szkole stał się festyn organizowany w czerwcu –„Spędzam lato z mamą i z  tatą” oraz bal karnawałowy. </a:t>
            </a:r>
          </a:p>
          <a:p>
            <a:r>
              <a:rPr lang="pl-PL" dirty="0"/>
              <a:t>Celem jest integracja społeczności szkolnej jak i propagowanie bezpiecznego spędzania wolnego czasu. </a:t>
            </a:r>
          </a:p>
        </p:txBody>
      </p:sp>
    </p:spTree>
    <p:extLst>
      <p:ext uri="{BB962C8B-B14F-4D97-AF65-F5344CB8AC3E}">
        <p14:creationId xmlns:p14="http://schemas.microsoft.com/office/powerpoint/2010/main" val="389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2" descr="C:\Users\Lenovo\Desktop\zdjęcia konkurs\hdimg01cf4763856406da6fa5fab38045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1981359" cy="283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enovo\Desktop\zdjęcia konkurs\hdimg2451778b1bccaf6de10e3649ceb3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2378543" cy="32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67544" y="1916832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Rodzice wraz z  </a:t>
            </a:r>
            <a:r>
              <a:rPr lang="pl-PL" dirty="0" smtClean="0"/>
              <a:t>nauczycielami i uczniami  </a:t>
            </a:r>
            <a:r>
              <a:rPr lang="pl-PL" dirty="0"/>
              <a:t>przygotowują przedstawienia dla dzieci i społeczności lokalnej. Odbyły się już </a:t>
            </a:r>
            <a:r>
              <a:rPr lang="pl-PL" dirty="0" smtClean="0"/>
              <a:t>m.in</a:t>
            </a:r>
            <a:r>
              <a:rPr lang="pl-PL" dirty="0"/>
              <a:t>.  „Rzepka”,  „Kopciuszek”, „ Smerfy”, „Śpiąca królewna”, ”Jestem twoją bajką”, które odbiły się szerokim echem w środowisku. </a:t>
            </a:r>
          </a:p>
          <a:p>
            <a:r>
              <a:rPr lang="pl-PL" dirty="0"/>
              <a:t>Zamierzamy nadal te dobre zwyczaje kontynuować i rozwijać poprzez wprowadzenie</a:t>
            </a:r>
            <a:r>
              <a:rPr lang="pl-PL" dirty="0" smtClean="0"/>
              <a:t>:</a:t>
            </a:r>
          </a:p>
          <a:p>
            <a:pPr marL="285750" lvl="0" indent="-285750">
              <a:buFontTx/>
              <a:buChar char="-"/>
            </a:pPr>
            <a:r>
              <a:rPr lang="pl-PL" dirty="0" smtClean="0"/>
              <a:t>nowych  aktywizujących form </a:t>
            </a:r>
            <a:r>
              <a:rPr lang="pl-PL" dirty="0"/>
              <a:t>spotkań z </a:t>
            </a:r>
            <a:r>
              <a:rPr lang="pl-PL" dirty="0" smtClean="0"/>
              <a:t>rodzicami i mieszkańcami,                 </a:t>
            </a:r>
          </a:p>
          <a:p>
            <a:pPr lvl="0">
              <a:buFontTx/>
              <a:buChar char="-"/>
            </a:pPr>
            <a:r>
              <a:rPr lang="pl-PL" dirty="0" smtClean="0"/>
              <a:t>     warsztaty</a:t>
            </a:r>
            <a:r>
              <a:rPr lang="pl-PL" dirty="0"/>
              <a:t>, rodzinne zajęcia artystyczne, </a:t>
            </a:r>
            <a:r>
              <a:rPr lang="pl-PL" dirty="0" smtClean="0"/>
              <a:t> </a:t>
            </a:r>
          </a:p>
          <a:p>
            <a:pPr marL="285750" lvl="0" indent="-285750">
              <a:buFontTx/>
              <a:buChar char="-"/>
            </a:pPr>
            <a:r>
              <a:rPr lang="pl-PL" dirty="0" smtClean="0"/>
              <a:t>promowanie </a:t>
            </a:r>
            <a:r>
              <a:rPr lang="pl-PL" dirty="0"/>
              <a:t>szkoły w środowisku lokalnym.</a:t>
            </a:r>
          </a:p>
        </p:txBody>
      </p:sp>
    </p:spTree>
    <p:extLst>
      <p:ext uri="{BB962C8B-B14F-4D97-AF65-F5344CB8AC3E}">
        <p14:creationId xmlns:p14="http://schemas.microsoft.com/office/powerpoint/2010/main" val="26204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zdjęcia konkurs\hdimg14b22c2cf9b2c98058d2c356bb74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10775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971600" y="83671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Szkoła nadal wspomagać będzie rodziców, </a:t>
            </a:r>
            <a:r>
              <a:rPr lang="pl-PL" dirty="0"/>
              <a:t>udzielając porad, organizując spotkania ze </a:t>
            </a:r>
            <a:r>
              <a:rPr lang="pl-PL" dirty="0" smtClean="0"/>
              <a:t>specjalistami,  </a:t>
            </a:r>
            <a:r>
              <a:rPr lang="pl-PL" dirty="0"/>
              <a:t>kuratorami sądowymi  oraz asystentami rodzin niewydolnych wychowawczo, aby udzielać kompleksowej pomocy. </a:t>
            </a:r>
          </a:p>
          <a:p>
            <a:r>
              <a:rPr lang="pl-PL" dirty="0"/>
              <a:t>Sprzyja temu przyjazna  atmosfera, która powoduje, że rodzice </a:t>
            </a:r>
            <a:r>
              <a:rPr lang="pl-PL" dirty="0" smtClean="0"/>
              <a:t> </a:t>
            </a:r>
            <a:r>
              <a:rPr lang="pl-PL" dirty="0"/>
              <a:t>szczerze rozmawiają o </a:t>
            </a:r>
            <a:r>
              <a:rPr lang="pl-PL" dirty="0" smtClean="0"/>
              <a:t>swoich problemach </a:t>
            </a:r>
            <a:r>
              <a:rPr lang="pl-PL" dirty="0"/>
              <a:t>.</a:t>
            </a:r>
          </a:p>
          <a:p>
            <a:r>
              <a:rPr lang="pl-PL" dirty="0"/>
              <a:t>Nadal zamierzamy kontynuować te działania, aby  udzielać rodzicom profesjonalnej pomocy w </a:t>
            </a:r>
            <a:r>
              <a:rPr lang="pl-PL" dirty="0" smtClean="0"/>
              <a:t> problemach pedagogicznych</a:t>
            </a:r>
            <a:r>
              <a:rPr lang="pl-PL" dirty="0"/>
              <a:t>, </a:t>
            </a:r>
            <a:r>
              <a:rPr lang="pl-PL" dirty="0" smtClean="0"/>
              <a:t> </a:t>
            </a:r>
            <a:r>
              <a:rPr lang="pl-PL" dirty="0"/>
              <a:t>psychologicznych, zdrowotnych, materialnych czy prawnych. </a:t>
            </a:r>
          </a:p>
        </p:txBody>
      </p:sp>
    </p:spTree>
    <p:extLst>
      <p:ext uri="{BB962C8B-B14F-4D97-AF65-F5344CB8AC3E}">
        <p14:creationId xmlns:p14="http://schemas.microsoft.com/office/powerpoint/2010/main" val="10498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01208"/>
            <a:ext cx="5759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Lenovo\Desktop\zdjęcia konkurs\hdimg6cb4e2911722765a7185abb72da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86114"/>
            <a:ext cx="2481720" cy="33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9552" y="1052736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Nasza szkoła będzie nadal rozwijać  otwarcie  na </a:t>
            </a:r>
            <a:r>
              <a:rPr lang="pl-PL" b="1" dirty="0"/>
              <a:t>środowisko lokalne</a:t>
            </a:r>
            <a:r>
              <a:rPr lang="pl-PL" dirty="0"/>
              <a:t> poprzez :</a:t>
            </a:r>
          </a:p>
          <a:p>
            <a:r>
              <a:rPr lang="pl-PL" dirty="0"/>
              <a:t>1. Czynne włączanie </a:t>
            </a:r>
            <a:r>
              <a:rPr lang="pl-PL" dirty="0" smtClean="0"/>
              <a:t>się </a:t>
            </a:r>
            <a:r>
              <a:rPr lang="pl-PL" dirty="0"/>
              <a:t>w uroczystości gminne i środowiskowe.</a:t>
            </a:r>
          </a:p>
          <a:p>
            <a:r>
              <a:rPr lang="pl-PL" dirty="0"/>
              <a:t>2. Ścisłą współpracę  instytucjami i osobami działającymi na terenie gminy i      lokalnego środowiska:</a:t>
            </a:r>
          </a:p>
          <a:p>
            <a:r>
              <a:rPr lang="pl-PL" dirty="0"/>
              <a:t>- Urząd Miejski w Kcyni</a:t>
            </a:r>
          </a:p>
          <a:p>
            <a:r>
              <a:rPr lang="pl-PL" dirty="0"/>
              <a:t>- Miejski Ośrodek Pomocy Społecznej</a:t>
            </a:r>
          </a:p>
          <a:p>
            <a:r>
              <a:rPr lang="pl-PL" dirty="0"/>
              <a:t>-  </a:t>
            </a:r>
            <a:r>
              <a:rPr lang="pl-PL" dirty="0" smtClean="0"/>
              <a:t>Gminne Centrum Kultury i Biblioteki,</a:t>
            </a:r>
            <a:endParaRPr lang="pl-PL" dirty="0"/>
          </a:p>
          <a:p>
            <a:r>
              <a:rPr lang="pl-PL" dirty="0"/>
              <a:t>- Gminna Komisja </a:t>
            </a:r>
            <a:r>
              <a:rPr lang="pl-PL" dirty="0" smtClean="0"/>
              <a:t> ds. Profilaktyki i Rozwiazywania Problemów </a:t>
            </a:r>
            <a:r>
              <a:rPr lang="pl-PL" dirty="0"/>
              <a:t>Alkoholowych</a:t>
            </a:r>
          </a:p>
          <a:p>
            <a:r>
              <a:rPr lang="pl-PL" dirty="0"/>
              <a:t>- Rada  Sołecka Szczepic, </a:t>
            </a:r>
            <a:r>
              <a:rPr lang="pl-PL" dirty="0" err="1"/>
              <a:t>Tupadł</a:t>
            </a:r>
            <a:r>
              <a:rPr lang="pl-PL" dirty="0"/>
              <a:t>, Sipior i Studzienek</a:t>
            </a:r>
          </a:p>
          <a:p>
            <a:r>
              <a:rPr lang="pl-PL" dirty="0"/>
              <a:t>- policja, straż pożarna </a:t>
            </a:r>
            <a:r>
              <a:rPr lang="pl-PL" dirty="0" smtClean="0"/>
              <a:t>….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03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pl-PL" sz="2400" i="1" dirty="0"/>
              <a:t>Szkoła dobrze zorganizowana, sprawnie funkcjonująca zarówno dla uczniów i </a:t>
            </a:r>
            <a:r>
              <a:rPr lang="pl-PL" sz="2400" i="1" dirty="0" smtClean="0"/>
              <a:t>rodziców, </a:t>
            </a:r>
            <a:r>
              <a:rPr lang="pl-PL" sz="2400" i="1" dirty="0"/>
              <a:t>jak i pracowników, posiadająca jak najlepsze wyposażenie, które </a:t>
            </a:r>
            <a:r>
              <a:rPr lang="pl-PL" sz="2400" i="1" dirty="0" smtClean="0"/>
              <a:t>wspomaga </a:t>
            </a:r>
            <a:r>
              <a:rPr lang="pl-PL" sz="2400" i="1" dirty="0"/>
              <a:t>wszechstronny rozwój uczniów</a:t>
            </a:r>
            <a:r>
              <a:rPr lang="pl-PL" sz="2400" i="1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331640" y="980728"/>
            <a:ext cx="6417734" cy="939801"/>
          </a:xfrm>
        </p:spPr>
        <p:txBody>
          <a:bodyPr/>
          <a:lstStyle/>
          <a:p>
            <a:r>
              <a:rPr lang="pl-PL" dirty="0"/>
              <a:t>SYSTEMATYCZNA POPRAWA BAZY MATERIALNEJ SZKOŁY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9218" name="Picture 2" descr="C:\Users\Lenovo\Desktop\zdjęcia konkurs\IMG_20240226_131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9969"/>
            <a:ext cx="4183669" cy="235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9969"/>
            <a:ext cx="4086643" cy="235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7201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692696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Do </a:t>
            </a:r>
            <a:r>
              <a:rPr lang="pl-PL" dirty="0"/>
              <a:t>najważniejszych  prac, które udało się wykonać w czasie pełnienia przeze mnie funkcji dyrektora należą: </a:t>
            </a:r>
          </a:p>
          <a:p>
            <a:r>
              <a:rPr lang="pl-PL" dirty="0"/>
              <a:t>-naprawa dachu  na budynku kotłowni i szkoły</a:t>
            </a:r>
          </a:p>
          <a:p>
            <a:r>
              <a:rPr lang="pl-PL" dirty="0"/>
              <a:t>- wymiana okien  w całym budynku,</a:t>
            </a:r>
          </a:p>
          <a:p>
            <a:r>
              <a:rPr lang="pl-PL" dirty="0"/>
              <a:t>- wymiana drzwi wejściowych  do budynku szkoły,</a:t>
            </a:r>
          </a:p>
          <a:p>
            <a:r>
              <a:rPr lang="pl-PL" dirty="0"/>
              <a:t>- zakup umeblowania do pięciu klas,</a:t>
            </a:r>
          </a:p>
          <a:p>
            <a:r>
              <a:rPr lang="pl-PL" dirty="0"/>
              <a:t>- adaptację sali dla potrzeb dzieci z oddziału przedszkolnego, </a:t>
            </a:r>
          </a:p>
          <a:p>
            <a:r>
              <a:rPr lang="pl-PL" dirty="0"/>
              <a:t>- wymiana podłóg  w  salach lekcyjnych oraz w szatni, </a:t>
            </a:r>
          </a:p>
          <a:p>
            <a:r>
              <a:rPr lang="pl-PL" dirty="0"/>
              <a:t>- remont toalet,</a:t>
            </a:r>
          </a:p>
          <a:p>
            <a:r>
              <a:rPr lang="pl-PL" dirty="0"/>
              <a:t>-wyposażenie szkoły w szereg pomocy dydaktycznych w związku z udziałem w licznych  projektach.</a:t>
            </a:r>
          </a:p>
          <a:p>
            <a:r>
              <a:rPr lang="pl-PL" b="1" dirty="0" smtClean="0"/>
              <a:t>Do nowych  </a:t>
            </a:r>
            <a:r>
              <a:rPr lang="pl-PL" b="1" dirty="0"/>
              <a:t>działań  należeć będą :</a:t>
            </a:r>
            <a:endParaRPr lang="pl-PL" dirty="0"/>
          </a:p>
          <a:p>
            <a:r>
              <a:rPr lang="pl-PL" dirty="0"/>
              <a:t>- malowanie elewacji budynku ,</a:t>
            </a:r>
          </a:p>
          <a:p>
            <a:r>
              <a:rPr lang="pl-PL" dirty="0"/>
              <a:t>- naprawa   kominów, </a:t>
            </a:r>
          </a:p>
          <a:p>
            <a:r>
              <a:rPr lang="pl-PL" dirty="0"/>
              <a:t>- modernizacja boiska szkolnego.</a:t>
            </a:r>
          </a:p>
          <a:p>
            <a:r>
              <a:rPr lang="pl-PL" dirty="0"/>
              <a:t> </a:t>
            </a:r>
          </a:p>
          <a:p>
            <a:pPr algn="ctr"/>
            <a:r>
              <a:rPr lang="pl-PL" dirty="0"/>
              <a:t>     	</a:t>
            </a:r>
            <a:r>
              <a:rPr lang="pl-PL" b="1" i="1" dirty="0">
                <a:solidFill>
                  <a:srgbClr val="C00000"/>
                </a:solidFill>
              </a:rPr>
              <a:t>Nic nie jest podawane na tacy – każdy zawsze trafia na jakieś przeszkody po drodze. </a:t>
            </a:r>
          </a:p>
          <a:p>
            <a:pPr algn="ctr"/>
            <a:r>
              <a:rPr lang="pl-PL" b="1" i="1" dirty="0">
                <a:solidFill>
                  <a:srgbClr val="C00000"/>
                </a:solidFill>
              </a:rPr>
              <a:t>Kiedy się pojawią, zastanów się jak je pokonać, a nie myśl o tym, że to już koniec drogi."</a:t>
            </a:r>
            <a:endParaRPr lang="pl-PL" dirty="0">
              <a:solidFill>
                <a:srgbClr val="C00000"/>
              </a:solidFill>
            </a:endParaRPr>
          </a:p>
          <a:p>
            <a:pPr algn="ctr"/>
            <a:r>
              <a:rPr lang="pl-PL" dirty="0">
                <a:solidFill>
                  <a:srgbClr val="C00000"/>
                </a:solidFill>
              </a:rPr>
              <a:t> 		</a:t>
            </a:r>
            <a:r>
              <a:rPr lang="pl-PL" dirty="0"/>
              <a:t>			</a:t>
            </a:r>
            <a:r>
              <a:rPr lang="pl-PL" sz="1000" dirty="0"/>
              <a:t>(Michael Jordan)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0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PRIORYTETY</a:t>
            </a:r>
            <a:endParaRPr lang="pl-PL" dirty="0"/>
          </a:p>
        </p:txBody>
      </p:sp>
      <p:pic>
        <p:nvPicPr>
          <p:cNvPr id="1026" name="Picture 2" descr="C:\Users\KAŚKA\AppData\Local\Microsoft\Windows\Temporary Internet Files\Content.IE5\IK4MU5OL\MP90044837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3" y="2783222"/>
            <a:ext cx="3073636" cy="20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 w lewo 5"/>
          <p:cNvSpPr/>
          <p:nvPr/>
        </p:nvSpPr>
        <p:spPr>
          <a:xfrm>
            <a:off x="3744259" y="980728"/>
            <a:ext cx="4608512" cy="2542942"/>
          </a:xfrm>
          <a:prstGeom prst="leftArrow">
            <a:avLst>
              <a:gd name="adj1" fmla="val 50000"/>
              <a:gd name="adj2" fmla="val 49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pl-PL" dirty="0">
                <a:solidFill>
                  <a:schemeClr val="tx1"/>
                </a:solidFill>
                <a:latin typeface="Times New Roman"/>
                <a:ea typeface="Times New Roman"/>
              </a:rPr>
              <a:t>Budowanie szkoły opartej na partnerskich relacjach trzech </a:t>
            </a: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filarów: uczniów, </a:t>
            </a:r>
            <a:r>
              <a:rPr lang="pl-PL" dirty="0">
                <a:solidFill>
                  <a:schemeClr val="tx1"/>
                </a:solidFill>
                <a:latin typeface="Times New Roman"/>
                <a:ea typeface="Times New Roman"/>
              </a:rPr>
              <a:t>nauczycieli i rodziców, które polegają na wzajemnym porozumieniu i dialogu. </a:t>
            </a:r>
            <a:endParaRPr lang="pl-PL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Strzałka w lewo 6"/>
          <p:cNvSpPr/>
          <p:nvPr/>
        </p:nvSpPr>
        <p:spPr>
          <a:xfrm>
            <a:off x="3995936" y="3140968"/>
            <a:ext cx="4824536" cy="20162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pl-PL" dirty="0">
                <a:solidFill>
                  <a:schemeClr val="tx1"/>
                </a:solidFill>
                <a:latin typeface="Times New Roman"/>
                <a:ea typeface="Times New Roman"/>
              </a:rPr>
              <a:t>Budowanie szkoły </a:t>
            </a:r>
            <a:r>
              <a:rPr lang="pl-PL" dirty="0" smtClean="0">
                <a:solidFill>
                  <a:schemeClr val="tx1"/>
                </a:solidFill>
                <a:latin typeface="Times New Roman"/>
                <a:ea typeface="Times New Roman"/>
              </a:rPr>
              <a:t>„wszechstronnego rozwoju, stawianie nowych wyzwań, rozwijanie kompetencji 4K „</a:t>
            </a:r>
            <a:endParaRPr lang="pl-PL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Strzałka w lewo 7"/>
          <p:cNvSpPr/>
          <p:nvPr/>
        </p:nvSpPr>
        <p:spPr>
          <a:xfrm>
            <a:off x="3768971" y="4797152"/>
            <a:ext cx="5051501" cy="18722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Budowanie szkoły bezpiecznej wolnej od 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agresji, 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używek i innych </a:t>
            </a:r>
            <a:r>
              <a:rPr lang="pl-P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niebezpieczeństw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937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344816" cy="302433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i="1" dirty="0">
                <a:solidFill>
                  <a:schemeClr val="tx1"/>
                </a:solidFill>
              </a:rPr>
              <a:t/>
            </a:r>
            <a:br>
              <a:rPr lang="pl-PL" sz="2400" i="1" dirty="0">
                <a:solidFill>
                  <a:schemeClr val="tx1"/>
                </a:solidFill>
              </a:rPr>
            </a:br>
            <a:endParaRPr lang="pl-PL" sz="2400" i="1" dirty="0">
              <a:solidFill>
                <a:schemeClr val="tx1"/>
              </a:solidFill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20485" name="Picture 5" descr="C:\Users\Lenovo\Desktop\zdjęcia konkurs\354563910_824080802572566_873735783875608516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74" y="2312285"/>
            <a:ext cx="3888432" cy="18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Users\Lenovo\Desktop\zdjęcia konkurs\404160199_915997183380927_503386257214631544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3" y="3886525"/>
            <a:ext cx="2001351" cy="26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C:\Users\Lenovo\Desktop\zdjęcia konkurs\hdimga946c39e9e0e92114336428c3c435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2001351" cy="26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755576" y="3326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	ZARZĄDZANIE I PROMOCJA SZKOŁY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2000" i="1" dirty="0" smtClean="0">
                <a:solidFill>
                  <a:schemeClr val="bg1"/>
                </a:solidFill>
                <a:latin typeface="+mj-lt"/>
              </a:rPr>
              <a:t>Szkoła dobrze zorganizowana </a:t>
            </a:r>
            <a:r>
              <a:rPr lang="pl-PL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000" i="1" dirty="0" smtClean="0">
                <a:solidFill>
                  <a:schemeClr val="bg1"/>
                </a:solidFill>
                <a:latin typeface="+mj-lt"/>
              </a:rPr>
              <a:t>czyli  taka, w której zrobiono wszystko, co możliwe, dla stworzenia optymalnych warunków  i sukcesu każdego ucznia. </a:t>
            </a:r>
          </a:p>
          <a:p>
            <a:r>
              <a:rPr lang="pl-PL" i="1" dirty="0" smtClean="0"/>
              <a:t/>
            </a:r>
            <a:br>
              <a:rPr lang="pl-PL" i="1" dirty="0" smtClean="0"/>
            </a:br>
            <a:endParaRPr lang="pl-PL" dirty="0"/>
          </a:p>
        </p:txBody>
      </p:sp>
      <p:pic>
        <p:nvPicPr>
          <p:cNvPr id="2050" name="Picture 2" descr="C:\Users\Lenovo\Desktop\zdjęcia konkurs\IMG_0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21" y="3134174"/>
            <a:ext cx="4373085" cy="24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1268760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Cel ten zamierzamy osiągnąć przez:</a:t>
            </a:r>
            <a:endParaRPr lang="pl-PL" dirty="0"/>
          </a:p>
          <a:p>
            <a:r>
              <a:rPr lang="pl-PL" dirty="0" smtClean="0"/>
              <a:t>* doskonalenie </a:t>
            </a:r>
            <a:r>
              <a:rPr lang="pl-PL" dirty="0"/>
              <a:t>umiejętności w zakresie nadzoru i</a:t>
            </a:r>
            <a:r>
              <a:rPr lang="pl-PL" dirty="0" smtClean="0"/>
              <a:t> doradztwa  </a:t>
            </a:r>
            <a:r>
              <a:rPr lang="pl-PL" dirty="0"/>
              <a:t>pedagogicznego </a:t>
            </a:r>
            <a:r>
              <a:rPr lang="pl-PL" dirty="0" smtClean="0"/>
              <a:t>dyrektora, </a:t>
            </a:r>
          </a:p>
          <a:p>
            <a:r>
              <a:rPr lang="pl-PL" dirty="0" smtClean="0"/>
              <a:t>*preferowanie </a:t>
            </a:r>
            <a:r>
              <a:rPr lang="pl-PL" dirty="0"/>
              <a:t>pracy zespołowej, zespołowe podejmowanie decyzji,</a:t>
            </a:r>
          </a:p>
          <a:p>
            <a:r>
              <a:rPr lang="pl-PL" dirty="0" smtClean="0"/>
              <a:t>* </a:t>
            </a:r>
            <a:r>
              <a:rPr lang="pl-PL" dirty="0"/>
              <a:t>zapewnienie  wszechstronnej pomocy nauczycielom w ich rozwoju </a:t>
            </a:r>
            <a:r>
              <a:rPr lang="pl-PL" dirty="0" smtClean="0"/>
              <a:t>zawodowym.</a:t>
            </a:r>
            <a:endParaRPr lang="pl-PL" dirty="0"/>
          </a:p>
          <a:p>
            <a:r>
              <a:rPr lang="pl-PL" b="1" dirty="0"/>
              <a:t>D</a:t>
            </a:r>
            <a:r>
              <a:rPr lang="pl-PL" b="1" dirty="0" smtClean="0"/>
              <a:t>banie </a:t>
            </a:r>
            <a:r>
              <a:rPr lang="pl-PL" b="1" dirty="0"/>
              <a:t>o właściwy klimat pedagogiczny poprzez:</a:t>
            </a:r>
            <a:endParaRPr lang="pl-PL" dirty="0"/>
          </a:p>
          <a:p>
            <a:r>
              <a:rPr lang="pl-PL" dirty="0"/>
              <a:t>*kształtowanie poczucia jedności </a:t>
            </a:r>
            <a:r>
              <a:rPr lang="pl-PL" dirty="0" smtClean="0"/>
              <a:t>i odpowiedzialności w </a:t>
            </a:r>
            <a:r>
              <a:rPr lang="pl-PL" dirty="0"/>
              <a:t>dążeniu do wspólnych celów mających na uwadze wszechstronny rozwój szkoły,</a:t>
            </a:r>
          </a:p>
          <a:p>
            <a:r>
              <a:rPr lang="pl-PL" dirty="0"/>
              <a:t>*motywowanie nauczycieli do pracy poprzez zauważanie ich sukcesów i zaangażowania</a:t>
            </a:r>
            <a:r>
              <a:rPr lang="pl-PL" dirty="0" smtClean="0"/>
              <a:t>, </a:t>
            </a:r>
            <a:r>
              <a:rPr lang="pl-PL" dirty="0"/>
              <a:t>nagradzanie,</a:t>
            </a:r>
          </a:p>
          <a:p>
            <a:r>
              <a:rPr lang="pl-PL" dirty="0" smtClean="0"/>
              <a:t>*promocja placówki w mediach,</a:t>
            </a:r>
          </a:p>
          <a:p>
            <a:r>
              <a:rPr lang="pl-PL" dirty="0" smtClean="0"/>
              <a:t>* modernizacja strony internetowej.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6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99592" y="2636912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Zamierzam </a:t>
            </a:r>
            <a:r>
              <a:rPr lang="pl-PL" dirty="0"/>
              <a:t>w dalszym, ciągu rozwijać u nauczycieli świadomość tego, jak bardzo wizerunek szkoły zależy od </a:t>
            </a:r>
            <a:r>
              <a:rPr lang="pl-PL" dirty="0" smtClean="0"/>
              <a:t>nas </a:t>
            </a:r>
            <a:r>
              <a:rPr lang="pl-PL" dirty="0"/>
              <a:t>samych. </a:t>
            </a:r>
            <a:r>
              <a:rPr lang="pl-PL" dirty="0" smtClean="0"/>
              <a:t>Jak ważny jest  nieustanny rozwój  , </a:t>
            </a:r>
            <a:r>
              <a:rPr lang="pl-PL" dirty="0"/>
              <a:t>gotowość zdobywania nowych umiejętności po to, aby sprostać pojawiającym się wyzwaniom.</a:t>
            </a:r>
          </a:p>
          <a:p>
            <a:r>
              <a:rPr lang="pl-PL" dirty="0"/>
              <a:t>Jeżeli będzie mi dane nadal kierować tą placówką to dołożę wszelkich starań, aby szkoła nasza rozwijała się nieustannie, by była miejscem,  gdzie uczniowie czują się bezpiecznie i osiągają sukcesy na miarę swoich możliwości.</a:t>
            </a:r>
          </a:p>
        </p:txBody>
      </p:sp>
      <p:sp>
        <p:nvSpPr>
          <p:cNvPr id="8" name="Prostokąt 7"/>
          <p:cNvSpPr/>
          <p:nvPr/>
        </p:nvSpPr>
        <p:spPr>
          <a:xfrm>
            <a:off x="899592" y="207025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	Przedstawiona wyżej koncepcja funkcjonowania i rozwoju Szkoły Podstawowej im. Kazimierza Korka w </a:t>
            </a:r>
            <a:r>
              <a:rPr lang="pl-PL" dirty="0" err="1" smtClean="0"/>
              <a:t>Rozstrzębowie</a:t>
            </a:r>
            <a:r>
              <a:rPr lang="pl-PL" dirty="0" smtClean="0"/>
              <a:t>  jest z konieczności zwięzła i dotyka tylko niektórych ważnych spraw. Szczegółowe działania na każdy kolejny rok  znajdą się w opracowywanych corocznie planach.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46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W swych działaniach będziemy dążyć </a:t>
            </a:r>
            <a:r>
              <a:rPr lang="pl-PL" sz="2400" dirty="0"/>
              <a:t>do tego, aby w ramach </a:t>
            </a:r>
            <a:r>
              <a:rPr lang="pl-PL" sz="2400" dirty="0" smtClean="0"/>
              <a:t>długiej  </a:t>
            </a:r>
            <a:r>
              <a:rPr lang="pl-PL" sz="2400" dirty="0"/>
              <a:t>historii </a:t>
            </a:r>
            <a:r>
              <a:rPr lang="pl-PL" sz="2400" dirty="0" smtClean="0"/>
              <a:t>Szkoły </a:t>
            </a:r>
            <a:r>
              <a:rPr lang="pl-PL" sz="2400" dirty="0"/>
              <a:t>w </a:t>
            </a:r>
            <a:r>
              <a:rPr lang="pl-PL" sz="2400" dirty="0" err="1"/>
              <a:t>Rozstrzębowie</a:t>
            </a:r>
            <a:r>
              <a:rPr lang="pl-PL" sz="2400" dirty="0"/>
              <a:t> funkcjonowała nowoczesna placówka edukacyjna, w której podejmuje się wiele działań, aby jej absolwenci byli dobrze przygotowani do dalszej nauki i życia w społeczeństwie.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4752528" cy="1656184"/>
          </a:xfrm>
        </p:spPr>
        <p:txBody>
          <a:bodyPr>
            <a:normAutofit/>
          </a:bodyPr>
          <a:lstStyle/>
          <a:p>
            <a:pPr algn="just"/>
            <a:r>
              <a:rPr lang="pl-PL" sz="2800" i="1" dirty="0">
                <a:solidFill>
                  <a:srgbClr val="C00000"/>
                </a:solidFill>
                <a:latin typeface="+mj-lt"/>
              </a:rPr>
              <a:t>„Współczesna szkoła to taka, którą się tworzy a nie taka, którą się zarządza." </a:t>
            </a:r>
          </a:p>
          <a:p>
            <a:pPr algn="r"/>
            <a:r>
              <a:rPr lang="pl-PL" sz="10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Reinhold Miller</a:t>
            </a:r>
            <a:endParaRPr lang="pl-PL" sz="1000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1026" name="Picture 2" descr="C:\Users\Lenovo\Desktop\IMG_20240305_171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73829"/>
            <a:ext cx="34028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2325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i="1" dirty="0" smtClean="0">
                <a:latin typeface="Bookman Old Style" panose="02050604050505020204" pitchFamily="18" charset="0"/>
              </a:rPr>
              <a:t>Dziękuję za uwagę</a:t>
            </a:r>
            <a:endParaRPr lang="pl-PL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921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MISJA SZKOŁY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67544" y="1916832"/>
            <a:ext cx="6309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+mj-lt"/>
              </a:rPr>
              <a:t>Szkoła Podstawowa im. Kazimierza Korka w </a:t>
            </a:r>
            <a:r>
              <a:rPr lang="pl-PL" b="1" dirty="0" err="1">
                <a:latin typeface="+mj-lt"/>
              </a:rPr>
              <a:t>Rozstrzębowie</a:t>
            </a:r>
            <a:r>
              <a:rPr lang="pl-PL" b="1" dirty="0">
                <a:latin typeface="+mj-lt"/>
              </a:rPr>
              <a:t> to szkoła w której:</a:t>
            </a:r>
          </a:p>
          <a:p>
            <a:pPr algn="just"/>
            <a:r>
              <a:rPr lang="pl-PL" dirty="0" smtClean="0">
                <a:latin typeface="+mj-lt"/>
              </a:rPr>
              <a:t>a. najwyższym </a:t>
            </a:r>
            <a:r>
              <a:rPr lang="pl-PL" dirty="0">
                <a:latin typeface="+mj-lt"/>
              </a:rPr>
              <a:t>dobrem jest dobro uczniów; </a:t>
            </a:r>
          </a:p>
          <a:p>
            <a:pPr algn="just"/>
            <a:r>
              <a:rPr lang="pl-PL" dirty="0" smtClean="0">
                <a:latin typeface="+mj-lt"/>
              </a:rPr>
              <a:t>b. panuje </a:t>
            </a:r>
            <a:r>
              <a:rPr lang="pl-PL" dirty="0">
                <a:latin typeface="+mj-lt"/>
              </a:rPr>
              <a:t>klimat sprzyjający wszechstronnemu rozwojowi dzieci;</a:t>
            </a:r>
          </a:p>
          <a:p>
            <a:pPr algn="just"/>
            <a:r>
              <a:rPr lang="pl-PL" dirty="0" smtClean="0">
                <a:latin typeface="+mj-lt"/>
              </a:rPr>
              <a:t>c. przygotowujemy </a:t>
            </a:r>
            <a:r>
              <a:rPr lang="pl-PL" dirty="0">
                <a:latin typeface="+mj-lt"/>
              </a:rPr>
              <a:t>do aktywnego i świadomego funkcjonowania we współczesnym świecie, </a:t>
            </a:r>
            <a:endParaRPr lang="pl-PL" dirty="0" smtClean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d</a:t>
            </a:r>
            <a:r>
              <a:rPr lang="pl-PL" dirty="0" smtClean="0">
                <a:latin typeface="+mj-lt"/>
              </a:rPr>
              <a:t>. </a:t>
            </a:r>
            <a:r>
              <a:rPr lang="pl-PL" dirty="0">
                <a:latin typeface="+mj-lt"/>
              </a:rPr>
              <a:t>panuje ustalony znany wszystkim  system praw,  obowiązków norm i wartości; </a:t>
            </a:r>
            <a:endParaRPr lang="pl-PL" dirty="0" smtClean="0">
              <a:latin typeface="+mj-lt"/>
            </a:endParaRPr>
          </a:p>
          <a:p>
            <a:pPr lvl="0" algn="just"/>
            <a:r>
              <a:rPr lang="pl-PL" dirty="0" smtClean="0">
                <a:solidFill>
                  <a:prstClr val="black"/>
                </a:solidFill>
              </a:rPr>
              <a:t>e.   </a:t>
            </a:r>
            <a:r>
              <a:rPr lang="pl-PL" dirty="0">
                <a:solidFill>
                  <a:prstClr val="black"/>
                </a:solidFill>
              </a:rPr>
              <a:t>każdy uczeń osiąga sukces na miarę swoich możliwości</a:t>
            </a:r>
            <a:r>
              <a:rPr lang="pl-PL" dirty="0" smtClean="0">
                <a:solidFill>
                  <a:prstClr val="black"/>
                </a:solidFill>
              </a:rPr>
              <a:t>;</a:t>
            </a:r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f. uczymy młodego człowieka krytycznego myślenia, kreatywności, komunikacji i kooperacji; </a:t>
            </a:r>
          </a:p>
          <a:p>
            <a:pPr algn="just"/>
            <a:r>
              <a:rPr lang="pl-PL" dirty="0">
                <a:latin typeface="+mj-lt"/>
              </a:rPr>
              <a:t>g. każdy uczeń jest zauważony i czuje się tu </a:t>
            </a:r>
            <a:r>
              <a:rPr lang="pl-PL" dirty="0" smtClean="0">
                <a:latin typeface="+mj-lt"/>
              </a:rPr>
              <a:t>bezpiecznie.</a:t>
            </a:r>
            <a:endParaRPr lang="pl-PL" dirty="0">
              <a:latin typeface="+mj-lt"/>
            </a:endParaRPr>
          </a:p>
          <a:p>
            <a:pPr algn="just"/>
            <a:endParaRPr lang="pl-PL" dirty="0">
              <a:latin typeface="Bookman Old Style" panose="02050604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7621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WIZJA SZKOŁY </a:t>
            </a:r>
            <a:endParaRPr lang="pl-PL" dirty="0"/>
          </a:p>
        </p:txBody>
      </p:sp>
      <p:pic>
        <p:nvPicPr>
          <p:cNvPr id="4" name="Picture 4" descr="C:\Users\Lenovo\Desktop\zdjęcia konkurs\381119448_880106496969996_761037238839121608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55576" y="1628800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 naszej szkole dążymy do tego, aby:</a:t>
            </a:r>
          </a:p>
          <a:p>
            <a:r>
              <a:rPr lang="pl-PL" b="1" dirty="0"/>
              <a:t>- uczniowie, </a:t>
            </a:r>
            <a:r>
              <a:rPr lang="pl-PL" dirty="0"/>
              <a:t>wchodząc w świat wiedzy, rozwinęli sferę:</a:t>
            </a:r>
          </a:p>
          <a:p>
            <a:r>
              <a:rPr lang="pl-PL" dirty="0"/>
              <a:t>intelektualną, etyczną, emocjonalną, społeczną i fizyczną na miarę swoich możliwości,</a:t>
            </a:r>
          </a:p>
          <a:p>
            <a:r>
              <a:rPr lang="pl-PL" b="1" dirty="0"/>
              <a:t>- rodzice uczniów </a:t>
            </a:r>
            <a:r>
              <a:rPr lang="pl-PL" dirty="0"/>
              <a:t> darzyli nas zaufaniem i aktywnie wspierali nasze działania,</a:t>
            </a:r>
          </a:p>
          <a:p>
            <a:r>
              <a:rPr lang="pl-PL" b="1" dirty="0"/>
              <a:t>- nauczyciele </a:t>
            </a:r>
            <a:r>
              <a:rPr lang="pl-PL" dirty="0"/>
              <a:t> mieli  satysfakcję z wykonywanej pracy,</a:t>
            </a:r>
          </a:p>
          <a:p>
            <a:r>
              <a:rPr lang="pl-PL" b="1" dirty="0"/>
              <a:t>- środowisko lokalne </a:t>
            </a:r>
            <a:r>
              <a:rPr lang="pl-PL" dirty="0"/>
              <a:t> wspierało  nas  i współpracowało w realizacji wspólnych przedsięwzięć .</a:t>
            </a:r>
          </a:p>
          <a:p>
            <a:r>
              <a:rPr lang="pl-P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619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Absolwent naszej  szkoły po ukończeniu klasy VIII 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powinien: </a:t>
            </a:r>
            <a:r>
              <a:rPr lang="pl-PL" sz="2000" dirty="0" smtClean="0"/>
              <a:t>	</a:t>
            </a:r>
            <a:r>
              <a:rPr lang="pl-PL" dirty="0" smtClean="0"/>
              <a:t>		</a:t>
            </a:r>
            <a:endParaRPr lang="pl-PL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8934612"/>
              </p:ext>
            </p:extLst>
          </p:nvPr>
        </p:nvGraphicFramePr>
        <p:xfrm>
          <a:off x="323528" y="1520788"/>
          <a:ext cx="41044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55859059"/>
              </p:ext>
            </p:extLst>
          </p:nvPr>
        </p:nvGraphicFramePr>
        <p:xfrm>
          <a:off x="4644008" y="908720"/>
          <a:ext cx="38227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0902"/>
            <a:ext cx="3528392" cy="315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5"/>
            <a:ext cx="3455789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1111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2492895"/>
            <a:ext cx="61206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Cel ten osiągniemy poprzez kontynuację i rozwijanie różnorodnych działań: </a:t>
            </a:r>
            <a:endParaRPr lang="pl-PL" sz="1600" dirty="0">
              <a:latin typeface="+mj-lt"/>
            </a:endParaRPr>
          </a:p>
          <a:p>
            <a:pPr lvl="0"/>
            <a:r>
              <a:rPr lang="pl-PL" sz="1600" dirty="0" smtClean="0">
                <a:latin typeface="+mj-lt"/>
              </a:rPr>
              <a:t>- </a:t>
            </a:r>
            <a:r>
              <a:rPr lang="pl-PL" sz="1600" dirty="0">
                <a:latin typeface="+mj-lt"/>
              </a:rPr>
              <a:t>systematyczne obserwacje oraz  diagnozowanie poziomu umiejętności uczniów,</a:t>
            </a:r>
          </a:p>
          <a:p>
            <a:pPr lvl="0"/>
            <a:r>
              <a:rPr lang="pl-PL" sz="1600" dirty="0" smtClean="0">
                <a:latin typeface="+mj-lt"/>
              </a:rPr>
              <a:t>-analiza </a:t>
            </a:r>
            <a:r>
              <a:rPr lang="pl-PL" sz="1600" dirty="0">
                <a:latin typeface="+mj-lt"/>
              </a:rPr>
              <a:t>ilościowa i jakościowa wyników  próbnych i zewnętrznych  egzaminów </a:t>
            </a:r>
            <a:r>
              <a:rPr lang="pl-PL" sz="1600" dirty="0" smtClean="0">
                <a:latin typeface="+mj-lt"/>
              </a:rPr>
              <a:t>ósmoklasisty- wyciąganie </a:t>
            </a:r>
            <a:r>
              <a:rPr lang="pl-PL" sz="1600" dirty="0">
                <a:latin typeface="+mj-lt"/>
              </a:rPr>
              <a:t>i wdrażanie </a:t>
            </a:r>
            <a:r>
              <a:rPr lang="pl-PL" sz="1600" dirty="0" smtClean="0">
                <a:latin typeface="+mj-lt"/>
              </a:rPr>
              <a:t>wniosków,</a:t>
            </a:r>
            <a:endParaRPr lang="pl-PL" sz="1600" dirty="0">
              <a:latin typeface="+mj-lt"/>
            </a:endParaRPr>
          </a:p>
          <a:p>
            <a:pPr lvl="0"/>
            <a:r>
              <a:rPr lang="pl-PL" sz="1600" dirty="0">
                <a:latin typeface="+mj-lt"/>
              </a:rPr>
              <a:t> </a:t>
            </a:r>
            <a:r>
              <a:rPr lang="pl-PL" sz="1600" dirty="0" smtClean="0">
                <a:latin typeface="+mj-lt"/>
              </a:rPr>
              <a:t>-dodatkowe </a:t>
            </a:r>
            <a:r>
              <a:rPr lang="pl-PL" sz="1600" dirty="0">
                <a:latin typeface="+mj-lt"/>
              </a:rPr>
              <a:t>zajęcia przygotowujące do </a:t>
            </a:r>
            <a:r>
              <a:rPr lang="pl-PL" sz="1600" dirty="0" smtClean="0">
                <a:latin typeface="+mj-lt"/>
              </a:rPr>
              <a:t>egzaminów,</a:t>
            </a:r>
          </a:p>
          <a:p>
            <a:pPr lvl="0"/>
            <a:r>
              <a:rPr lang="pl-PL" sz="1600" dirty="0" smtClean="0">
                <a:latin typeface="+mj-lt"/>
              </a:rPr>
              <a:t>-ciągłe  </a:t>
            </a:r>
            <a:r>
              <a:rPr lang="pl-PL" sz="1600" dirty="0">
                <a:latin typeface="+mj-lt"/>
              </a:rPr>
              <a:t>doskonalenie kadry pedagogicznej,  </a:t>
            </a:r>
          </a:p>
          <a:p>
            <a:pPr lvl="0"/>
            <a:r>
              <a:rPr lang="pl-PL" sz="1600" dirty="0" smtClean="0">
                <a:latin typeface="+mj-lt"/>
              </a:rPr>
              <a:t>-ewaluacja </a:t>
            </a:r>
            <a:r>
              <a:rPr lang="pl-PL" sz="1600" dirty="0">
                <a:latin typeface="+mj-lt"/>
              </a:rPr>
              <a:t>systemu oceniania  tak, by uwzględniał wymagania ujęte w aktualnych przepisach. </a:t>
            </a:r>
          </a:p>
          <a:p>
            <a:pPr lvl="0"/>
            <a:r>
              <a:rPr lang="pl-PL" sz="1600" b="1" dirty="0">
                <a:latin typeface="+mj-lt"/>
              </a:rPr>
              <a:t>wyrównywanie  szans edukacyjnych</a:t>
            </a:r>
            <a:r>
              <a:rPr lang="pl-PL" sz="1600" dirty="0">
                <a:latin typeface="+mj-lt"/>
              </a:rPr>
              <a:t> dzieci z trudnościami w nauce poprzez zajęcia dydaktyczno - wyrównawcze, rewalidacyjne, logopedyczne, </a:t>
            </a:r>
            <a:r>
              <a:rPr lang="pl-PL" sz="1600" dirty="0" smtClean="0">
                <a:latin typeface="+mj-lt"/>
              </a:rPr>
              <a:t>korekcyjno-kompensacyjne .</a:t>
            </a:r>
          </a:p>
        </p:txBody>
      </p:sp>
      <p:pic>
        <p:nvPicPr>
          <p:cNvPr id="3" name="Obraz 2" descr="Obraz zawierający clipart, ilustracja, rysowanie, szkic&#10;&#10;Opis wygenerowany automatycznie">
            <a:extLst>
              <a:ext uri="{FF2B5EF4-FFF2-40B4-BE49-F238E27FC236}">
                <a16:creationId xmlns:a16="http://schemas.microsoft.com/office/drawing/2014/main" xmlns="" id="{16F8E113-97FB-5D9F-E776-393CE6113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2266" r="20819" b="1"/>
          <a:stretch/>
        </p:blipFill>
        <p:spPr>
          <a:xfrm>
            <a:off x="6516216" y="2852936"/>
            <a:ext cx="2376264" cy="357662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5536" y="90872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Bookman Old Style" panose="02050604050505020204" pitchFamily="18" charset="0"/>
              </a:rPr>
              <a:t>                                </a:t>
            </a:r>
            <a:r>
              <a:rPr lang="pl-PL" sz="2400" dirty="0" smtClean="0">
                <a:latin typeface="+mj-lt"/>
              </a:rPr>
              <a:t>KSZTAŁCENIE</a:t>
            </a:r>
            <a:r>
              <a:rPr lang="pl-PL" sz="2400" dirty="0">
                <a:latin typeface="+mj-lt"/>
              </a:rPr>
              <a:t/>
            </a:r>
            <a:br>
              <a:rPr lang="pl-PL" sz="2400" dirty="0">
                <a:latin typeface="+mj-lt"/>
              </a:rPr>
            </a:br>
            <a:r>
              <a:rPr lang="pl-PL" dirty="0">
                <a:solidFill>
                  <a:schemeClr val="accent1"/>
                </a:solidFill>
                <a:latin typeface="+mj-lt"/>
              </a:rPr>
              <a:t>Szkoła  na wysokim poziomie dydaktycznym, dostępna poprzez obiektywnie i ogólnie uznane zasady oceniania oraz zajęcia pozalekcyjne dla uczniów o różnych zdolnościach i zainteresowaniach, przyjazna dla dzieci i ich rodziców, silnie związana z własnym regionem: </a:t>
            </a:r>
          </a:p>
        </p:txBody>
      </p:sp>
    </p:spTree>
    <p:extLst>
      <p:ext uri="{BB962C8B-B14F-4D97-AF65-F5344CB8AC3E}">
        <p14:creationId xmlns:p14="http://schemas.microsoft.com/office/powerpoint/2010/main" val="16967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2141855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>
                <a:latin typeface="+mj-lt"/>
              </a:rPr>
              <a:t>Rozwijanie kompetencji  kluczowych, </a:t>
            </a:r>
            <a:r>
              <a:rPr lang="pl-PL" b="1" dirty="0" smtClean="0">
                <a:latin typeface="+mj-lt"/>
              </a:rPr>
              <a:t>zwrócenie szczególnej uwagi na  kompetencje XXI wieku tzw. kompetencje 4K (kreatywność, krytyczne myślenie, komunikacja oraz kooperacja</a:t>
            </a:r>
            <a:r>
              <a:rPr lang="pl-PL" dirty="0" smtClean="0">
                <a:latin typeface="+mj-lt"/>
              </a:rPr>
              <a:t>)</a:t>
            </a:r>
            <a:r>
              <a:rPr lang="pl-PL" b="1" dirty="0" smtClean="0">
                <a:latin typeface="+mj-lt"/>
              </a:rPr>
              <a:t> czyli </a:t>
            </a:r>
            <a:r>
              <a:rPr lang="pl-PL" dirty="0" smtClean="0">
                <a:latin typeface="+mj-lt"/>
              </a:rPr>
              <a:t>umiejętności niezbędnych dla uczniów, aby odnieść sukces w zmieniającym się świecie.</a:t>
            </a:r>
            <a:endParaRPr lang="pl-PL" dirty="0">
              <a:latin typeface="+mj-lt"/>
            </a:endParaRPr>
          </a:p>
        </p:txBody>
      </p:sp>
      <p:pic>
        <p:nvPicPr>
          <p:cNvPr id="3" name="Obraz 2" descr="Spinacz - 🔔KOMPETENCJE PRZYSZŁOŚCI🔔 czyli kompetencje jakie potrzebuje  zdobyć Twoje dziecko, Twój uczeń, by odnaleźć się na rynku pracy w 2030  roku. To w zdecydowanej większości umiejętności miękkie. Co dokładnie  oznaczają? 🗣👥KOMUNIKACJA -">
            <a:extLst>
              <a:ext uri="{FF2B5EF4-FFF2-40B4-BE49-F238E27FC236}">
                <a16:creationId xmlns:a16="http://schemas.microsoft.com/office/drawing/2014/main" xmlns="" id="{570B16E1-0715-E046-9DA2-C1770F5A48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692696"/>
            <a:ext cx="2304256" cy="325567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E43E8D8-299A-C8B7-B13C-5AAEE2411B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989" t="19107" r="35902" b="5567"/>
          <a:stretch/>
        </p:blipFill>
        <p:spPr>
          <a:xfrm>
            <a:off x="6228184" y="3573016"/>
            <a:ext cx="2601089" cy="215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enovo\Desktop\zdjęcia konkurs\hdimgdeb86a8b8c5d91119b7aef6d836a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1476164" cy="150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novo\Desktop\zdjęcia konkurs\hdimgd1f690a0c8d8235ca6bfb2eed4be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379622" cy="20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95536" y="836712"/>
            <a:ext cx="475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W najbliższych latach należy nadal kłaść duży nacisk na   </a:t>
            </a:r>
            <a:r>
              <a:rPr lang="pl-PL" b="1" dirty="0">
                <a:latin typeface="+mj-lt"/>
              </a:rPr>
              <a:t>ocenianie kształtujące</a:t>
            </a:r>
            <a:r>
              <a:rPr lang="pl-PL" dirty="0">
                <a:latin typeface="+mj-lt"/>
              </a:rPr>
              <a:t>, które jest bardzo skutecznym sposobem podnoszenia osiągnięć edukacyjnych, gdyż pomaga  w procesie monitorowania przyrostu wiedzy i umiejętności  uczniów.</a:t>
            </a:r>
          </a:p>
          <a:p>
            <a:r>
              <a:rPr lang="pl-PL" b="1" dirty="0">
                <a:latin typeface="+mj-lt"/>
              </a:rPr>
              <a:t>Dalsze  rozwijanie</a:t>
            </a:r>
            <a:r>
              <a:rPr lang="pl-PL" dirty="0">
                <a:latin typeface="+mj-lt"/>
              </a:rPr>
              <a:t> </a:t>
            </a:r>
            <a:r>
              <a:rPr lang="pl-PL" b="1" dirty="0">
                <a:latin typeface="+mj-lt"/>
              </a:rPr>
              <a:t> inicjatyw w kierunku: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· efektywnego wdrażania  nowatorskich form i metod pracy,  w tym metod aktywizujących, innowacji, 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· </a:t>
            </a:r>
            <a:r>
              <a:rPr lang="pl-PL" dirty="0">
                <a:latin typeface="+mj-lt"/>
              </a:rPr>
              <a:t>indywidualizacji procesu nauczania i wymagań względem uczniów, </a:t>
            </a:r>
          </a:p>
          <a:p>
            <a:r>
              <a:rPr lang="pl-PL" dirty="0">
                <a:latin typeface="+mj-lt"/>
              </a:rPr>
              <a:t>· wzbogacanie procesu dydaktycznego poprzez stosowanie nowoczesnych pomocy 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tj. drukarka 3D, </a:t>
            </a:r>
            <a:r>
              <a:rPr lang="pl-PL" dirty="0" err="1">
                <a:latin typeface="+mj-lt"/>
              </a:rPr>
              <a:t>Photony</a:t>
            </a:r>
            <a:r>
              <a:rPr lang="pl-PL" dirty="0">
                <a:latin typeface="+mj-lt"/>
              </a:rPr>
              <a:t>, </a:t>
            </a:r>
            <a:r>
              <a:rPr lang="pl-PL" dirty="0" err="1">
                <a:latin typeface="+mj-lt"/>
              </a:rPr>
              <a:t>M</a:t>
            </a:r>
            <a:r>
              <a:rPr lang="pl-PL" dirty="0" err="1" smtClean="0">
                <a:latin typeface="+mj-lt"/>
              </a:rPr>
              <a:t>Booty</a:t>
            </a:r>
            <a:r>
              <a:rPr lang="pl-PL" dirty="0">
                <a:latin typeface="+mj-lt"/>
              </a:rPr>
              <a:t>, klocki, </a:t>
            </a:r>
          </a:p>
          <a:p>
            <a:r>
              <a:rPr lang="pl-PL" dirty="0">
                <a:latin typeface="+mj-lt"/>
              </a:rPr>
              <a:t>· systematycznego uczestnictwa uczniów w konkursach, olimpiadach </a:t>
            </a:r>
            <a:r>
              <a:rPr lang="pl-PL" dirty="0" smtClean="0">
                <a:latin typeface="+mj-lt"/>
              </a:rPr>
              <a:t>, zawodach </a:t>
            </a:r>
            <a:r>
              <a:rPr lang="pl-PL" dirty="0">
                <a:latin typeface="+mj-lt"/>
              </a:rPr>
              <a:t>.</a:t>
            </a:r>
          </a:p>
        </p:txBody>
      </p:sp>
      <p:pic>
        <p:nvPicPr>
          <p:cNvPr id="4098" name="Picture 2" descr="C:\Users\Lenovo\Desktop\zdjęcia konkurs\401733848_913576040289708_745677776009958739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295213" cy="20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3192</TotalTime>
  <Words>1498</Words>
  <Application>Microsoft Office PowerPoint</Application>
  <PresentationFormat>Pokaz na ekranie (4:3)</PresentationFormat>
  <Paragraphs>157</Paragraphs>
  <Slides>34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Kształt fali</vt:lpstr>
      <vt:lpstr>KONCEPCJA PRACY SZKOŁY</vt:lpstr>
      <vt:lpstr>Szkoła Podstawowa im. Kazimierza Korka w Rozstrzębowie</vt:lpstr>
      <vt:lpstr>  PRIORYTETY</vt:lpstr>
      <vt:lpstr>MISJA SZKOŁY</vt:lpstr>
      <vt:lpstr>WIZJA SZKOŁY </vt:lpstr>
      <vt:lpstr>Absolwent naszej  szkoły po ukończeniu klasy VIII  powinien:    </vt:lpstr>
      <vt:lpstr>Prezentacja programu PowerPoint</vt:lpstr>
      <vt:lpstr>Prezentacja programu PowerPoint</vt:lpstr>
      <vt:lpstr>Prezentacja programu PowerPoint</vt:lpstr>
      <vt:lpstr>Prezentacja programu PowerPoint</vt:lpstr>
      <vt:lpstr>„Nauczanie powinno polegać na tym, żeby to, co się ma do zaoferowania uczniom, postrzegali oni jako drogocenny dar, a nie jako przykry obowiązek.”      Albert Einstein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Wzmacnianie pozycji szkoły   w środowisku lokalnym wypracowanie takich zasad współdziałania, w których rodzice występują w roli prawdziwych partnerów szkoły – inicjatorów przedsięwzięć  oraz ich  współwykonawców.</vt:lpstr>
      <vt:lpstr>Prezentacja programu PowerPoint</vt:lpstr>
      <vt:lpstr> </vt:lpstr>
      <vt:lpstr>Prezentacja programu PowerPoint</vt:lpstr>
      <vt:lpstr>Prezentacja programu PowerPoint</vt:lpstr>
      <vt:lpstr>Szkoła dobrze zorganizowana, sprawnie funkcjonująca zarówno dla uczniów i rodziców, jak i pracowników, posiadająca jak najlepsze wyposażenie, które wspomaga wszechstronny rozwój uczniów.</vt:lpstr>
      <vt:lpstr>Prezentacja programu PowerPoint</vt:lpstr>
      <vt:lpstr>       </vt:lpstr>
      <vt:lpstr>Prezentacja programu PowerPoint</vt:lpstr>
      <vt:lpstr>PODSUMOWANIE</vt:lpstr>
      <vt:lpstr>W swych działaniach będziemy dążyć do tego, aby w ramach długiej  historii Szkoły w Rozstrzębowie funkcjonowała nowoczesna placówka edukacyjna, w której podejmuje się wiele działań, aby jej absolwenci byli dobrze przygotowani do dalszej nauki i życia w społeczeństwie.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 pracy szkoły</dc:title>
  <dc:creator>KAŚKA</dc:creator>
  <cp:lastModifiedBy>Lenovo</cp:lastModifiedBy>
  <cp:revision>159</cp:revision>
  <dcterms:created xsi:type="dcterms:W3CDTF">2014-06-01T20:43:29Z</dcterms:created>
  <dcterms:modified xsi:type="dcterms:W3CDTF">2024-03-05T19:26:17Z</dcterms:modified>
</cp:coreProperties>
</file>