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8"/>
  </p:notesMasterIdLst>
  <p:sldIdLst>
    <p:sldId id="256" r:id="rId2"/>
    <p:sldId id="257" r:id="rId3"/>
    <p:sldId id="258" r:id="rId4"/>
    <p:sldId id="276" r:id="rId5"/>
    <p:sldId id="259" r:id="rId6"/>
    <p:sldId id="290" r:id="rId7"/>
    <p:sldId id="260" r:id="rId8"/>
    <p:sldId id="277" r:id="rId9"/>
    <p:sldId id="279" r:id="rId10"/>
    <p:sldId id="261" r:id="rId11"/>
    <p:sldId id="280" r:id="rId12"/>
    <p:sldId id="262" r:id="rId13"/>
    <p:sldId id="282" r:id="rId14"/>
    <p:sldId id="288" r:id="rId15"/>
    <p:sldId id="289" r:id="rId16"/>
    <p:sldId id="263" r:id="rId17"/>
    <p:sldId id="264" r:id="rId18"/>
    <p:sldId id="267" r:id="rId19"/>
    <p:sldId id="283" r:id="rId20"/>
    <p:sldId id="268" r:id="rId21"/>
    <p:sldId id="269" r:id="rId22"/>
    <p:sldId id="281" r:id="rId23"/>
    <p:sldId id="284" r:id="rId24"/>
    <p:sldId id="286" r:id="rId25"/>
    <p:sldId id="291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009900"/>
    <a:srgbClr val="FFFFFF"/>
    <a:srgbClr val="080808"/>
    <a:srgbClr val="660066"/>
    <a:srgbClr val="CC3300"/>
    <a:srgbClr val="003300"/>
    <a:srgbClr val="008000"/>
    <a:srgbClr val="CC0000"/>
    <a:srgbClr val="FCF9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746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CF2920-62B7-4B6A-9B60-CA8076F3A812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E6CED-B581-44A6-A07B-A723DC9DC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E52A8C-8DBB-4494-9A87-39F5A775C8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40AA2-D477-4D58-BB55-49815B80DF49}" type="datetimeFigureOut">
              <a:rPr lang="en-US" smtClean="0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EFB0C-5F42-43E1-98C2-5FA6BE24C0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40AA2-D477-4D58-BB55-49815B80DF49}" type="datetimeFigureOut">
              <a:rPr lang="en-US" smtClean="0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EFB0C-5F42-43E1-98C2-5FA6BE24C0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40AA2-D477-4D58-BB55-49815B80DF49}" type="datetimeFigureOut">
              <a:rPr lang="en-US" smtClean="0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EFB0C-5F42-43E1-98C2-5FA6BE24C0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A4369-2A79-4B1B-B049-A1CB56F6D84B}" type="datetimeFigureOut">
              <a:rPr lang="en-US" smtClean="0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0A9DD-FFA5-4FB9-AC50-D6D7F11C77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40AA2-D477-4D58-BB55-49815B80DF49}" type="datetimeFigureOut">
              <a:rPr lang="en-US" smtClean="0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EFB0C-5F42-43E1-98C2-5FA6BE24C0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94302-C5F5-40A0-8E8F-4CEFB66F5AE8}" type="datetimeFigureOut">
              <a:rPr lang="en-US" smtClean="0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F1D88-DCC6-4A57-8056-36B72EBE81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40AA2-D477-4D58-BB55-49815B80DF49}" type="datetimeFigureOut">
              <a:rPr lang="en-US" smtClean="0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EFB0C-5F42-43E1-98C2-5FA6BE24C0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40AA2-D477-4D58-BB55-49815B80DF49}" type="datetimeFigureOut">
              <a:rPr lang="en-US" smtClean="0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EFB0C-5F42-43E1-98C2-5FA6BE24C0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40AA2-D477-4D58-BB55-49815B80DF49}" type="datetimeFigureOut">
              <a:rPr lang="en-US" smtClean="0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EFB0C-5F42-43E1-98C2-5FA6BE24C0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40AA2-D477-4D58-BB55-49815B80DF49}" type="datetimeFigureOut">
              <a:rPr lang="en-US" smtClean="0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EFB0C-5F42-43E1-98C2-5FA6BE24C0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40AA2-D477-4D58-BB55-49815B80DF49}" type="datetimeFigureOut">
              <a:rPr lang="en-US" smtClean="0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66EFB0C-5F42-43E1-98C2-5FA6BE24C0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D840AA2-D477-4D58-BB55-49815B80DF49}" type="datetimeFigureOut">
              <a:rPr lang="en-US" smtClean="0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66EFB0C-5F42-43E1-98C2-5FA6BE24C0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 spd="slow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775" cy="1981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6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</a:t>
            </a:r>
            <a:r>
              <a:rPr lang="sk-SK" sz="6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ÁKLADNÁ ŠKOLA, MLYNSKÁ 50, SENEC</a:t>
            </a:r>
            <a:r>
              <a:rPr lang="sk-SK" sz="1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k-SK" sz="1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k-SK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uvádza</a:t>
            </a:r>
            <a:endParaRPr sz="6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124200"/>
            <a:ext cx="7010400" cy="609600"/>
          </a:xfrm>
        </p:spPr>
        <p:txBody>
          <a:bodyPr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</a:rPr>
              <a:t>Viac ako 30</a:t>
            </a:r>
            <a:r>
              <a:rPr lang="sk-SK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</a:rPr>
              <a:t> </a:t>
            </a:r>
            <a:r>
              <a:rPr lang="sk-SK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</a:rPr>
              <a:t>ROKOV ŽIVOTA ŠKOLY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 descr="DSC_0350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968701">
            <a:off x="4714795" y="4219002"/>
            <a:ext cx="3937671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_0347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 rot="21131314">
            <a:off x="277725" y="4018461"/>
            <a:ext cx="4167572" cy="2375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11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55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55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55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CAKCN9F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06747">
            <a:off x="4655673" y="1120044"/>
            <a:ext cx="1981463" cy="237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SC_0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3892015" cy="264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95800" cy="5334000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b="1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sk-SK" sz="35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Eva Slavkovská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sk-SK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sz="3600" b="1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sk-SK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vtedajšia ministerka školstva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Marec 1998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Publikovala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viacero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vedeckých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štúdií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vedecko-populárnych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prác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Vystupovala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vedeckých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podujatiach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doma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v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zahraničí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endParaRPr lang="sk-SK" sz="36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sz="3600" b="1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endParaRPr lang="en-US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5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2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2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5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2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962400" cy="556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3000" b="1" dirty="0">
                <a:solidFill>
                  <a:srgbClr val="FF3300"/>
                </a:solidFill>
                <a:latin typeface="Comic Sans MS" pitchFamily="66" charset="0"/>
              </a:rPr>
              <a:t>	</a:t>
            </a:r>
            <a:r>
              <a:rPr lang="sk-SK" sz="3000" b="1" dirty="0">
                <a:solidFill>
                  <a:srgbClr val="002060"/>
                </a:solidFill>
                <a:latin typeface="Comic Sans MS" pitchFamily="66" charset="0"/>
              </a:rPr>
              <a:t>Anton </a:t>
            </a:r>
            <a:r>
              <a:rPr lang="sk-SK" sz="3000" b="1" dirty="0" err="1">
                <a:solidFill>
                  <a:srgbClr val="002060"/>
                </a:solidFill>
                <a:latin typeface="Comic Sans MS" pitchFamily="66" charset="0"/>
              </a:rPr>
              <a:t>Habovštiak</a:t>
            </a:r>
            <a:endParaRPr lang="sk-SK" sz="3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3000" b="1" dirty="0">
                <a:solidFill>
                  <a:srgbClr val="FF3300"/>
                </a:solidFill>
                <a:latin typeface="Comic Sans MS" pitchFamily="66" charset="0"/>
              </a:rPr>
              <a:t>	</a:t>
            </a:r>
            <a:r>
              <a:rPr lang="sk-SK" sz="3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významný spisovateľ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3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Marec 1998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k-SK" sz="3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3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Celý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život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zasvätil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vedeckej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práci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v 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Jazykovednom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ústave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Ľudovíta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Štúra</a:t>
            </a:r>
            <a:r>
              <a:rPr lang="sk-SK" sz="3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imagesCAS9JW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1980">
            <a:off x="4148417" y="1075782"/>
            <a:ext cx="1902582" cy="239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abovstiak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8003">
            <a:off x="6460813" y="1053682"/>
            <a:ext cx="2218534" cy="279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abovsti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77838">
            <a:off x="4550788" y="3646281"/>
            <a:ext cx="2057400" cy="299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114800" cy="4800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sk-SK" b="1" dirty="0"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V DRUHOM DESAŤROČÍ: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k-SK" b="1" dirty="0">
              <a:solidFill>
                <a:srgbClr val="C000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sk-SK" b="1" dirty="0">
                <a:solidFill>
                  <a:srgbClr val="002060"/>
                </a:solidFill>
                <a:latin typeface="Comic Sans MS" pitchFamily="66" charset="0"/>
              </a:rPr>
              <a:t>Štefan Moravčík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	významný spisovateľ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Máj 2000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k-SK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Jeho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tvorba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vyznačuje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najmä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hravosťou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experimentovaním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jazykom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k-SK" b="1" dirty="0">
              <a:solidFill>
                <a:srgbClr val="C000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 descr="imagesCAJMXJQ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7858">
            <a:off x="3744267" y="1425187"/>
            <a:ext cx="4779323" cy="385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9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838200"/>
            <a:ext cx="4648200" cy="5897563"/>
          </a:xfrm>
        </p:spPr>
        <p:txBody>
          <a:bodyPr>
            <a:norm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sk-SK" b="1" dirty="0">
                <a:solidFill>
                  <a:srgbClr val="002060"/>
                </a:solidFill>
                <a:latin typeface="Comic Sans MS" pitchFamily="66" charset="0"/>
              </a:rPr>
              <a:t>Milan </a:t>
            </a:r>
            <a:r>
              <a:rPr lang="sk-SK" b="1" dirty="0" err="1">
                <a:solidFill>
                  <a:srgbClr val="002060"/>
                </a:solidFill>
                <a:latin typeface="Comic Sans MS" pitchFamily="66" charset="0"/>
              </a:rPr>
              <a:t>Ftáčnik</a:t>
            </a:r>
            <a:endParaRPr lang="sk-SK" b="1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vtedajší minister školstva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Apríl 2001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V súčasnosti pôsobí ako starosta Mestskej časti Petržalka.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sk-SK" sz="2400" b="1" dirty="0">
              <a:solidFill>
                <a:srgbClr val="FF3300"/>
              </a:solidFill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rgbClr val="FF3300"/>
                </a:solidFill>
                <a:latin typeface="Comic Sans MS" pitchFamily="66" charset="0"/>
              </a:rPr>
              <a:t>	</a:t>
            </a:r>
            <a:r>
              <a:rPr lang="sk-SK" b="1" dirty="0">
                <a:solidFill>
                  <a:srgbClr val="002060"/>
                </a:solidFill>
                <a:latin typeface="Comic Sans MS" pitchFamily="66" charset="0"/>
              </a:rPr>
              <a:t>Návšteva z </a:t>
            </a:r>
            <a:r>
              <a:rPr lang="sk-SK" b="1" dirty="0" err="1">
                <a:solidFill>
                  <a:srgbClr val="002060"/>
                </a:solidFill>
                <a:latin typeface="Comic Sans MS" pitchFamily="66" charset="0"/>
              </a:rPr>
              <a:t>Mosonmagyorvaru</a:t>
            </a:r>
            <a:endParaRPr lang="sk-SK" b="1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rgbClr val="00B0F0"/>
                </a:solidFill>
                <a:latin typeface="Comic Sans MS" pitchFamily="66" charset="0"/>
              </a:rPr>
              <a:t> 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Jún 2003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Prvá návšteva družobnej školy z MOSONMAGYAROVARU.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k-SK" dirty="0"/>
          </a:p>
        </p:txBody>
      </p:sp>
      <p:pic>
        <p:nvPicPr>
          <p:cNvPr id="4" name="Picture 6" descr="imagesCAKYVJU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88261">
            <a:off x="4932433" y="885175"/>
            <a:ext cx="3614957" cy="2806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CAFVZGX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91000"/>
            <a:ext cx="3669677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3657600" cy="5562600"/>
          </a:xfrm>
        </p:spPr>
        <p:txBody>
          <a:bodyPr>
            <a:normAutofit fontScale="90000"/>
          </a:bodyPr>
          <a:lstStyle/>
          <a:p>
            <a:r>
              <a:rPr lang="sk-SK" sz="2600" b="1" dirty="0">
                <a:solidFill>
                  <a:srgbClr val="002060"/>
                </a:solidFill>
                <a:latin typeface="Comic Sans MS" pitchFamily="66" charset="0"/>
              </a:rPr>
              <a:t>Juraj </a:t>
            </a:r>
            <a:r>
              <a:rPr lang="sk-SK" sz="2600" b="1" dirty="0" err="1">
                <a:solidFill>
                  <a:srgbClr val="002060"/>
                </a:solidFill>
                <a:latin typeface="Comic Sans MS" pitchFamily="66" charset="0"/>
              </a:rPr>
              <a:t>Draxler</a:t>
            </a:r>
            <a:r>
              <a:rPr lang="sk-SK" sz="2600" b="1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sk-SK" sz="26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sk-SK" sz="2600" b="1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sk-SK" sz="26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sk-SK" sz="2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vtedajší minister školstva </a:t>
            </a:r>
            <a:br>
              <a:rPr lang="sk-SK" sz="2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sk-SK" sz="2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december 2015</a:t>
            </a:r>
            <a:br>
              <a:rPr lang="sk-SK" sz="2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sk-SK" sz="2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sk-SK" sz="2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sk-SK" sz="2400" dirty="0"/>
              <a:t> </a:t>
            </a:r>
            <a:r>
              <a:rPr lang="sk-SK" sz="2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Juraj </a:t>
            </a:r>
            <a:r>
              <a:rPr lang="sk-SK" sz="22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Draxler</a:t>
            </a:r>
            <a:r>
              <a:rPr lang="sk-SK" sz="2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vyštudoval integrované spol. vedy na súkromnej univerzite v Nemecku a komparatívnu politológiu na v Spojenom kráľovstve, kde získal magisterský titul. Pracoval ako výskumník v Centre </a:t>
            </a:r>
            <a:r>
              <a:rPr lang="sk-SK" sz="22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for</a:t>
            </a:r>
            <a:r>
              <a:rPr lang="sk-SK" sz="2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k-SK" sz="22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European</a:t>
            </a:r>
            <a:r>
              <a:rPr lang="sk-SK" sz="2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k-SK" sz="22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Policy</a:t>
            </a:r>
            <a:r>
              <a:rPr lang="sk-SK" sz="2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k-SK" sz="22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Studies</a:t>
            </a:r>
            <a:r>
              <a:rPr lang="sk-SK" sz="2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(CEPS). V rokoch 2007 až 2013 bol vysokoškolským pedagógom v Prahe.</a:t>
            </a:r>
            <a:r>
              <a:rPr lang="sk-SK" sz="2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sk-SK" sz="2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sk-SK" sz="2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6" descr="Výsledok vyh&amp;lcaron;adávania obrázkov pre dopyt juraj drax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3015654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IMG_9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733800"/>
            <a:ext cx="4305447" cy="286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114800" cy="3048000"/>
          </a:xfrm>
        </p:spPr>
        <p:txBody>
          <a:bodyPr>
            <a:normAutofit fontScale="90000"/>
          </a:bodyPr>
          <a:lstStyle/>
          <a:p>
            <a:r>
              <a:rPr lang="sk-SK" sz="2400" b="1" dirty="0" err="1">
                <a:solidFill>
                  <a:srgbClr val="003366"/>
                </a:solidFill>
                <a:latin typeface="Comic Sans MS" pitchFamily="66" charset="0"/>
              </a:rPr>
              <a:t>Robert</a:t>
            </a:r>
            <a:r>
              <a:rPr lang="sk-SK" sz="2400" b="1" dirty="0">
                <a:solidFill>
                  <a:srgbClr val="003366"/>
                </a:solidFill>
                <a:latin typeface="Comic Sans MS" pitchFamily="66" charset="0"/>
              </a:rPr>
              <a:t> Fico</a:t>
            </a:r>
            <a:br>
              <a:rPr lang="sk-SK" sz="2400" b="1" dirty="0">
                <a:solidFill>
                  <a:srgbClr val="003366"/>
                </a:solidFill>
                <a:latin typeface="Comic Sans MS" pitchFamily="66" charset="0"/>
              </a:rPr>
            </a:br>
            <a:r>
              <a:rPr lang="sk-SK" sz="2400" b="1" dirty="0">
                <a:solidFill>
                  <a:srgbClr val="003366"/>
                </a:solidFill>
                <a:latin typeface="Comic Sans MS" pitchFamily="66" charset="0"/>
              </a:rPr>
              <a:t/>
            </a:r>
            <a:br>
              <a:rPr lang="sk-SK" sz="2400" b="1" dirty="0">
                <a:solidFill>
                  <a:srgbClr val="003366"/>
                </a:solidFill>
                <a:latin typeface="Comic Sans MS" pitchFamily="66" charset="0"/>
              </a:rPr>
            </a:b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premiér SR</a:t>
            </a:r>
            <a:b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december 2015</a:t>
            </a:r>
            <a:b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Predseda vlády Slovenskej republiky a predseda ľavicovej politickej strany SMER – sociálna demokracia. </a:t>
            </a:r>
            <a:br>
              <a:rPr lang="sk-SK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sk-SK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Zástupný symbol pro obsah 3" descr="fi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762000"/>
            <a:ext cx="22098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IMG_9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114800"/>
            <a:ext cx="3733506" cy="248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267200"/>
            <a:ext cx="3252380" cy="215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marL="53975" algn="ctr" fontAlgn="auto">
              <a:spcAft>
                <a:spcPts val="0"/>
              </a:spcAft>
              <a:defRPr/>
            </a:pPr>
            <a:r>
              <a:rPr lang="sk-SK" b="1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PROJEKTY</a:t>
            </a:r>
            <a:endParaRPr lang="en-US" b="1" dirty="0"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029200"/>
          </a:xfrm>
        </p:spPr>
        <p:txBody>
          <a:bodyPr>
            <a:normAutofit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b="1" dirty="0">
                <a:solidFill>
                  <a:srgbClr val="FF3399"/>
                </a:solidFill>
                <a:latin typeface="Comic Sans MS" pitchFamily="66" charset="0"/>
              </a:rPr>
              <a:t>	</a:t>
            </a:r>
            <a:r>
              <a:rPr lang="sk-SK" sz="3900" b="1" dirty="0">
                <a:solidFill>
                  <a:srgbClr val="002060"/>
                </a:solidFill>
                <a:latin typeface="Comic Sans MS" pitchFamily="66" charset="0"/>
              </a:rPr>
              <a:t>Modré z neba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sk-SK" b="1" dirty="0">
              <a:solidFill>
                <a:srgbClr val="FF3399"/>
              </a:solidFill>
              <a:latin typeface="Comic Sans MS" pitchFamily="66" charset="0"/>
            </a:endParaRP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b="1" dirty="0">
                <a:solidFill>
                  <a:srgbClr val="FF3399"/>
                </a:solidFill>
                <a:latin typeface="Comic Sans MS" pitchFamily="66" charset="0"/>
              </a:rPr>
              <a:t>	</a:t>
            </a:r>
            <a:r>
              <a:rPr lang="sk-SK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Prvý medzinárodný projekt, do ktorého sa naši žiaci zapojili v </a:t>
            </a:r>
            <a:r>
              <a:rPr lang="sk-SK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šk.roku</a:t>
            </a:r>
            <a:r>
              <a:rPr lang="sk-SK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1992/1993.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Zábery z tohto projektu odvysielala Slovenská televízia v detskej relácii Kuko.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raf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3581400"/>
            <a:ext cx="7239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50292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sk-SK" sz="2800" b="1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sk-SK" sz="3600" b="1" dirty="0">
                <a:solidFill>
                  <a:srgbClr val="002060"/>
                </a:solidFill>
                <a:latin typeface="Comic Sans MS" pitchFamily="66" charset="0"/>
              </a:rPr>
              <a:t>Projekt </a:t>
            </a:r>
            <a:r>
              <a:rPr lang="sk-SK" sz="3600" b="1" dirty="0" err="1">
                <a:solidFill>
                  <a:srgbClr val="002060"/>
                </a:solidFill>
                <a:latin typeface="Comic Sans MS" pitchFamily="66" charset="0"/>
              </a:rPr>
              <a:t>Raft</a:t>
            </a:r>
            <a:endParaRPr lang="sk-SK" sz="36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endParaRPr lang="sk-SK" sz="16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sk-SK" sz="2800" b="1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sk-SK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Druhý projekt, do ktorého sa žiaci zapojili v </a:t>
            </a:r>
            <a:r>
              <a:rPr lang="sk-SK" sz="28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šk.roku</a:t>
            </a:r>
            <a:r>
              <a:rPr lang="sk-SK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2002/2003. Cieľom bolo inovovať vzdelávací proces pomocou </a:t>
            </a:r>
            <a:r>
              <a:rPr lang="sk-SK" sz="28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informačno</a:t>
            </a:r>
            <a:r>
              <a:rPr lang="sk-SK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– komunikačných technológií.</a:t>
            </a:r>
          </a:p>
          <a:p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4495800" cy="5867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sz="2400" b="1" dirty="0">
                <a:solidFill>
                  <a:srgbClr val="FFFFFF"/>
                </a:solidFill>
                <a:latin typeface="Comic Sans MS" pitchFamily="66" charset="0"/>
              </a:rPr>
              <a:t>	</a:t>
            </a:r>
            <a:r>
              <a:rPr lang="sk-SK" sz="3600" b="1" dirty="0">
                <a:solidFill>
                  <a:srgbClr val="002060"/>
                </a:solidFill>
                <a:latin typeface="Comic Sans MS" pitchFamily="66" charset="0"/>
              </a:rPr>
              <a:t>Projekt </a:t>
            </a:r>
            <a:r>
              <a:rPr lang="sk-SK" sz="3600" b="1" dirty="0" err="1">
                <a:solidFill>
                  <a:srgbClr val="002060"/>
                </a:solidFill>
                <a:latin typeface="Comic Sans MS" pitchFamily="66" charset="0"/>
              </a:rPr>
              <a:t>e-Twining</a:t>
            </a:r>
            <a:endParaRPr lang="sk-SK" sz="36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endParaRPr lang="sk-SK" sz="2400" b="1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sk-SK" sz="2400" b="1" dirty="0">
                <a:solidFill>
                  <a:srgbClr val="FFFFFF"/>
                </a:solidFill>
                <a:latin typeface="Comic Sans MS" pitchFamily="66" charset="0"/>
              </a:rPr>
              <a:t>	</a:t>
            </a:r>
            <a:r>
              <a:rPr lang="sk-SK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V </a:t>
            </a:r>
            <a:r>
              <a:rPr lang="sk-SK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šk.roku</a:t>
            </a:r>
            <a:r>
              <a:rPr lang="sk-SK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2008/2009 sa uskutočnil v škole projekt </a:t>
            </a:r>
            <a:r>
              <a:rPr lang="sk-SK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e-Twinning</a:t>
            </a:r>
            <a:r>
              <a:rPr lang="sk-SK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, cieľom ktorého bolo spoznávať kultúru štátu Litva.</a:t>
            </a:r>
          </a:p>
          <a:p>
            <a:pPr>
              <a:buFont typeface="Wingdings 2" pitchFamily="18" charset="2"/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k-SK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e-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Twinning je v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Európskej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únii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činnosť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ktorej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cieľom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je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postúpiť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o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krok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ďalej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v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uzatváraní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partnerstiev</a:t>
            </a:r>
            <a:r>
              <a:rPr lang="sk-SK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medzi školami.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 descr="imagesCAFZJQ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6949">
            <a:off x="5183626" y="1901449"/>
            <a:ext cx="3233816" cy="242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CACCM8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2414">
            <a:off x="4724400" y="5105400"/>
            <a:ext cx="3429000" cy="9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obsahu 2"/>
          <p:cNvSpPr>
            <a:spLocks noGrp="1"/>
          </p:cNvSpPr>
          <p:nvPr>
            <p:ph idx="1"/>
          </p:nvPr>
        </p:nvSpPr>
        <p:spPr>
          <a:xfrm>
            <a:off x="228600" y="990600"/>
            <a:ext cx="4267200" cy="5562600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sk-SK" dirty="0"/>
              <a:t>	</a:t>
            </a:r>
            <a:r>
              <a:rPr lang="sk-SK" sz="3600" b="1" dirty="0" err="1">
                <a:solidFill>
                  <a:srgbClr val="002060"/>
                </a:solidFill>
                <a:latin typeface="Comic Sans MS" pitchFamily="66" charset="0"/>
              </a:rPr>
              <a:t>Betánia</a:t>
            </a:r>
            <a:r>
              <a:rPr lang="sk-SK" sz="3600" b="1" dirty="0">
                <a:solidFill>
                  <a:srgbClr val="002060"/>
                </a:solidFill>
                <a:latin typeface="Comic Sans MS" pitchFamily="66" charset="0"/>
              </a:rPr>
              <a:t> – sociálne zariadenie</a:t>
            </a:r>
          </a:p>
          <a:p>
            <a:pPr>
              <a:buFont typeface="Wingdings 2" pitchFamily="18" charset="2"/>
              <a:buNone/>
            </a:pPr>
            <a:r>
              <a:rPr lang="sk-SK" dirty="0"/>
              <a:t>    </a:t>
            </a:r>
            <a:r>
              <a:rPr lang="sk-SK" sz="2600" b="1" dirty="0">
                <a:latin typeface="Comic Sans MS" pitchFamily="66" charset="0"/>
              </a:rPr>
              <a:t>1998 – začiatok spolupráce</a:t>
            </a:r>
          </a:p>
          <a:p>
            <a:pPr>
              <a:buFont typeface="Wingdings 2" pitchFamily="18" charset="2"/>
              <a:buNone/>
            </a:pPr>
            <a:r>
              <a:rPr lang="sk-SK" sz="2600" b="1" dirty="0">
                <a:latin typeface="Comic Sans MS" pitchFamily="66" charset="0"/>
              </a:rPr>
              <a:t>	</a:t>
            </a:r>
          </a:p>
          <a:p>
            <a:pPr>
              <a:buFont typeface="Wingdings 2" pitchFamily="18" charset="2"/>
              <a:buNone/>
            </a:pPr>
            <a:r>
              <a:rPr lang="sk-SK" sz="26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sk-SK" sz="26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Škola dlhoročne udržiava dobré vzťahy so sociálnym zariadením. </a:t>
            </a:r>
          </a:p>
          <a:p>
            <a:pPr>
              <a:buFont typeface="Wingdings 2" pitchFamily="18" charset="2"/>
              <a:buNone/>
            </a:pPr>
            <a:r>
              <a:rPr lang="sk-SK" sz="26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Naši žiaci im pripravili pekný vianočný program s odovzdaním finančnej pomoci. </a:t>
            </a:r>
          </a:p>
        </p:txBody>
      </p:sp>
      <p:pic>
        <p:nvPicPr>
          <p:cNvPr id="5" name="Obrázok 4" descr="beta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3733800" cy="262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beta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1400"/>
            <a:ext cx="3962400" cy="291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stare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800600" y="4834438"/>
            <a:ext cx="4152900" cy="184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marL="53975" algn="ctr" fontAlgn="auto">
              <a:spcAft>
                <a:spcPts val="0"/>
              </a:spcAft>
              <a:defRPr/>
            </a:pPr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PRVÉ ZAZVONENIE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876800" cy="50292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solidFill>
                  <a:srgbClr val="663300"/>
                </a:solidFill>
                <a:latin typeface="Comic Sans MS" pitchFamily="66" charset="0"/>
              </a:rPr>
              <a:t>	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NAŠU ŠKOLU SLÁVNOSTNE OTVORILI  3. SEPTEMBRA 1990.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sk-SK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658 ŽIAKOV PRIVÍTALO 32 UČITEĽOV.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sk-SK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 ŠKOLSKEJ DRUŽINE PRACOVALO 6 PRACOVNÍČOK A ŠKOLU OBSLUHOVALO 13 PREVÁDZKOVÝCH PRACOVNÍKOV.</a:t>
            </a:r>
          </a:p>
        </p:txBody>
      </p:sp>
      <p:pic>
        <p:nvPicPr>
          <p:cNvPr id="4" name="Picture 3" descr="DSC_035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1361090">
            <a:off x="5168780" y="1709374"/>
            <a:ext cx="3687570" cy="267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OLYMP</a:t>
            </a:r>
            <a:r>
              <a:rPr lang="sk-SK" sz="4800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IÁDY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297363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rgbClr val="FF9900"/>
                </a:solidFill>
                <a:latin typeface="Comic Sans MS" pitchFamily="66" charset="0"/>
              </a:rPr>
              <a:t>	</a:t>
            </a:r>
            <a:r>
              <a:rPr lang="sk-SK" b="1" dirty="0">
                <a:solidFill>
                  <a:srgbClr val="CC0000"/>
                </a:solidFill>
                <a:latin typeface="Comic Sans MS" pitchFamily="66" charset="0"/>
              </a:rPr>
              <a:t>Predmetové olympiády majú v našej škole dlhoročnú tradíciu.</a:t>
            </a:r>
          </a:p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rgbClr val="CC0000"/>
                </a:solidFill>
                <a:latin typeface="Comic Sans MS" pitchFamily="66" charset="0"/>
              </a:rPr>
              <a:t>	Najviac zastúpené boli: </a:t>
            </a:r>
          </a:p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rgbClr val="CC0000"/>
                </a:solidFill>
                <a:latin typeface="Comic Sans MS" pitchFamily="66" charset="0"/>
              </a:rPr>
              <a:t>  Matematická olympiáda, </a:t>
            </a:r>
          </a:p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rgbClr val="CC0000"/>
                </a:solidFill>
                <a:latin typeface="Comic Sans MS" pitchFamily="66" charset="0"/>
              </a:rPr>
              <a:t>  Chemická olympiáda, </a:t>
            </a:r>
          </a:p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rgbClr val="CC0000"/>
                </a:solidFill>
                <a:latin typeface="Comic Sans MS" pitchFamily="66" charset="0"/>
              </a:rPr>
              <a:t>  Zemepisná olympiáda, </a:t>
            </a:r>
          </a:p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rgbClr val="CC0000"/>
                </a:solidFill>
                <a:latin typeface="Comic Sans MS" pitchFamily="66" charset="0"/>
              </a:rPr>
              <a:t>  Biologická olympiáda  </a:t>
            </a:r>
          </a:p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rgbClr val="CC0000"/>
                </a:solidFill>
                <a:latin typeface="Comic Sans MS" pitchFamily="66" charset="0"/>
              </a:rPr>
              <a:t>  Olympiáda z cudzích </a:t>
            </a:r>
            <a:r>
              <a:rPr lang="sk-SK" b="1" dirty="0" smtClean="0">
                <a:solidFill>
                  <a:srgbClr val="CC0000"/>
                </a:solidFill>
                <a:latin typeface="Comic Sans MS" pitchFamily="66" charset="0"/>
              </a:rPr>
              <a:t>jazykov</a:t>
            </a:r>
          </a:p>
          <a:p>
            <a:pPr>
              <a:buFont typeface="Wingdings 2" pitchFamily="18" charset="2"/>
              <a:buNone/>
            </a:pPr>
            <a:r>
              <a:rPr lang="sk-SK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solidFill>
                  <a:srgbClr val="CC0000"/>
                </a:solidFill>
                <a:latin typeface="Comic Sans MS" pitchFamily="66" charset="0"/>
              </a:rPr>
              <a:t> Dejepisná olympiáda</a:t>
            </a:r>
          </a:p>
          <a:p>
            <a:pPr>
              <a:buFont typeface="Wingdings 2" pitchFamily="18" charset="2"/>
              <a:buNone/>
            </a:pPr>
            <a:r>
              <a:rPr lang="sk-SK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solidFill>
                  <a:srgbClr val="CC0000"/>
                </a:solidFill>
                <a:latin typeface="Comic Sans MS" pitchFamily="66" charset="0"/>
              </a:rPr>
              <a:t> Senecká olympiáda</a:t>
            </a:r>
            <a:endParaRPr lang="sk-SK" b="1" dirty="0">
              <a:solidFill>
                <a:srgbClr val="CC0000"/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  <a:p>
            <a:pPr>
              <a:buFont typeface="Wingdings 2" pitchFamily="18" charset="2"/>
              <a:buNone/>
            </a:pPr>
            <a:endParaRPr lang="sk-SK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sk-SK" b="1" dirty="0">
                <a:solidFill>
                  <a:srgbClr val="008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ŠPORTOVÉ SÚŤAŽE</a:t>
            </a:r>
            <a:endParaRPr lang="en-US" b="1" dirty="0">
              <a:solidFill>
                <a:srgbClr val="008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4038600" cy="505936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rgbClr val="003366"/>
                </a:solidFill>
                <a:latin typeface="Comic Sans MS" pitchFamily="66" charset="0"/>
              </a:rPr>
              <a:t>	Naši žiaci sa počas dvadsiatich rokov zapájali do rôznych športových súťaží. </a:t>
            </a:r>
          </a:p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rgbClr val="003366"/>
                </a:solidFill>
                <a:latin typeface="Comic Sans MS" pitchFamily="66" charset="0"/>
              </a:rPr>
              <a:t>  Naša škola niektoré z nich aj organizovala </a:t>
            </a:r>
          </a:p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rgbClr val="003366"/>
                </a:solidFill>
                <a:latin typeface="Comic Sans MS" pitchFamily="66" charset="0"/>
              </a:rPr>
              <a:t>  (Beh zdravia).</a:t>
            </a:r>
            <a:r>
              <a:rPr lang="sk-SK" dirty="0">
                <a:solidFill>
                  <a:srgbClr val="003366"/>
                </a:solidFill>
              </a:rPr>
              <a:t> </a:t>
            </a:r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4" name="Picture 3" descr="DSC_0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51064">
            <a:off x="4852499" y="1857496"/>
            <a:ext cx="3860998" cy="272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be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19600"/>
            <a:ext cx="3433566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bra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4267200" cy="308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br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4724400" cy="328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838200"/>
            <a:ext cx="4038600" cy="2514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 2" pitchFamily="18" charset="2"/>
              <a:buNone/>
            </a:pPr>
            <a:endParaRPr lang="sk-SK" dirty="0"/>
          </a:p>
          <a:p>
            <a:pPr>
              <a:buFont typeface="Wingdings 2" pitchFamily="18" charset="2"/>
              <a:buNone/>
            </a:pPr>
            <a:r>
              <a:rPr lang="sk-SK" sz="4600" b="1" dirty="0">
                <a:solidFill>
                  <a:srgbClr val="002060"/>
                </a:solidFill>
                <a:latin typeface="Comic Sans MS" pitchFamily="66" charset="0"/>
              </a:rPr>
              <a:t>Branný pretek </a:t>
            </a:r>
          </a:p>
          <a:p>
            <a:pPr>
              <a:buFont typeface="Wingdings 2" pitchFamily="18" charset="2"/>
              <a:buNone/>
            </a:pPr>
            <a:r>
              <a:rPr lang="sk-SK" sz="3700" b="1" dirty="0">
                <a:solidFill>
                  <a:srgbClr val="008000"/>
                </a:solidFill>
                <a:latin typeface="Comic Sans MS" pitchFamily="66" charset="0"/>
              </a:rPr>
              <a:t>Fyzickú kondíciu si žiaci</a:t>
            </a:r>
          </a:p>
          <a:p>
            <a:pPr>
              <a:buFont typeface="Wingdings 2" pitchFamily="18" charset="2"/>
              <a:buNone/>
            </a:pPr>
            <a:r>
              <a:rPr lang="sk-SK" sz="3700" b="1" dirty="0">
                <a:solidFill>
                  <a:srgbClr val="008000"/>
                </a:solidFill>
                <a:latin typeface="Comic Sans MS" pitchFamily="66" charset="0"/>
              </a:rPr>
              <a:t>mali možnosť otestovať </a:t>
            </a:r>
          </a:p>
          <a:p>
            <a:pPr>
              <a:buFont typeface="Wingdings 2" pitchFamily="18" charset="2"/>
              <a:buNone/>
            </a:pPr>
            <a:r>
              <a:rPr lang="sk-SK" sz="3700" b="1" dirty="0">
                <a:solidFill>
                  <a:srgbClr val="008000"/>
                </a:solidFill>
                <a:latin typeface="Comic Sans MS" pitchFamily="66" charset="0"/>
              </a:rPr>
              <a:t>na každoročnom</a:t>
            </a:r>
          </a:p>
          <a:p>
            <a:pPr>
              <a:buFont typeface="Wingdings 2" pitchFamily="18" charset="2"/>
              <a:buNone/>
            </a:pPr>
            <a:r>
              <a:rPr lang="sk-SK" sz="3700" b="1" dirty="0">
                <a:solidFill>
                  <a:srgbClr val="008000"/>
                </a:solidFill>
                <a:latin typeface="Comic Sans MS" pitchFamily="66" charset="0"/>
              </a:rPr>
              <a:t>brannom preteku.</a:t>
            </a:r>
          </a:p>
          <a:p>
            <a:pPr>
              <a:buFont typeface="Wingdings 2" pitchFamily="18" charset="2"/>
              <a:buNone/>
            </a:pPr>
            <a:endParaRPr lang="sk-SK" dirty="0"/>
          </a:p>
          <a:p>
            <a:pPr>
              <a:buFont typeface="Wingdings 2" pitchFamily="18" charset="2"/>
              <a:buNone/>
            </a:pPr>
            <a:endParaRPr lang="sk-SK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DSC_04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34509"/>
            <a:ext cx="3581400" cy="246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ok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7772400" cy="254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Rekonštrukcia okien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24400" y="1371600"/>
            <a:ext cx="3886200" cy="25908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sk-SK" dirty="0"/>
              <a:t>	</a:t>
            </a:r>
          </a:p>
          <a:p>
            <a:pPr>
              <a:buFont typeface="Wingdings 2" pitchFamily="18" charset="2"/>
              <a:buNone/>
            </a:pPr>
            <a:r>
              <a:rPr lang="sk-SK" dirty="0"/>
              <a:t>	</a:t>
            </a:r>
            <a:r>
              <a:rPr lang="sk-SK" b="1" dirty="0">
                <a:solidFill>
                  <a:srgbClr val="C00000"/>
                </a:solidFill>
                <a:latin typeface="Comic Sans MS" pitchFamily="66" charset="0"/>
              </a:rPr>
              <a:t>Mestský úrad v Senci financoval  rekonštrukciu okien v hodnote 300.000 €.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8888"/>
          </a:xfrm>
        </p:spPr>
        <p:txBody>
          <a:bodyPr>
            <a:noAutofit/>
          </a:bodyPr>
          <a:lstStyle/>
          <a:p>
            <a:pPr algn="ctr"/>
            <a:r>
              <a:rPr lang="sk-SK" sz="4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Slávnostné otvorenie nových priestorov našej školy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Predseda vlády SR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Robert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Fico, minister školstva, vedy, výskumu a športu SR Juraj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Draxler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primátor mesta Senec Karol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Kvál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a riaditeľ ZŠ na Mlynskej ulici Ivan Rezník spoločne slávnostne otvorili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4.decembra 2015 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novovybudované priestory v nadstavbe a v prístavbách našej školy. </a:t>
            </a:r>
          </a:p>
        </p:txBody>
      </p:sp>
      <p:pic>
        <p:nvPicPr>
          <p:cNvPr id="6" name="Picture 2" descr="D:\Stránka školy\Fotky 2015-2016\škola\FOTO-práce-nadstavba\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4770437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Stránka školy\Fotky 2015-2016\škola\nové\20151130_135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534" y="4800600"/>
            <a:ext cx="3293534" cy="185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IMG_96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876800"/>
            <a:ext cx="2438400" cy="162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Vytvorenie novej jazykovej učebne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roku 2022 pani riaditeľka Janka </a:t>
            </a:r>
            <a:r>
              <a:rPr lang="sk-SK" dirty="0" err="1" smtClean="0"/>
              <a:t>Tamášiová</a:t>
            </a:r>
            <a:r>
              <a:rPr lang="sk-SK" dirty="0" smtClean="0"/>
              <a:t> slávnostne otvorila novú špeciálnu a odbornú učebňu jazykov</a:t>
            </a:r>
          </a:p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Picture 2" descr="C:\Users\user\Desktop\web202223\rekonstrukcia ucebne\336681635_934316694588999_8939868626719925104_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071810"/>
            <a:ext cx="2360419" cy="3147225"/>
          </a:xfrm>
          <a:prstGeom prst="rect">
            <a:avLst/>
          </a:prstGeom>
          <a:noFill/>
        </p:spPr>
      </p:pic>
      <p:pic>
        <p:nvPicPr>
          <p:cNvPr id="6" name="Picture 3" descr="C:\Users\user\Desktop\web202223\rekonstrukcia ucebne\337008830_2548993101929105_757865187341245351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071810"/>
            <a:ext cx="2386014" cy="3181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467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9600" dirty="0">
                <a:solidFill>
                  <a:srgbClr val="003300"/>
                </a:solidFill>
                <a:latin typeface="Garamond" pitchFamily="18" charset="0"/>
              </a:rPr>
              <a:t>Ď</a:t>
            </a:r>
            <a:r>
              <a:rPr lang="sk-SK" sz="9600" dirty="0">
                <a:solidFill>
                  <a:srgbClr val="CC3300"/>
                </a:solidFill>
                <a:latin typeface="Garamond" pitchFamily="18" charset="0"/>
              </a:rPr>
              <a:t>a</a:t>
            </a:r>
            <a:r>
              <a:rPr lang="sk-SK" sz="96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k</a:t>
            </a:r>
            <a:r>
              <a:rPr lang="sk-SK" sz="9600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u</a:t>
            </a:r>
            <a:r>
              <a:rPr lang="sk-SK" sz="9600" dirty="0">
                <a:solidFill>
                  <a:srgbClr val="660066"/>
                </a:solidFill>
                <a:latin typeface="Garamond" pitchFamily="18" charset="0"/>
              </a:rPr>
              <a:t>j</a:t>
            </a:r>
            <a:r>
              <a:rPr lang="sk-SK" sz="9600" dirty="0">
                <a:solidFill>
                  <a:srgbClr val="C00000"/>
                </a:solidFill>
                <a:latin typeface="Garamond" pitchFamily="18" charset="0"/>
              </a:rPr>
              <a:t>e</a:t>
            </a:r>
            <a:r>
              <a:rPr lang="sk-SK" sz="9600" dirty="0">
                <a:solidFill>
                  <a:srgbClr val="003366"/>
                </a:solidFill>
                <a:latin typeface="Garamond" pitchFamily="18" charset="0"/>
              </a:rPr>
              <a:t>m</a:t>
            </a:r>
            <a:r>
              <a:rPr lang="sk-SK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e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marL="53975" algn="ctr" fontAlgn="auto">
              <a:spcAft>
                <a:spcPts val="0"/>
              </a:spcAft>
              <a:defRPr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VEDENIE ŠKOLY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sz="3600" b="1" dirty="0">
                <a:solidFill>
                  <a:srgbClr val="002060"/>
                </a:solidFill>
                <a:latin typeface="Comic Sans MS" pitchFamily="66" charset="0"/>
              </a:rPr>
              <a:t>ZA 26 ROKOV SA V NAŠEJ ŠKOLE VYSTRIEDALI:</a:t>
            </a:r>
            <a:endParaRPr lang="en-US" sz="36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sk-SK" sz="36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sk-SK" sz="3600" b="1" u="sng" dirty="0">
                <a:solidFill>
                  <a:srgbClr val="C00000"/>
                </a:solidFill>
                <a:latin typeface="Comic Sans MS" pitchFamily="66" charset="0"/>
              </a:rPr>
              <a:t>RNDr. JÁN NÁDASKÝ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riaditeľ (1990 – 1997)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Mgr. Kvetoslava Mrázová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Mgr. Ema Petrovičová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9220" name="Obrázok 3" descr="na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819400"/>
            <a:ext cx="1897784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7150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2. </a:t>
            </a:r>
            <a:r>
              <a:rPr lang="sk-SK" sz="3600" b="1" u="sng" dirty="0">
                <a:solidFill>
                  <a:srgbClr val="C00000"/>
                </a:solidFill>
                <a:latin typeface="Comic Sans MS" pitchFamily="66" charset="0"/>
              </a:rPr>
              <a:t>Mgr. EMA PETROVIČOVÁ  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riaditeľka (1997 – 2005)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Mgr. Ľudmila Šmihelová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Mgr. Vladimír Chríbik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sk-SK" sz="36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3. </a:t>
            </a:r>
            <a:r>
              <a:rPr lang="sk-SK" sz="3600" b="1" u="sng" dirty="0">
                <a:solidFill>
                  <a:srgbClr val="C00000"/>
                </a:solidFill>
                <a:latin typeface="Comic Sans MS" pitchFamily="66" charset="0"/>
              </a:rPr>
              <a:t>Mgr. VLADIMÍR CHRÍBIK 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riaditeľ (2005 – 2009)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Mgr. Ľudmila Šmihelová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Ing. Magdaléna Gubániová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10243" name="Obrázok 3" descr="chribik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086599" y="4343400"/>
            <a:ext cx="1485647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 descr="petrovi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086600" y="1371600"/>
            <a:ext cx="1524000" cy="1725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4958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4. </a:t>
            </a:r>
            <a:r>
              <a:rPr lang="sk-SK" sz="3600" b="1" u="sng" dirty="0">
                <a:solidFill>
                  <a:srgbClr val="C00000"/>
                </a:solidFill>
                <a:latin typeface="Comic Sans MS" pitchFamily="66" charset="0"/>
              </a:rPr>
              <a:t>Mgr. IVAN REZNÍK </a:t>
            </a:r>
          </a:p>
          <a:p>
            <a:pPr>
              <a:buFont typeface="Wingdings 2" pitchFamily="18" charset="2"/>
              <a:buNone/>
            </a:pPr>
            <a:r>
              <a:rPr lang="sk-SK" sz="3600" b="1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riaditeľ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(2009-2018)</a:t>
            </a:r>
          </a:p>
          <a:p>
            <a:pPr>
              <a:buFont typeface="Wingdings 2" pitchFamily="18" charset="2"/>
              <a:buNone/>
            </a:pPr>
            <a:endParaRPr lang="en-US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sk-SK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PaedDr. Jana </a:t>
            </a:r>
            <a:r>
              <a:rPr lang="sk-SK" sz="36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Tamašiová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sk-SK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PhDr. </a:t>
            </a:r>
            <a:r>
              <a:rPr lang="sk-SK" sz="36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Nadežda</a:t>
            </a:r>
            <a:r>
              <a:rPr lang="sk-SK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 Kočišová</a:t>
            </a:r>
          </a:p>
          <a:p>
            <a:pPr>
              <a:buFont typeface="Wingdings 2" pitchFamily="18" charset="2"/>
              <a:buNone/>
            </a:pPr>
            <a:r>
              <a:rPr lang="sk-SK" sz="36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Mgr.Michaela</a:t>
            </a:r>
            <a:r>
              <a:rPr lang="sk-SK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k-SK" sz="36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Oškerová</a:t>
            </a:r>
            <a:r>
              <a:rPr lang="sk-SK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1026" name="Picture 2" descr="D:\Stránka školy\Fotky 2015-2016\učitelia\rezní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143000"/>
            <a:ext cx="2190921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056B55-02EF-45D6-A32A-69A20477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k-SK" sz="5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k-SK" sz="5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k-SK" sz="4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5. </a:t>
            </a:r>
            <a:r>
              <a:rPr lang="sk-SK" sz="4000" b="1" u="sng" dirty="0" err="1">
                <a:solidFill>
                  <a:srgbClr val="C00000"/>
                </a:solidFill>
                <a:latin typeface="Comic Sans MS" pitchFamily="66" charset="0"/>
              </a:rPr>
              <a:t>PaeDr</a:t>
            </a:r>
            <a:r>
              <a:rPr lang="sk-SK" sz="4000" b="1" u="sng" dirty="0">
                <a:solidFill>
                  <a:srgbClr val="C00000"/>
                </a:solidFill>
                <a:latin typeface="Comic Sans MS" pitchFamily="66" charset="0"/>
              </a:rPr>
              <a:t>. Jana </a:t>
            </a:r>
            <a:r>
              <a:rPr lang="sk-SK" sz="4000" b="1" u="sng" dirty="0" err="1">
                <a:solidFill>
                  <a:srgbClr val="C00000"/>
                </a:solidFill>
                <a:latin typeface="Comic Sans MS" pitchFamily="66" charset="0"/>
              </a:rPr>
              <a:t>Tamašiová</a:t>
            </a:r>
            <a:r>
              <a:rPr lang="sk-SK" sz="4000" b="1" u="sng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sk-SK" sz="4000" b="1" u="sng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sk-SK" sz="4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riaditeľka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k-SK" sz="4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(2018-súčasnosť)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B9F19E5-7418-40C3-B5A9-E521FEC9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sk-SK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PaedDr. </a:t>
            </a:r>
            <a:r>
              <a:rPr lang="sk-SK" sz="2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Beata</a:t>
            </a:r>
            <a:r>
              <a:rPr lang="sk-SK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k-SK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Masarovičová</a:t>
            </a:r>
          </a:p>
          <a:p>
            <a:pPr>
              <a:buFont typeface="Wingdings 2" pitchFamily="18" charset="2"/>
              <a:buNone/>
            </a:pPr>
            <a:r>
              <a:rPr lang="sk-SK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Ing. Zuzana </a:t>
            </a:r>
            <a:r>
              <a:rPr lang="sk-SK" sz="2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Pernická</a:t>
            </a:r>
            <a:endParaRPr lang="sk-SK" sz="2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sk-SK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Mgr. Martina </a:t>
            </a:r>
            <a:r>
              <a:rPr lang="sk-SK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Rechtoríková</a:t>
            </a:r>
            <a:r>
              <a:rPr lang="sk-SK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do r.2020</a:t>
            </a:r>
            <a:endParaRPr lang="sk-SK" sz="1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sk-SK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Mgr. Ondrej Koreň do r. 2019</a:t>
            </a:r>
          </a:p>
          <a:p>
            <a:pPr>
              <a:buFont typeface="Wingdings 2" pitchFamily="18" charset="2"/>
              <a:buNone/>
            </a:pPr>
            <a:r>
              <a:rPr lang="sk-SK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Mgr. Michaela </a:t>
            </a:r>
            <a:r>
              <a:rPr lang="sk-SK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Dlábiková</a:t>
            </a:r>
            <a:r>
              <a:rPr lang="sk-SK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do r. 2019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BCA01B37-1D1E-4FE4-B1D3-D5C19E369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2762" y="914400"/>
            <a:ext cx="1824038" cy="29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04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marL="53975" algn="ctr" fontAlgn="auto">
              <a:spcAft>
                <a:spcPts val="0"/>
              </a:spcAft>
              <a:defRPr/>
            </a:pPr>
            <a:r>
              <a:rPr lang="sk-SK" b="1" dirty="0"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VÝZNAMNÉ NÁVŠTEVY</a:t>
            </a:r>
            <a:endParaRPr lang="en-US" b="1" dirty="0">
              <a:solidFill>
                <a:srgbClr val="00B05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495800" cy="5105400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2400" b="1" dirty="0">
                <a:solidFill>
                  <a:srgbClr val="00B050"/>
                </a:solidFill>
                <a:latin typeface="Comic Sans MS" pitchFamily="66" charset="0"/>
              </a:rPr>
              <a:t>V PRVOM DESAŤROČÍ NÁS </a:t>
            </a:r>
          </a:p>
          <a:p>
            <a:pPr marL="420624" indent="-384048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2400" b="1" dirty="0">
                <a:solidFill>
                  <a:srgbClr val="00B050"/>
                </a:solidFill>
                <a:latin typeface="Comic Sans MS" pitchFamily="66" charset="0"/>
              </a:rPr>
              <a:t>NAVŠTÍVILI:</a:t>
            </a:r>
          </a:p>
          <a:p>
            <a:pPr marL="420624" indent="-384048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k-SK" sz="2400" b="1" dirty="0">
              <a:solidFill>
                <a:srgbClr val="00FF00"/>
              </a:solidFill>
              <a:latin typeface="Comic Sans MS" pitchFamily="66" charset="0"/>
            </a:endParaRPr>
          </a:p>
          <a:p>
            <a:pPr marL="420624" indent="-384048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2400" b="1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sk-SK" sz="35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František </a:t>
            </a:r>
            <a:r>
              <a:rPr lang="sk-SK" sz="35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Kele</a:t>
            </a:r>
            <a:endParaRPr lang="sk-SK" sz="35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420624" indent="-384048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2000" b="1" dirty="0">
                <a:solidFill>
                  <a:srgbClr val="FF3300"/>
                </a:solidFill>
                <a:latin typeface="Comic Sans MS" pitchFamily="66" charset="0"/>
              </a:rPr>
              <a:t>    </a:t>
            </a:r>
            <a:r>
              <a:rPr lang="sk-SK" sz="31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významný cestovateľ</a:t>
            </a:r>
          </a:p>
          <a:p>
            <a:pPr marL="420624" indent="-384048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Apríl 1995 </a:t>
            </a:r>
          </a:p>
          <a:p>
            <a:pPr marL="420624" indent="-384048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rokoch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1951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až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1954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stal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najmladším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horským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vodcom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právom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vodiť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v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oblasti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celých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Vysokých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Tatier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Vystúpil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takmer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100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končiarov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v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rôznych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pohoriach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sveta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" name="Picture 3" descr="30021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8303">
            <a:off x="6650416" y="1583544"/>
            <a:ext cx="2120945" cy="24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5045">
            <a:off x="5280590" y="4193166"/>
            <a:ext cx="2877942" cy="2284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8851">
            <a:off x="4802024" y="1698422"/>
            <a:ext cx="1641601" cy="203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3962400" cy="5715000"/>
          </a:xfrm>
        </p:spPr>
        <p:txBody>
          <a:bodyPr>
            <a:norm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Návšteva z Brém</a:t>
            </a:r>
            <a:r>
              <a:rPr lang="sk-SK" b="1" dirty="0">
                <a:solidFill>
                  <a:srgbClr val="FF3300"/>
                </a:solidFill>
                <a:latin typeface="Comic Sans MS" pitchFamily="66" charset="0"/>
              </a:rPr>
              <a:t>	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rgbClr val="C00000"/>
                </a:solidFill>
                <a:latin typeface="Comic Sans MS" pitchFamily="66" charset="0"/>
              </a:rPr>
              <a:t>	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marci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roku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1997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prišli do našej školy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pani učiteľky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nemeckého jazyka z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Brém. Návšteva bola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vzájomnou výmenou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učiteľov medzi školami.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54047">
            <a:off x="4063968" y="1074269"/>
            <a:ext cx="3273836" cy="342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_03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779072">
            <a:off x="6249576" y="2718749"/>
            <a:ext cx="2233234" cy="36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191000" cy="5410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Pavel </a:t>
            </a:r>
            <a:r>
              <a:rPr lang="sk-SK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Dvořák</a:t>
            </a:r>
            <a:endParaRPr lang="sk-SK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významný historik Február 1998 </a:t>
            </a:r>
          </a:p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  <a:p>
            <a:pPr>
              <a:buFont typeface="Wingdings 2" pitchFamily="18" charset="2"/>
              <a:buNone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Patrí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k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najvýznamnejším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autorom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formujúcim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žáner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literatúry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faktu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Slovensku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4" name="Picture 3" descr="imagesCA8R47V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21266">
            <a:off x="3851376" y="887938"/>
            <a:ext cx="2435849" cy="297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v5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29274">
            <a:off x="6071050" y="1223035"/>
            <a:ext cx="2723939" cy="344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CA24RB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0733">
            <a:off x="4430097" y="3755348"/>
            <a:ext cx="2776515" cy="267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1979</TotalTime>
  <Words>197</Words>
  <Application>Microsoft Office PowerPoint</Application>
  <PresentationFormat>Prezentácia na obrazovke (4:3)</PresentationFormat>
  <Paragraphs>139</Paragraphs>
  <Slides>26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Tok</vt:lpstr>
      <vt:lpstr>ZÁKLADNÁ ŠKOLA, MLYNSKÁ 50, SENEC uvádza</vt:lpstr>
      <vt:lpstr>PRVÉ ZAZVONENIE</vt:lpstr>
      <vt:lpstr>VEDENIE ŠKOLY</vt:lpstr>
      <vt:lpstr>Snímka 4</vt:lpstr>
      <vt:lpstr>Snímka 5</vt:lpstr>
      <vt:lpstr>   5. PaeDr. Jana Tamašiová riaditeľka (2018-súčasnosť)</vt:lpstr>
      <vt:lpstr>VÝZNAMNÉ NÁVŠTEVY</vt:lpstr>
      <vt:lpstr>Snímka 8</vt:lpstr>
      <vt:lpstr>Snímka 9</vt:lpstr>
      <vt:lpstr>Snímka 10</vt:lpstr>
      <vt:lpstr>Snímka 11</vt:lpstr>
      <vt:lpstr>Snímka 12</vt:lpstr>
      <vt:lpstr>Snímka 13</vt:lpstr>
      <vt:lpstr>Juraj Draxler  vtedajší minister školstva  december 2015   Juraj Draxler vyštudoval integrované spol. vedy na súkromnej univerzite v Nemecku a komparatívnu politológiu na v Spojenom kráľovstve, kde získal magisterský titul. Pracoval ako výskumník v Centre for European Policy Studies (CEPS). V rokoch 2007 až 2013 bol vysokoškolským pedagógom v Prahe. </vt:lpstr>
      <vt:lpstr>Robert Fico  premiér SR december 2015  Predseda vlády Slovenskej republiky a predseda ľavicovej politickej strany SMER – sociálna demokracia.  </vt:lpstr>
      <vt:lpstr>PROJEKTY</vt:lpstr>
      <vt:lpstr>Snímka 17</vt:lpstr>
      <vt:lpstr>Snímka 18</vt:lpstr>
      <vt:lpstr>Snímka 19</vt:lpstr>
      <vt:lpstr>OLYMPIÁDY</vt:lpstr>
      <vt:lpstr>ŠPORTOVÉ SÚŤAŽE</vt:lpstr>
      <vt:lpstr>Snímka 22</vt:lpstr>
      <vt:lpstr>Rekonštrukcia okien</vt:lpstr>
      <vt:lpstr>Slávnostné otvorenie nových priestorov našej školy </vt:lpstr>
      <vt:lpstr>Vytvorenie novej jazykovej učebne</vt:lpstr>
      <vt:lpstr>Ďakujeme</vt:lpstr>
    </vt:vector>
  </TitlesOfParts>
  <Company>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</dc:title>
  <dc:creator>MG</dc:creator>
  <cp:lastModifiedBy>user</cp:lastModifiedBy>
  <cp:revision>211</cp:revision>
  <dcterms:created xsi:type="dcterms:W3CDTF">2010-10-24T13:00:26Z</dcterms:created>
  <dcterms:modified xsi:type="dcterms:W3CDTF">2023-06-06T05:46:33Z</dcterms:modified>
</cp:coreProperties>
</file>