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Economica" panose="020B0604020202020204" charset="0"/>
      <p:regular r:id="rId13"/>
      <p:bold r:id="rId14"/>
      <p:italic r:id="rId15"/>
      <p:boldItalic r:id="rId16"/>
    </p:embeddedFont>
    <p:embeddedFont>
      <p:font typeface="Lora" panose="020B0604020202020204" charset="-18"/>
      <p:regular r:id="rId17"/>
      <p:bold r:id="rId18"/>
      <p:italic r:id="rId19"/>
      <p:boldItalic r:id="rId20"/>
    </p:embeddedFont>
    <p:embeddedFont>
      <p:font typeface="Open Sans" panose="020B0604020202020204" charset="0"/>
      <p:regular r:id="rId21"/>
      <p:bold r:id="rId22"/>
      <p:italic r:id="rId23"/>
      <p:boldItalic r:id="rId24"/>
    </p:embeddedFont>
    <p:embeddedFont>
      <p:font typeface="Lexend ExtraLight" panose="020B0604020202020204" charset="-18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30" y="3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82c8580b47_3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82c8580b47_3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82c8580b47_4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82c8580b47_4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82c8580b47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82c8580b47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82c8580b47_1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82c8580b47_1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82c8580b4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82c8580b4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82c8580b47_3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82c8580b47_3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82c8580b47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82c8580b47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82c8580b47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82c8580b47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82c8580b47_1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82c8580b47_1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82c8580b47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82c8580b47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Urz%C4%85dzenie_wej%C5%9Bcia-wyj%C5%9Bcia" TargetMode="External"/><Relationship Id="rId13" Type="http://schemas.openxmlformats.org/officeDocument/2006/relationships/hyperlink" Target="https://pl.wikipedia.org/wiki/Uk%C5%82ad_wsp%C3%B3%C5%82rz%C4%99dnych" TargetMode="External"/><Relationship Id="rId3" Type="http://schemas.openxmlformats.org/officeDocument/2006/relationships/hyperlink" Target="https://pl.wikipedia.org/wiki/Bitmapa" TargetMode="External"/><Relationship Id="rId7" Type="http://schemas.openxmlformats.org/officeDocument/2006/relationships/hyperlink" Target="https://pl.wikipedia.org/wiki/Drukarka" TargetMode="External"/><Relationship Id="rId12" Type="http://schemas.openxmlformats.org/officeDocument/2006/relationships/hyperlink" Target="https://pl.wikipedia.org/wiki/Bry%C5%82a_geometryczn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l.wikipedia.org/wiki/Komputer" TargetMode="External"/><Relationship Id="rId11" Type="http://schemas.openxmlformats.org/officeDocument/2006/relationships/hyperlink" Target="https://pl.wikipedia.org/wiki/Figura_geometryczna" TargetMode="External"/><Relationship Id="rId5" Type="http://schemas.openxmlformats.org/officeDocument/2006/relationships/hyperlink" Target="https://pl.wikipedia.org/wiki/Monitor_komputera" TargetMode="External"/><Relationship Id="rId10" Type="http://schemas.openxmlformats.org/officeDocument/2006/relationships/hyperlink" Target="https://pl.wikipedia.org/wiki/Obraz" TargetMode="External"/><Relationship Id="rId4" Type="http://schemas.openxmlformats.org/officeDocument/2006/relationships/hyperlink" Target="https://pl.wikipedia.org/wiki/Piksel" TargetMode="External"/><Relationship Id="rId9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Grafika_rastrowa" TargetMode="External"/><Relationship Id="rId3" Type="http://schemas.openxmlformats.org/officeDocument/2006/relationships/hyperlink" Target="https://pl.wikipedia.org/wiki/Kompresja_stratna" TargetMode="External"/><Relationship Id="rId7" Type="http://schemas.openxmlformats.org/officeDocument/2006/relationships/hyperlink" Target="https://pl.wikipedia.org/wiki/Klatka_(film)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l.wikipedia.org/wiki/Animacja_komputerowa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s://pl.wikipedia.org/wiki/Kompresja_bezstratna" TargetMode="External"/><Relationship Id="rId10" Type="http://schemas.openxmlformats.org/officeDocument/2006/relationships/hyperlink" Target="https://pl.wikipedia.org/wiki/Grafika_wektorowa" TargetMode="External"/><Relationship Id="rId4" Type="http://schemas.openxmlformats.org/officeDocument/2006/relationships/hyperlink" Target="https://pl.wikipedia.org/wiki/Grafika_komputerowa" TargetMode="External"/><Relationship Id="rId9" Type="http://schemas.openxmlformats.org/officeDocument/2006/relationships/hyperlink" Target="https://pl.wikipedia.org/wiki/Format_plik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900">
                <a:latin typeface="Lexend ExtraLight"/>
                <a:ea typeface="Lexend ExtraLight"/>
                <a:cs typeface="Lexend ExtraLight"/>
                <a:sym typeface="Lexend ExtraLight"/>
              </a:rPr>
              <a:t>m</a:t>
            </a:r>
            <a:endParaRPr sz="4900"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4134" y="1059500"/>
            <a:ext cx="4235725" cy="302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900">
                <a:latin typeface="Lexend ExtraLight"/>
                <a:ea typeface="Lexend ExtraLight"/>
                <a:cs typeface="Lexend ExtraLight"/>
                <a:sym typeface="Lexend ExtraLight"/>
              </a:rPr>
              <a:t>m</a:t>
            </a:r>
            <a:endParaRPr sz="4900"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7350" y="967100"/>
            <a:ext cx="3209300" cy="320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0880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Lexend ExtraLight"/>
                <a:ea typeface="Lexend ExtraLight"/>
                <a:cs typeface="Lexend ExtraLight"/>
                <a:sym typeface="Lexend ExtraLight"/>
              </a:rPr>
              <a:t>Grafika wektorowa a rastrowa</a:t>
            </a:r>
            <a:endParaRPr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6977400" y="2361650"/>
            <a:ext cx="2166600" cy="24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Grafika rastrowa</a:t>
            </a:r>
            <a:r>
              <a:rPr lang="pl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pl" sz="1050">
                <a:solidFill>
                  <a:schemeClr val="dk1"/>
                </a:solidFill>
              </a:rPr>
              <a:t>(potocznie </a:t>
            </a:r>
            <a:r>
              <a:rPr lang="pl" sz="105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bitmapa</a:t>
            </a:r>
            <a:r>
              <a:rPr lang="pl" sz="1050">
                <a:solidFill>
                  <a:schemeClr val="dk1"/>
                </a:solidFill>
              </a:rPr>
              <a:t>) prezentacja obrazu za pomocą matrycy punktów w postaci prostokątnej siatki odpowiednio kolorowanych </a:t>
            </a:r>
            <a:r>
              <a:rPr lang="pl" sz="1050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pikseli</a:t>
            </a:r>
            <a:r>
              <a:rPr lang="pl" sz="1050">
                <a:solidFill>
                  <a:schemeClr val="dk1"/>
                </a:solidFill>
              </a:rPr>
              <a:t> na </a:t>
            </a:r>
            <a:r>
              <a:rPr lang="pl" sz="1050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monitorze</a:t>
            </a:r>
            <a:r>
              <a:rPr lang="pl" sz="1050">
                <a:solidFill>
                  <a:schemeClr val="dk1"/>
                </a:solidFill>
              </a:rPr>
              <a:t> </a:t>
            </a:r>
            <a:r>
              <a:rPr lang="pl" sz="1050">
                <a:solidFill>
                  <a:schemeClr val="dk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komputera</a:t>
            </a:r>
            <a:r>
              <a:rPr lang="pl" sz="1050">
                <a:solidFill>
                  <a:schemeClr val="dk1"/>
                </a:solidFill>
              </a:rPr>
              <a:t>, </a:t>
            </a:r>
            <a:r>
              <a:rPr lang="pl" sz="1050">
                <a:solidFill>
                  <a:schemeClr val="dk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drukarce</a:t>
            </a:r>
            <a:r>
              <a:rPr lang="pl" sz="1050">
                <a:solidFill>
                  <a:schemeClr val="dk1"/>
                </a:solidFill>
              </a:rPr>
              <a:t> lub innym </a:t>
            </a:r>
            <a:r>
              <a:rPr lang="pl" sz="1050">
                <a:solidFill>
                  <a:schemeClr val="dk1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urządzeniu wyjściowym</a:t>
            </a:r>
            <a:r>
              <a:rPr lang="pl" sz="1050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78475" y="2150400"/>
            <a:ext cx="4987050" cy="28942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61650" y="2361650"/>
            <a:ext cx="2166600" cy="24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50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 b="1">
                <a:latin typeface="Arial"/>
                <a:ea typeface="Arial"/>
                <a:cs typeface="Arial"/>
                <a:sym typeface="Arial"/>
              </a:rPr>
              <a:t>Grafika wektorowa</a:t>
            </a:r>
            <a:r>
              <a:rPr lang="pl" sz="1050"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pl" sz="105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0"/>
              </a:rPr>
              <a:t>obraz</a:t>
            </a:r>
            <a:r>
              <a:rPr lang="pl" sz="1050">
                <a:latin typeface="Arial"/>
                <a:ea typeface="Arial"/>
                <a:cs typeface="Arial"/>
                <a:sym typeface="Arial"/>
              </a:rPr>
              <a:t> opisany jest za pomocą </a:t>
            </a:r>
            <a:r>
              <a:rPr lang="pl" sz="105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1"/>
              </a:rPr>
              <a:t>figur geometrycznych</a:t>
            </a:r>
            <a:r>
              <a:rPr lang="pl" sz="1050">
                <a:latin typeface="Arial"/>
                <a:ea typeface="Arial"/>
                <a:cs typeface="Arial"/>
                <a:sym typeface="Arial"/>
              </a:rPr>
              <a:t> lub </a:t>
            </a:r>
            <a:r>
              <a:rPr lang="pl" sz="105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2"/>
              </a:rPr>
              <a:t>brył geometrycznych</a:t>
            </a:r>
            <a:r>
              <a:rPr lang="pl" sz="1050">
                <a:latin typeface="Arial"/>
                <a:ea typeface="Arial"/>
                <a:cs typeface="Arial"/>
                <a:sym typeface="Arial"/>
              </a:rPr>
              <a:t> (w przypadku grafiki trójwymiarowej), umiejscowionych w matematycznie zdefiniowanym </a:t>
            </a:r>
            <a:r>
              <a:rPr lang="pl" sz="105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3"/>
              </a:rPr>
              <a:t>układzie współrzędnych</a:t>
            </a:r>
            <a:r>
              <a:rPr lang="pl"/>
              <a:t>.</a:t>
            </a:r>
            <a:endParaRPr/>
          </a:p>
          <a:p>
            <a:pPr marL="508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Lexend ExtraLight"/>
                <a:ea typeface="Lexend ExtraLight"/>
                <a:cs typeface="Lexend ExtraLight"/>
                <a:sym typeface="Lexend ExtraLight"/>
              </a:rPr>
              <a:t>Formaty plików graficznych</a:t>
            </a:r>
            <a:endParaRPr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05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JPEG</a:t>
            </a:r>
            <a:r>
              <a:rPr lang="pl" sz="105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pl" sz="1050" i="1">
                <a:latin typeface="Arial"/>
                <a:ea typeface="Arial"/>
                <a:cs typeface="Arial"/>
                <a:sym typeface="Arial"/>
              </a:rPr>
              <a:t>Joint Photographic Experts Group</a:t>
            </a:r>
            <a:r>
              <a:rPr lang="pl" sz="1050">
                <a:latin typeface="Arial"/>
                <a:ea typeface="Arial"/>
                <a:cs typeface="Arial"/>
                <a:sym typeface="Arial"/>
              </a:rPr>
              <a:t>) – algorytm </a:t>
            </a:r>
            <a:r>
              <a:rPr lang="pl" sz="105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stratnej kompresji</a:t>
            </a:r>
            <a:r>
              <a:rPr lang="pl" sz="1050">
                <a:latin typeface="Arial"/>
                <a:ea typeface="Arial"/>
                <a:cs typeface="Arial"/>
                <a:sym typeface="Arial"/>
              </a:rPr>
              <a:t> grafiki rastrowej</a:t>
            </a:r>
            <a:r>
              <a:rPr lang="pl"/>
              <a:t>. 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/>
            </a:r>
            <a:br>
              <a:rPr lang="pl"/>
            </a:br>
            <a:r>
              <a:rPr lang="pl" sz="105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GIF</a:t>
            </a:r>
            <a:r>
              <a:rPr lang="pl" sz="105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pl" sz="1050" i="1">
                <a:latin typeface="Arial"/>
                <a:ea typeface="Arial"/>
                <a:cs typeface="Arial"/>
                <a:sym typeface="Arial"/>
              </a:rPr>
              <a:t>Graphics Interchange Format</a:t>
            </a:r>
            <a:r>
              <a:rPr lang="pl" sz="1050">
                <a:latin typeface="Arial"/>
                <a:ea typeface="Arial"/>
                <a:cs typeface="Arial"/>
                <a:sym typeface="Arial"/>
              </a:rPr>
              <a:t>) – format </a:t>
            </a:r>
            <a:r>
              <a:rPr lang="pl" sz="105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pliku graficznego</a:t>
            </a:r>
            <a:r>
              <a:rPr lang="pl" sz="1050">
                <a:latin typeface="Arial"/>
                <a:ea typeface="Arial"/>
                <a:cs typeface="Arial"/>
                <a:sym typeface="Arial"/>
              </a:rPr>
              <a:t> z </a:t>
            </a:r>
            <a:r>
              <a:rPr lang="pl" sz="105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/>
              </a:rPr>
              <a:t>kompresją bezstratną</a:t>
            </a:r>
            <a:r>
              <a:rPr lang="pl" sz="1050">
                <a:latin typeface="Arial"/>
                <a:ea typeface="Arial"/>
                <a:cs typeface="Arial"/>
                <a:sym typeface="Arial"/>
              </a:rPr>
              <a:t> pozwalają na tworzenie prostych </a:t>
            </a:r>
            <a:r>
              <a:rPr lang="pl" sz="105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/>
              </a:rPr>
              <a:t>animacji</a:t>
            </a:r>
            <a:r>
              <a:rPr lang="pl" sz="1050">
                <a:latin typeface="Arial"/>
                <a:ea typeface="Arial"/>
                <a:cs typeface="Arial"/>
                <a:sym typeface="Arial"/>
              </a:rPr>
              <a:t> ze zdefiniowanym kolorem tła jako przezroczystym i określonym opóźnieniem przy odtwarzaniu poszczególnych </a:t>
            </a:r>
            <a:r>
              <a:rPr lang="pl" sz="105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/>
              </a:rPr>
              <a:t>klatek</a:t>
            </a:r>
            <a:r>
              <a:rPr lang="pl" sz="1050">
                <a:latin typeface="Arial"/>
                <a:ea typeface="Arial"/>
                <a:cs typeface="Arial"/>
                <a:sym typeface="Arial"/>
              </a:rPr>
              <a:t> animacji.</a:t>
            </a:r>
            <a:endParaRPr sz="10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050" b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PNG</a:t>
            </a:r>
            <a:r>
              <a:rPr lang="pl" sz="105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pl" sz="1050" i="1">
                <a:latin typeface="Arial"/>
                <a:ea typeface="Arial"/>
                <a:cs typeface="Arial"/>
                <a:sym typeface="Arial"/>
              </a:rPr>
              <a:t>Portable Network Graphics</a:t>
            </a:r>
            <a:r>
              <a:rPr lang="pl" sz="1050">
                <a:latin typeface="Arial"/>
                <a:ea typeface="Arial"/>
                <a:cs typeface="Arial"/>
                <a:sym typeface="Arial"/>
              </a:rPr>
              <a:t>) – </a:t>
            </a:r>
            <a:r>
              <a:rPr lang="pl" sz="105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8"/>
              </a:rPr>
              <a:t>rastrowy</a:t>
            </a:r>
            <a:r>
              <a:rPr lang="pl" sz="105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" sz="105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9"/>
              </a:rPr>
              <a:t>format plików</a:t>
            </a:r>
            <a:r>
              <a:rPr lang="pl" sz="1050">
                <a:latin typeface="Arial"/>
                <a:ea typeface="Arial"/>
                <a:cs typeface="Arial"/>
                <a:sym typeface="Arial"/>
              </a:rPr>
              <a:t> graficznych oraz system </a:t>
            </a:r>
            <a:r>
              <a:rPr lang="pl" sz="105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/>
              </a:rPr>
              <a:t>bezstratnej kompresji</a:t>
            </a:r>
            <a:r>
              <a:rPr lang="pl" sz="1050">
                <a:latin typeface="Arial"/>
                <a:ea typeface="Arial"/>
                <a:cs typeface="Arial"/>
                <a:sym typeface="Arial"/>
              </a:rPr>
              <a:t> danych </a:t>
            </a:r>
            <a:r>
              <a:rPr lang="pl" sz="105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graficznych</a:t>
            </a:r>
            <a:r>
              <a:rPr lang="pl" sz="1050">
                <a:latin typeface="Arial"/>
                <a:ea typeface="Arial"/>
                <a:cs typeface="Arial"/>
                <a:sym typeface="Arial"/>
              </a:rPr>
              <a:t>.</a:t>
            </a:r>
            <a:endParaRPr sz="10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05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SVG</a:t>
            </a:r>
            <a:r>
              <a:rPr lang="pl" sz="105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pl" sz="1050" i="1">
                <a:latin typeface="Arial"/>
                <a:ea typeface="Arial"/>
                <a:cs typeface="Arial"/>
                <a:sym typeface="Arial"/>
              </a:rPr>
              <a:t>Scalable Vector Graphics</a:t>
            </a:r>
            <a:r>
              <a:rPr lang="pl" sz="1050">
                <a:latin typeface="Arial"/>
                <a:ea typeface="Arial"/>
                <a:cs typeface="Arial"/>
                <a:sym typeface="Arial"/>
              </a:rPr>
              <a:t>) – uniwersalny format dwuwymiarowej </a:t>
            </a:r>
            <a:r>
              <a:rPr lang="pl" sz="105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0"/>
              </a:rPr>
              <a:t>grafiki wektorowej</a:t>
            </a:r>
            <a:r>
              <a:rPr lang="pl" sz="1050">
                <a:latin typeface="Arial"/>
                <a:ea typeface="Arial"/>
                <a:cs typeface="Arial"/>
                <a:sym typeface="Arial"/>
              </a:rPr>
              <a:t> (statycznej i animowanej), nieobwarowany licencjami i patentami.</a:t>
            </a:r>
            <a:endParaRPr sz="105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159788" y="3507588"/>
            <a:ext cx="4467225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Lexend ExtraLight"/>
                <a:ea typeface="Lexend ExtraLight"/>
                <a:cs typeface="Lexend ExtraLight"/>
                <a:sym typeface="Lexend ExtraLight"/>
              </a:rPr>
              <a:t>Programy do edycji</a:t>
            </a:r>
            <a:endParaRPr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4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Jest wiele programów do tworzenia i obróbki grafiki rastrowej i wektorowej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Są to programy znane takie jak </a:t>
            </a:r>
            <a:endParaRPr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Clr>
                <a:srgbClr val="4A86E8"/>
              </a:buClr>
              <a:buSzPct val="100000"/>
              <a:buChar char="●"/>
            </a:pPr>
            <a:r>
              <a:rPr lang="pl">
                <a:solidFill>
                  <a:srgbClr val="4A86E8"/>
                </a:solidFill>
              </a:rPr>
              <a:t>Adobe Photoshop</a:t>
            </a:r>
            <a:endParaRPr>
              <a:solidFill>
                <a:srgbClr val="4A86E8"/>
              </a:solidFill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ct val="100000"/>
              <a:buChar char="●"/>
            </a:pPr>
            <a:r>
              <a:rPr lang="pl">
                <a:solidFill>
                  <a:srgbClr val="4A86E8"/>
                </a:solidFill>
              </a:rPr>
              <a:t>Paint Shop Pro</a:t>
            </a:r>
            <a:endParaRPr>
              <a:solidFill>
                <a:srgbClr val="4A86E8"/>
              </a:solidFill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ct val="100000"/>
              <a:buChar char="●"/>
            </a:pPr>
            <a:r>
              <a:rPr lang="pl">
                <a:solidFill>
                  <a:srgbClr val="4A86E8"/>
                </a:solidFill>
              </a:rPr>
              <a:t>GIMP</a:t>
            </a:r>
            <a:endParaRPr>
              <a:solidFill>
                <a:srgbClr val="4A86E8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>
                <a:solidFill>
                  <a:srgbClr val="1B1B1B"/>
                </a:solidFill>
              </a:rPr>
              <a:t>Używane do edytowania Grafiki rastrowej</a:t>
            </a:r>
            <a:endParaRPr>
              <a:solidFill>
                <a:srgbClr val="FF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>
                <a:solidFill>
                  <a:srgbClr val="1B1B1B"/>
                </a:solidFill>
              </a:rPr>
              <a:t>Są również do edycji grafiki Wektorowej</a:t>
            </a:r>
            <a:endParaRPr>
              <a:solidFill>
                <a:srgbClr val="1B1B1B"/>
              </a:solidFill>
            </a:endParaRPr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●"/>
            </a:pPr>
            <a:r>
              <a:rPr lang="pl">
                <a:solidFill>
                  <a:srgbClr val="FF0000"/>
                </a:solidFill>
              </a:rPr>
              <a:t>ACD Canvas</a:t>
            </a:r>
            <a:endParaRPr>
              <a:solidFill>
                <a:srgbClr val="FF0000"/>
              </a:solidFill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●"/>
            </a:pPr>
            <a:r>
              <a:rPr lang="pl">
                <a:solidFill>
                  <a:srgbClr val="FF0000"/>
                </a:solidFill>
              </a:rPr>
              <a:t>Adobe Illustrator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●"/>
            </a:pPr>
            <a:r>
              <a:rPr lang="pl">
                <a:solidFill>
                  <a:srgbClr val="FF0000"/>
                </a:solidFill>
              </a:rPr>
              <a:t>CorelDRAW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1380" y="270450"/>
            <a:ext cx="980920" cy="95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Lexend ExtraLight"/>
                <a:ea typeface="Lexend ExtraLight"/>
                <a:cs typeface="Lexend ExtraLight"/>
                <a:sym typeface="Lexend ExtraLight"/>
              </a:rPr>
              <a:t>Wyświetlanie na ekranie</a:t>
            </a:r>
            <a:endParaRPr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5846100" cy="35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/>
              <a:t>Ekrany działają różnie w zależności od rodzaju: </a:t>
            </a:r>
            <a:br>
              <a:rPr lang="pl" sz="1200"/>
            </a:br>
            <a:r>
              <a:rPr lang="pl" sz="1200"/>
              <a:t>• Ekran </a:t>
            </a:r>
            <a:r>
              <a:rPr lang="pl" sz="1200" b="1"/>
              <a:t>CRT</a:t>
            </a:r>
            <a:r>
              <a:rPr lang="pl" sz="1200"/>
              <a:t> używa strumienia elektronów do wytworzenia światła na warstwie luminoforu. </a:t>
            </a:r>
            <a:br>
              <a:rPr lang="pl" sz="1200"/>
            </a:br>
            <a:r>
              <a:rPr lang="pl" sz="1200"/>
              <a:t>• Wyświetlacze </a:t>
            </a:r>
            <a:r>
              <a:rPr lang="pl" sz="1200" b="1"/>
              <a:t>LCD</a:t>
            </a:r>
            <a:r>
              <a:rPr lang="pl" sz="1200"/>
              <a:t> kontrolują przepuszczanie światła przez ciekłe kryształy, umożliwiając regulację każdego piksela niezależnie. </a:t>
            </a:r>
            <a:br>
              <a:rPr lang="pl" sz="1200"/>
            </a:br>
            <a:r>
              <a:rPr lang="pl" sz="1200"/>
              <a:t>• Ekran </a:t>
            </a:r>
            <a:r>
              <a:rPr lang="pl" sz="1200" b="1"/>
              <a:t>LED</a:t>
            </a:r>
            <a:r>
              <a:rPr lang="pl" sz="1200"/>
              <a:t> opiera się na mikroskopijnych diodach elektroluminescencyjnych, które emitują światło przy przepływie prądu. </a:t>
            </a:r>
            <a:br>
              <a:rPr lang="pl" sz="1200"/>
            </a:br>
            <a:r>
              <a:rPr lang="pl" sz="1200"/>
              <a:t>• Ekran </a:t>
            </a:r>
            <a:r>
              <a:rPr lang="pl" sz="1200" b="1"/>
              <a:t>OLED</a:t>
            </a:r>
            <a:r>
              <a:rPr lang="pl" sz="1200"/>
              <a:t> używa organicznych materiałów, które samo świecą się w reakcji na prąd elektryczny, co pozwala na tworzenie elastycznych ekranów o wysokiej jakości obrazu. </a:t>
            </a:r>
            <a:endParaRPr sz="12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200"/>
              <a:t/>
            </a:r>
            <a:br>
              <a:rPr lang="pl" sz="1200"/>
            </a:br>
            <a:r>
              <a:rPr lang="pl" sz="1200"/>
              <a:t>Rozwój technologii ekranów wprowadza nowe rozwiązania, takie jak ekrany dotykowe, zakrzywione i wysokorozdzielcze. Ogólnie rzecz biorąc, sposób działania ekranu zależy od jego konkretnego rodzaju i technologii.</a:t>
            </a: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8025" y="1314425"/>
            <a:ext cx="2307424" cy="1917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4475" y="2089300"/>
            <a:ext cx="2233725" cy="159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3133400" y="135750"/>
            <a:ext cx="2807100" cy="78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/>
              <a:t>Modele kolorów</a:t>
            </a:r>
            <a:endParaRPr b="1"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2300900" y="1083450"/>
            <a:ext cx="4472100" cy="29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000">
                <a:highlight>
                  <a:srgbClr val="F3F3F3"/>
                </a:highlight>
                <a:latin typeface="Lora"/>
                <a:ea typeface="Lora"/>
                <a:cs typeface="Lora"/>
                <a:sym typeface="Lora"/>
              </a:rPr>
              <a:t>Gdy robisz zdjęcia, na pewno zależy ci na jak najlepszym odwzorowaniu kolorów fotografowanych obiektów, przyrody, osób. Czy wiesz, jak są zapisywane kolory w komputerze? Jest wiele modeli ich zapisu.</a:t>
            </a:r>
            <a:endParaRPr sz="1000">
              <a:highlight>
                <a:srgbClr val="F3F3F3"/>
              </a:highlight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000">
              <a:highlight>
                <a:srgbClr val="F3F3F3"/>
              </a:highlight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000">
                <a:highlight>
                  <a:srgbClr val="F3F3F3"/>
                </a:highlight>
                <a:latin typeface="Lora"/>
                <a:ea typeface="Lora"/>
                <a:cs typeface="Lora"/>
                <a:sym typeface="Lora"/>
              </a:rPr>
              <a:t> Do najważniejszych modeli barw należą </a:t>
            </a:r>
            <a:r>
              <a:rPr lang="pl" sz="1000" b="1">
                <a:highlight>
                  <a:srgbClr val="F3F3F3"/>
                </a:highlight>
                <a:latin typeface="Lora"/>
                <a:ea typeface="Lora"/>
                <a:cs typeface="Lora"/>
                <a:sym typeface="Lora"/>
              </a:rPr>
              <a:t>RGB</a:t>
            </a:r>
            <a:r>
              <a:rPr lang="pl" sz="1000">
                <a:highlight>
                  <a:srgbClr val="F3F3F3"/>
                </a:highlight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pl" sz="1000" b="1">
                <a:highlight>
                  <a:srgbClr val="F3F3F3"/>
                </a:highlight>
                <a:latin typeface="Lora"/>
                <a:ea typeface="Lora"/>
                <a:cs typeface="Lora"/>
                <a:sym typeface="Lora"/>
              </a:rPr>
              <a:t>CMYK </a:t>
            </a:r>
            <a:r>
              <a:rPr lang="pl" sz="1000">
                <a:highlight>
                  <a:srgbClr val="F3F3F3"/>
                </a:highlight>
                <a:latin typeface="Lora"/>
                <a:ea typeface="Lora"/>
                <a:cs typeface="Lora"/>
                <a:sym typeface="Lora"/>
              </a:rPr>
              <a:t>i </a:t>
            </a:r>
            <a:r>
              <a:rPr lang="pl" sz="1000" b="1">
                <a:highlight>
                  <a:srgbClr val="F3F3F3"/>
                </a:highlight>
                <a:latin typeface="Lora"/>
                <a:ea typeface="Lora"/>
                <a:cs typeface="Lora"/>
                <a:sym typeface="Lora"/>
              </a:rPr>
              <a:t>HSB</a:t>
            </a:r>
            <a:r>
              <a:rPr lang="pl" sz="1000">
                <a:highlight>
                  <a:srgbClr val="F3F3F3"/>
                </a:highlight>
                <a:latin typeface="Lora"/>
                <a:ea typeface="Lora"/>
                <a:cs typeface="Lora"/>
                <a:sym typeface="Lora"/>
              </a:rPr>
              <a:t> . Jeżeli chcesz zaprojektować baner, zdjęcie, lub grafikę, które będą prezentowane poprzez mnitor komputera, tablet lub smartfon, wybierz model </a:t>
            </a:r>
            <a:r>
              <a:rPr lang="pl" sz="1000" b="1">
                <a:highlight>
                  <a:srgbClr val="F3F3F3"/>
                </a:highlight>
                <a:latin typeface="Lora"/>
                <a:ea typeface="Lora"/>
                <a:cs typeface="Lora"/>
                <a:sym typeface="Lora"/>
              </a:rPr>
              <a:t>RGB</a:t>
            </a:r>
            <a:r>
              <a:rPr lang="pl" sz="1000">
                <a:highlight>
                  <a:srgbClr val="F3F3F3"/>
                </a:highlight>
                <a:latin typeface="Lora"/>
                <a:ea typeface="Lora"/>
                <a:cs typeface="Lora"/>
                <a:sym typeface="Lora"/>
              </a:rPr>
              <a:t> lub </a:t>
            </a:r>
            <a:r>
              <a:rPr lang="pl" sz="1000" b="1">
                <a:highlight>
                  <a:srgbClr val="F3F3F3"/>
                </a:highlight>
                <a:latin typeface="Lora"/>
                <a:ea typeface="Lora"/>
                <a:cs typeface="Lora"/>
                <a:sym typeface="Lora"/>
              </a:rPr>
              <a:t>HSB</a:t>
            </a:r>
            <a:r>
              <a:rPr lang="pl" sz="1000">
                <a:highlight>
                  <a:srgbClr val="F3F3F3"/>
                </a:highlight>
                <a:latin typeface="Lora"/>
                <a:ea typeface="Lora"/>
                <a:cs typeface="Lora"/>
                <a:sym typeface="Lora"/>
              </a:rPr>
              <a:t>. Jeśli natomiast chcesz wykonać publikację do wydruku zawierającą materiały graficzne, wybierz do ich przygotowania model </a:t>
            </a:r>
            <a:r>
              <a:rPr lang="pl" sz="1000" b="1">
                <a:highlight>
                  <a:srgbClr val="F3F3F3"/>
                </a:highlight>
                <a:latin typeface="Lora"/>
                <a:ea typeface="Lora"/>
                <a:cs typeface="Lora"/>
                <a:sym typeface="Lora"/>
              </a:rPr>
              <a:t>CMYK</a:t>
            </a:r>
            <a:r>
              <a:rPr lang="pl" sz="1000">
                <a:highlight>
                  <a:srgbClr val="F3F3F3"/>
                </a:highlight>
                <a:latin typeface="Lora"/>
                <a:ea typeface="Lora"/>
                <a:cs typeface="Lora"/>
                <a:sym typeface="Lora"/>
              </a:rPr>
              <a:t>.</a:t>
            </a:r>
            <a:endParaRPr sz="1000">
              <a:highlight>
                <a:srgbClr val="F3F3F3"/>
              </a:highlight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11700" y="34265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Lexend ExtraLight"/>
                <a:ea typeface="Lexend ExtraLight"/>
                <a:cs typeface="Lexend ExtraLight"/>
                <a:sym typeface="Lexend ExtraLight"/>
              </a:rPr>
              <a:t>Model kolorów CMYK</a:t>
            </a:r>
            <a:endParaRPr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311700" y="1173950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150">
                <a:highlight>
                  <a:srgbClr val="EFEFEF"/>
                </a:highlight>
                <a:latin typeface="Arial"/>
                <a:ea typeface="Arial"/>
                <a:cs typeface="Arial"/>
                <a:sym typeface="Arial"/>
              </a:rPr>
              <a:t>W modelu kolorów CMYK, używanym w poligrafii, kolor definiowany jest przez kolory składowe: niebieskozielony (C), purpurowy (M), żółty (Y) i czarny (K). Zakres tych składowych obejmuje wartości od 0 do 100 i są to wartości procentowe.</a:t>
            </a:r>
            <a:endParaRPr sz="1600">
              <a:highlight>
                <a:srgbClr val="EFEFEF"/>
              </a:highlight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9299" y="1509713"/>
            <a:ext cx="3003499" cy="268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Lexend ExtraLight"/>
                <a:ea typeface="Lexend ExtraLight"/>
                <a:cs typeface="Lexend ExtraLight"/>
                <a:sym typeface="Lexend ExtraLight"/>
              </a:rPr>
              <a:t>Model kolorów RGB</a:t>
            </a:r>
            <a:endParaRPr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311700" y="1147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150">
                <a:highlight>
                  <a:srgbClr val="EFEFEF"/>
                </a:highlight>
                <a:latin typeface="Arial"/>
                <a:ea typeface="Arial"/>
                <a:cs typeface="Arial"/>
                <a:sym typeface="Arial"/>
              </a:rPr>
              <a:t>Model kolorów RGB jest oparty na składowych: czerwonej (R), zielonej (G) i niebieskiej (B), na podstawie których definiowane są ilości światła czerwonego, zielonego i niebieskiego w danym kolorze. W obrazku 24-bitowym każda składowa wyrażana jest liczbą z zakresu od 0 do 255. W obrazku o większej głębi bitowej, na przykład 48-bitowej, zakres wartości jest szerszy. Połączenie tych składowych definiuje pojedynczy kolor.</a:t>
            </a:r>
            <a:endParaRPr sz="1600">
              <a:highlight>
                <a:srgbClr val="EFEFEF"/>
              </a:highlight>
            </a:endParaRPr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6825" y="726013"/>
            <a:ext cx="3691476" cy="3691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Lexend ExtraLight"/>
                <a:ea typeface="Lexend ExtraLight"/>
                <a:cs typeface="Lexend ExtraLight"/>
                <a:sym typeface="Lexend ExtraLight"/>
              </a:rPr>
              <a:t>Model kolorów HSB</a:t>
            </a:r>
            <a:endParaRPr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42603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150">
                <a:solidFill>
                  <a:srgbClr val="1B1B1B"/>
                </a:solidFill>
                <a:highlight>
                  <a:srgbClr val="EFEFEF"/>
                </a:highlight>
                <a:latin typeface="Arial"/>
                <a:ea typeface="Arial"/>
                <a:cs typeface="Arial"/>
                <a:sym typeface="Arial"/>
              </a:rPr>
              <a:t>Model kolorów HSB jest oparty na barwie (H), nasyceniu (S) i jaskrawości (B), stanowiących elementy składowe koloru. Model HSB nazywany też bywa modelem HSV (ze składowymi określanymi jako: barwa (H), nasycenie (S) i wartość (V)). Barwa opisuje pigment koloru i wyrażana jest w stopniach, co odzwierciedla położenie na standardowym kole kolorów. Na przykład czerwony jest położony na 0 stopniach, żółty na 60 stopniach, zielony na 120 stopniach, niebieskozielony na 180 stopniach, niebieski na 240 stopniach, a purpurowy na 300 stopniach.</a:t>
            </a:r>
            <a:endParaRPr sz="2000">
              <a:solidFill>
                <a:srgbClr val="1B1B1B"/>
              </a:solidFill>
              <a:highlight>
                <a:srgbClr val="EFEFEF"/>
              </a:highlight>
            </a:endParaRPr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0100" y="1452263"/>
            <a:ext cx="2334900" cy="274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Microsoft Office PowerPoint</Application>
  <PresentationFormat>Pokaz na ekranie (16:9)</PresentationFormat>
  <Paragraphs>34</Paragraphs>
  <Slides>10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Economica</vt:lpstr>
      <vt:lpstr>Lora</vt:lpstr>
      <vt:lpstr>Arial</vt:lpstr>
      <vt:lpstr>Open Sans</vt:lpstr>
      <vt:lpstr>Lexend ExtraLight</vt:lpstr>
      <vt:lpstr>Luxe</vt:lpstr>
      <vt:lpstr>m</vt:lpstr>
      <vt:lpstr>Grafika wektorowa a rastrowa</vt:lpstr>
      <vt:lpstr>Formaty plików graficznych</vt:lpstr>
      <vt:lpstr>Programy do edycji</vt:lpstr>
      <vt:lpstr>Wyświetlanie na ekranie</vt:lpstr>
      <vt:lpstr>Modele kolorów</vt:lpstr>
      <vt:lpstr>Model kolorów CMYK</vt:lpstr>
      <vt:lpstr>Model kolorów RGB</vt:lpstr>
      <vt:lpstr>Model kolorów HSB</vt:lpstr>
      <vt:lpstr>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</dc:title>
  <dc:creator>agata.regiewicz</dc:creator>
  <cp:lastModifiedBy>agata.regiewicz</cp:lastModifiedBy>
  <cp:revision>1</cp:revision>
  <dcterms:modified xsi:type="dcterms:W3CDTF">2023-09-30T09:28:05Z</dcterms:modified>
</cp:coreProperties>
</file>