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2" r:id="rId5"/>
    <p:sldId id="263" r:id="rId6"/>
    <p:sldId id="264" r:id="rId7"/>
    <p:sldId id="265" r:id="rId8"/>
    <p:sldId id="266" r:id="rId9"/>
    <p:sldId id="267" r:id="rId10"/>
    <p:sldId id="279" r:id="rId11"/>
    <p:sldId id="280" r:id="rId12"/>
    <p:sldId id="281" r:id="rId13"/>
    <p:sldId id="282" r:id="rId14"/>
    <p:sldId id="283" r:id="rId15"/>
    <p:sldId id="284" r:id="rId16"/>
    <p:sldId id="285" r:id="rId1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62" autoAdjust="0"/>
  </p:normalViewPr>
  <p:slideViewPr>
    <p:cSldViewPr>
      <p:cViewPr varScale="1">
        <p:scale>
          <a:sx n="82" d="100"/>
          <a:sy n="82" d="100"/>
        </p:scale>
        <p:origin x="-1507" y="-2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a:t>Kliknij, aby edytować styl</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30" name="Date Placeholder 29"/>
          <p:cNvSpPr>
            <a:spLocks noGrp="1"/>
          </p:cNvSpPr>
          <p:nvPr>
            <p:ph type="dt" sz="half" idx="10"/>
          </p:nvPr>
        </p:nvSpPr>
        <p:spPr/>
        <p:txBody>
          <a:bodyPr/>
          <a:lstStyle/>
          <a:p>
            <a:fld id="{360A7230-C0E3-47B7-85CE-339EE3B785E1}" type="datetimeFigureOut">
              <a:rPr lang="pl-PL" smtClean="0"/>
              <a:pPr/>
              <a:t>14.04.2024</a:t>
            </a:fld>
            <a:endParaRPr lang="pl-PL"/>
          </a:p>
        </p:txBody>
      </p:sp>
      <p:sp>
        <p:nvSpPr>
          <p:cNvPr id="19" name="Footer Placeholder 18"/>
          <p:cNvSpPr>
            <a:spLocks noGrp="1"/>
          </p:cNvSpPr>
          <p:nvPr>
            <p:ph type="ftr" sz="quarter" idx="11"/>
          </p:nvPr>
        </p:nvSpPr>
        <p:spPr/>
        <p:txBody>
          <a:bodyPr/>
          <a:lstStyle/>
          <a:p>
            <a:endParaRPr lang="pl-PL"/>
          </a:p>
        </p:txBody>
      </p:sp>
      <p:sp>
        <p:nvSpPr>
          <p:cNvPr id="27" name="Slide Number Placeholder 26"/>
          <p:cNvSpPr>
            <a:spLocks noGrp="1"/>
          </p:cNvSpPr>
          <p:nvPr>
            <p:ph type="sldNum" sz="quarter" idx="12"/>
          </p:nvPr>
        </p:nvSpPr>
        <p:spPr/>
        <p:txBody>
          <a:bodyPr/>
          <a:lstStyle/>
          <a:p>
            <a:fld id="{B90C3A09-D30F-447D-A820-6458640D1DD5}"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a:t>Kliknij, aby edytować styl</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Date Placeholder 3"/>
          <p:cNvSpPr>
            <a:spLocks noGrp="1"/>
          </p:cNvSpPr>
          <p:nvPr>
            <p:ph type="dt" sz="half" idx="10"/>
          </p:nvPr>
        </p:nvSpPr>
        <p:spPr/>
        <p:txBody>
          <a:bodyPr/>
          <a:lstStyle/>
          <a:p>
            <a:fld id="{360A7230-C0E3-47B7-85CE-339EE3B785E1}" type="datetimeFigureOut">
              <a:rPr lang="pl-PL" smtClean="0"/>
              <a:pPr/>
              <a:t>14.04.2024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90C3A09-D30F-447D-A820-6458640D1DD5}"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pl-PL"/>
              <a:t>Kliknij, aby edytować styl</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Date Placeholder 3"/>
          <p:cNvSpPr>
            <a:spLocks noGrp="1"/>
          </p:cNvSpPr>
          <p:nvPr>
            <p:ph type="dt" sz="half" idx="10"/>
          </p:nvPr>
        </p:nvSpPr>
        <p:spPr/>
        <p:txBody>
          <a:bodyPr/>
          <a:lstStyle/>
          <a:p>
            <a:fld id="{360A7230-C0E3-47B7-85CE-339EE3B785E1}" type="datetimeFigureOut">
              <a:rPr lang="pl-PL" smtClean="0"/>
              <a:pPr/>
              <a:t>14.04.2024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90C3A09-D30F-447D-A820-6458640D1DD5}"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a:t>Kliknij, aby edytować styl</a:t>
            </a:r>
            <a:endParaRPr kumimoji="0" lang="en-US"/>
          </a:p>
        </p:txBody>
      </p:sp>
      <p:sp>
        <p:nvSpPr>
          <p:cNvPr id="3" name="Content Placeholder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Date Placeholder 3"/>
          <p:cNvSpPr>
            <a:spLocks noGrp="1"/>
          </p:cNvSpPr>
          <p:nvPr>
            <p:ph type="dt" sz="half" idx="10"/>
          </p:nvPr>
        </p:nvSpPr>
        <p:spPr/>
        <p:txBody>
          <a:bodyPr/>
          <a:lstStyle/>
          <a:p>
            <a:fld id="{360A7230-C0E3-47B7-85CE-339EE3B785E1}" type="datetimeFigureOut">
              <a:rPr lang="pl-PL" smtClean="0"/>
              <a:pPr/>
              <a:t>14.04.2024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90C3A09-D30F-447D-A820-6458640D1DD5}"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a:t>Kliknij, aby edytować styl</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
        <p:nvSpPr>
          <p:cNvPr id="4" name="Date Placeholder 3"/>
          <p:cNvSpPr>
            <a:spLocks noGrp="1"/>
          </p:cNvSpPr>
          <p:nvPr>
            <p:ph type="dt" sz="half" idx="10"/>
          </p:nvPr>
        </p:nvSpPr>
        <p:spPr/>
        <p:txBody>
          <a:bodyPr/>
          <a:lstStyle/>
          <a:p>
            <a:fld id="{360A7230-C0E3-47B7-85CE-339EE3B785E1}" type="datetimeFigureOut">
              <a:rPr lang="pl-PL" smtClean="0"/>
              <a:pPr/>
              <a:t>14.04.2024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90C3A09-D30F-447D-A820-6458640D1DD5}"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pl-PL"/>
              <a:t>Kliknij, aby edytować styl</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Date Placeholder 4"/>
          <p:cNvSpPr>
            <a:spLocks noGrp="1"/>
          </p:cNvSpPr>
          <p:nvPr>
            <p:ph type="dt" sz="half" idx="10"/>
          </p:nvPr>
        </p:nvSpPr>
        <p:spPr/>
        <p:txBody>
          <a:bodyPr/>
          <a:lstStyle/>
          <a:p>
            <a:fld id="{360A7230-C0E3-47B7-85CE-339EE3B785E1}" type="datetimeFigureOut">
              <a:rPr lang="pl-PL" smtClean="0"/>
              <a:pPr/>
              <a:t>14.04.2024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90C3A09-D30F-447D-A820-6458640D1DD5}"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pl-PL"/>
              <a:t>Kliknij, aby edytować styl</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Date Placeholder 6"/>
          <p:cNvSpPr>
            <a:spLocks noGrp="1"/>
          </p:cNvSpPr>
          <p:nvPr>
            <p:ph type="dt" sz="half" idx="10"/>
          </p:nvPr>
        </p:nvSpPr>
        <p:spPr/>
        <p:txBody>
          <a:bodyPr/>
          <a:lstStyle/>
          <a:p>
            <a:fld id="{360A7230-C0E3-47B7-85CE-339EE3B785E1}" type="datetimeFigureOut">
              <a:rPr lang="pl-PL" smtClean="0"/>
              <a:pPr/>
              <a:t>14.04.2024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B90C3A09-D30F-447D-A820-6458640D1DD5}"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a:t>Kliknij, aby edytować styl</a:t>
            </a:r>
            <a:endParaRPr kumimoji="0" lang="en-US"/>
          </a:p>
        </p:txBody>
      </p:sp>
      <p:sp>
        <p:nvSpPr>
          <p:cNvPr id="3" name="Date Placeholder 2"/>
          <p:cNvSpPr>
            <a:spLocks noGrp="1"/>
          </p:cNvSpPr>
          <p:nvPr>
            <p:ph type="dt" sz="half" idx="10"/>
          </p:nvPr>
        </p:nvSpPr>
        <p:spPr/>
        <p:txBody>
          <a:bodyPr/>
          <a:lstStyle/>
          <a:p>
            <a:fld id="{360A7230-C0E3-47B7-85CE-339EE3B785E1}" type="datetimeFigureOut">
              <a:rPr lang="pl-PL" smtClean="0"/>
              <a:pPr/>
              <a:t>14.04.2024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B90C3A09-D30F-447D-A820-6458640D1DD5}"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0A7230-C0E3-47B7-85CE-339EE3B785E1}" type="datetimeFigureOut">
              <a:rPr lang="pl-PL" smtClean="0"/>
              <a:pPr/>
              <a:t>14.04.2024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B90C3A09-D30F-447D-A820-6458640D1DD5}"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a:t>Kliknij, aby edytować styl</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a:t>Kliknij, aby edytować style wzorca tekstu</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Date Placeholder 4"/>
          <p:cNvSpPr>
            <a:spLocks noGrp="1"/>
          </p:cNvSpPr>
          <p:nvPr>
            <p:ph type="dt" sz="half" idx="10"/>
          </p:nvPr>
        </p:nvSpPr>
        <p:spPr/>
        <p:txBody>
          <a:bodyPr/>
          <a:lstStyle/>
          <a:p>
            <a:fld id="{360A7230-C0E3-47B7-85CE-339EE3B785E1}" type="datetimeFigureOut">
              <a:rPr lang="pl-PL" smtClean="0"/>
              <a:pPr/>
              <a:t>14.04.2024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90C3A09-D30F-447D-A820-6458640D1DD5}"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a:t>Kliknij, aby edytować styl</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
        <p:nvSpPr>
          <p:cNvPr id="5" name="Date Placeholder 4"/>
          <p:cNvSpPr>
            <a:spLocks noGrp="1"/>
          </p:cNvSpPr>
          <p:nvPr>
            <p:ph type="dt" sz="half" idx="10"/>
          </p:nvPr>
        </p:nvSpPr>
        <p:spPr/>
        <p:txBody>
          <a:bodyPr/>
          <a:lstStyle/>
          <a:p>
            <a:fld id="{360A7230-C0E3-47B7-85CE-339EE3B785E1}" type="datetimeFigureOut">
              <a:rPr lang="pl-PL" smtClean="0"/>
              <a:pPr/>
              <a:t>14.04.2024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a:xfrm>
            <a:off x="8077200" y="6356350"/>
            <a:ext cx="609600" cy="365125"/>
          </a:xfrm>
        </p:spPr>
        <p:txBody>
          <a:bodyPr/>
          <a:lstStyle/>
          <a:p>
            <a:fld id="{B90C3A09-D30F-447D-A820-6458640D1DD5}" type="slidenum">
              <a:rPr lang="pl-PL" smtClean="0"/>
              <a:pPr/>
              <a:t>‹#›</a:t>
            </a:fld>
            <a:endParaRPr lang="pl-PL"/>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a:t>Kliknij ikonę, aby dodać obraz</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a:t>Kliknij, aby edytować styl</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60A7230-C0E3-47B7-85CE-339EE3B785E1}" type="datetimeFigureOut">
              <a:rPr lang="pl-PL" smtClean="0"/>
              <a:pPr/>
              <a:t>14.04.2024</a:t>
            </a:fld>
            <a:endParaRPr lang="pl-PL"/>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90C3A09-D30F-447D-A820-6458640D1DD5}" type="slidenum">
              <a:rPr lang="pl-PL" smtClean="0"/>
              <a:pPr/>
              <a:t>‹#›</a:t>
            </a:fld>
            <a:endParaRPr lang="pl-PL"/>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2.xml"/><Relationship Id="rId1" Type="http://schemas.openxmlformats.org/officeDocument/2006/relationships/video" Target="../media/media1.mp4"/><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xmlns="" id="{790FA628-511E-C519-A67B-E721E6989D11}"/>
              </a:ext>
            </a:extLst>
          </p:cNvPr>
          <p:cNvSpPr>
            <a:spLocks noGrp="1"/>
          </p:cNvSpPr>
          <p:nvPr>
            <p:ph type="title"/>
          </p:nvPr>
        </p:nvSpPr>
        <p:spPr>
          <a:xfrm>
            <a:off x="457200" y="503075"/>
            <a:ext cx="8229600" cy="2376264"/>
          </a:xfrm>
        </p:spPr>
        <p:txBody>
          <a:bodyPr>
            <a:normAutofit fontScale="90000"/>
          </a:bodyPr>
          <a:lstStyle/>
          <a:p>
            <a:pPr algn="ctr"/>
            <a:r>
              <a:rPr lang="pl-PL" sz="4000" kern="1800" dirty="0">
                <a:solidFill>
                  <a:srgbClr val="00B0F0"/>
                </a:solidFill>
                <a:effectLst/>
                <a:latin typeface="inherit"/>
                <a:ea typeface="Times New Roman" panose="02020603050405020304" pitchFamily="18" charset="0"/>
                <a:cs typeface="Times New Roman" panose="02020603050405020304" pitchFamily="18" charset="0"/>
              </a:rPr>
              <a:t/>
            </a:r>
            <a:br>
              <a:rPr lang="pl-PL" sz="4000" kern="1800" dirty="0">
                <a:solidFill>
                  <a:srgbClr val="00B0F0"/>
                </a:solidFill>
                <a:effectLst/>
                <a:latin typeface="inherit"/>
                <a:ea typeface="Times New Roman" panose="02020603050405020304" pitchFamily="18" charset="0"/>
                <a:cs typeface="Times New Roman" panose="02020603050405020304" pitchFamily="18" charset="0"/>
              </a:rPr>
            </a:br>
            <a:r>
              <a:rPr lang="pl-PL" sz="4400" b="1" u="sng" kern="1800" dirty="0">
                <a:solidFill>
                  <a:srgbClr val="FF0000"/>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Wspieranie rozwoju emocjonalno-społecznego dzieci w wieku przedszkolnym</a:t>
            </a:r>
            <a:r>
              <a:rPr lang="pl-PL" sz="1800" dirty="0">
                <a:effectLst/>
                <a:latin typeface="Calibri" panose="020F0502020204030204" pitchFamily="34" charset="0"/>
                <a:ea typeface="Calibri" panose="020F0502020204030204" pitchFamily="34" charset="0"/>
                <a:cs typeface="Times New Roman" panose="02020603050405020304" pitchFamily="18" charset="0"/>
              </a:rPr>
              <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endParaRPr lang="pl-PL" dirty="0"/>
          </a:p>
        </p:txBody>
      </p:sp>
      <p:pic>
        <p:nvPicPr>
          <p:cNvPr id="11" name="Symbol zastępczy zawartości 10" descr="Jak dzieci radzą sobie z trudnymi emocjami? - Puchatek">
            <a:extLst>
              <a:ext uri="{FF2B5EF4-FFF2-40B4-BE49-F238E27FC236}">
                <a16:creationId xmlns:a16="http://schemas.microsoft.com/office/drawing/2014/main" xmlns="" id="{53DE49A2-0DE7-BB0B-EE55-8980137DCF42}"/>
              </a:ext>
            </a:extLst>
          </p:cNvPr>
          <p:cNvPicPr>
            <a:picLocks noGrp="1" noChangeAspect="1"/>
          </p:cNvPicPr>
          <p:nvPr>
            <p:ph sz="half" idx="2"/>
          </p:nvPr>
        </p:nvPicPr>
        <p:blipFill>
          <a:blip r:embed="rId2" cstate="print"/>
          <a:srcRect/>
          <a:stretch>
            <a:fillRect/>
          </a:stretch>
        </p:blipFill>
        <p:spPr bwMode="auto">
          <a:xfrm>
            <a:off x="4648200" y="2492896"/>
            <a:ext cx="4038600" cy="3862029"/>
          </a:xfrm>
          <a:prstGeom prst="rect">
            <a:avLst/>
          </a:prstGeom>
          <a:noFill/>
          <a:ln w="9525">
            <a:noFill/>
            <a:miter lim="800000"/>
            <a:headEnd/>
            <a:tailEnd/>
          </a:ln>
        </p:spPr>
      </p:pic>
      <p:pic>
        <p:nvPicPr>
          <p:cNvPr id="12" name="Symbol zastępczy zawartości 11" descr="JAK RADZIĆ SOBIE Z EMOCJAMI? - ppt video online pobierz">
            <a:extLst>
              <a:ext uri="{FF2B5EF4-FFF2-40B4-BE49-F238E27FC236}">
                <a16:creationId xmlns:a16="http://schemas.microsoft.com/office/drawing/2014/main" xmlns="" id="{4AC02839-B684-0896-3D70-4091A42AA905}"/>
              </a:ext>
            </a:extLst>
          </p:cNvPr>
          <p:cNvPicPr>
            <a:picLocks noGrp="1" noChangeAspect="1"/>
          </p:cNvPicPr>
          <p:nvPr>
            <p:ph sz="half" idx="1"/>
          </p:nvPr>
        </p:nvPicPr>
        <p:blipFill>
          <a:blip r:embed="rId3" cstate="print"/>
          <a:srcRect/>
          <a:stretch>
            <a:fillRect/>
          </a:stretch>
        </p:blipFill>
        <p:spPr bwMode="auto">
          <a:xfrm>
            <a:off x="457200" y="2492896"/>
            <a:ext cx="4038600" cy="3661016"/>
          </a:xfrm>
          <a:prstGeom prst="rect">
            <a:avLst/>
          </a:prstGeom>
          <a:noFill/>
          <a:ln w="9525">
            <a:noFill/>
            <a:miter lim="800000"/>
            <a:headEnd/>
            <a:tailEnd/>
          </a:ln>
        </p:spPr>
      </p:pic>
    </p:spTree>
    <p:extLst>
      <p:ext uri="{BB962C8B-B14F-4D97-AF65-F5344CB8AC3E}">
        <p14:creationId xmlns:p14="http://schemas.microsoft.com/office/powerpoint/2010/main" xmlns="" val="2881984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03F7C7A-0FB8-89E6-6090-C32FA4E51C11}"/>
              </a:ext>
            </a:extLst>
          </p:cNvPr>
          <p:cNvSpPr>
            <a:spLocks noGrp="1"/>
          </p:cNvSpPr>
          <p:nvPr>
            <p:ph type="title"/>
          </p:nvPr>
        </p:nvSpPr>
        <p:spPr/>
        <p:txBody>
          <a:bodyPr>
            <a:normAutofit fontScale="90000"/>
          </a:bodyPr>
          <a:lstStyle/>
          <a:p>
            <a:pPr algn="ctr"/>
            <a:r>
              <a:rPr lang="pl-PL" sz="2700" b="1" i="0" dirty="0">
                <a:effectLst/>
                <a:latin typeface="Times New Roman" panose="02020603050405020304" pitchFamily="18" charset="0"/>
                <a:cs typeface="Times New Roman" panose="02020603050405020304" pitchFamily="18" charset="0"/>
              </a:rPr>
              <a:t/>
            </a:r>
            <a:br>
              <a:rPr lang="pl-PL" sz="2700" b="1" i="0" dirty="0">
                <a:effectLst/>
                <a:latin typeface="Times New Roman" panose="02020603050405020304" pitchFamily="18" charset="0"/>
                <a:cs typeface="Times New Roman" panose="02020603050405020304" pitchFamily="18" charset="0"/>
              </a:rPr>
            </a:br>
            <a:r>
              <a:rPr lang="pl-PL" sz="3100" b="1" u="sng" dirty="0">
                <a:solidFill>
                  <a:srgbClr val="FF0000"/>
                </a:solidFill>
                <a:latin typeface="Times New Roman" panose="02020603050405020304" pitchFamily="18" charset="0"/>
                <a:cs typeface="Times New Roman" panose="02020603050405020304" pitchFamily="18" charset="0"/>
              </a:rPr>
              <a:t>R</a:t>
            </a:r>
            <a:r>
              <a:rPr lang="pl-PL" sz="3100" b="1" i="0" u="sng" dirty="0">
                <a:solidFill>
                  <a:srgbClr val="FF0000"/>
                </a:solidFill>
                <a:effectLst/>
                <a:latin typeface="Times New Roman" panose="02020603050405020304" pitchFamily="18" charset="0"/>
                <a:cs typeface="Times New Roman" panose="02020603050405020304" pitchFamily="18" charset="0"/>
              </a:rPr>
              <a:t>ozwijanie emocji u dzieci z wykorzystaniem bajek terapeutycznych.</a:t>
            </a:r>
            <a:r>
              <a:rPr lang="pl-PL" b="1" i="0" dirty="0">
                <a:effectLst/>
                <a:latin typeface="var( --e-global-typography-text-font-family )"/>
              </a:rPr>
              <a:t/>
            </a:r>
            <a:br>
              <a:rPr lang="pl-PL" b="1" i="0" dirty="0">
                <a:effectLst/>
                <a:latin typeface="var( --e-global-typography-text-font-family )"/>
              </a:rPr>
            </a:br>
            <a:endParaRPr lang="pl-PL" dirty="0"/>
          </a:p>
        </p:txBody>
      </p:sp>
      <p:sp>
        <p:nvSpPr>
          <p:cNvPr id="4" name="Symbol zastępczy zawartości 3">
            <a:extLst>
              <a:ext uri="{FF2B5EF4-FFF2-40B4-BE49-F238E27FC236}">
                <a16:creationId xmlns:a16="http://schemas.microsoft.com/office/drawing/2014/main" xmlns="" id="{8EF4E8E9-99B1-5359-5C3A-937324E965E0}"/>
              </a:ext>
            </a:extLst>
          </p:cNvPr>
          <p:cNvSpPr>
            <a:spLocks noGrp="1"/>
          </p:cNvSpPr>
          <p:nvPr>
            <p:ph idx="1"/>
          </p:nvPr>
        </p:nvSpPr>
        <p:spPr/>
        <p:txBody>
          <a:bodyPr/>
          <a:lstStyle/>
          <a:p>
            <a:pPr marL="0" indent="0" algn="just">
              <a:spcBef>
                <a:spcPts val="0"/>
              </a:spcBef>
              <a:buNone/>
            </a:pPr>
            <a:r>
              <a:rPr lang="pl-PL" b="0" i="0" dirty="0">
                <a:solidFill>
                  <a:srgbClr val="354043"/>
                </a:solidFill>
                <a:effectLst/>
                <a:latin typeface="Open Sans" panose="020B0606030504020204" pitchFamily="34" charset="0"/>
              </a:rPr>
              <a:t>Bajki od wieków pełniły funkcję nie tylko rozrywki, ale również </a:t>
            </a:r>
            <a:r>
              <a:rPr lang="pl-PL" b="1" i="0" dirty="0">
                <a:solidFill>
                  <a:srgbClr val="354043"/>
                </a:solidFill>
                <a:effectLst/>
                <a:latin typeface="Open Sans" panose="020B0606030504020204" pitchFamily="34" charset="0"/>
              </a:rPr>
              <a:t>edukacji i przekazu wartości</a:t>
            </a:r>
            <a:r>
              <a:rPr lang="pl-PL" b="0" i="0" dirty="0">
                <a:solidFill>
                  <a:srgbClr val="354043"/>
                </a:solidFill>
                <a:effectLst/>
                <a:latin typeface="Open Sans" panose="020B0606030504020204" pitchFamily="34" charset="0"/>
              </a:rPr>
              <a:t>.</a:t>
            </a:r>
          </a:p>
          <a:p>
            <a:pPr marL="0" indent="0" algn="just">
              <a:spcBef>
                <a:spcPts val="0"/>
              </a:spcBef>
              <a:buNone/>
            </a:pPr>
            <a:r>
              <a:rPr lang="pl-PL" b="0" i="0" dirty="0" err="1">
                <a:solidFill>
                  <a:srgbClr val="354043"/>
                </a:solidFill>
                <a:effectLst/>
                <a:latin typeface="Open Sans" panose="020B0606030504020204" pitchFamily="34" charset="0"/>
              </a:rPr>
              <a:t>Bajkoterapia</a:t>
            </a:r>
            <a:r>
              <a:rPr lang="pl-PL" b="0" i="0" dirty="0">
                <a:solidFill>
                  <a:srgbClr val="354043"/>
                </a:solidFill>
                <a:effectLst/>
                <a:latin typeface="Open Sans" panose="020B0606030504020204" pitchFamily="34" charset="0"/>
              </a:rPr>
              <a:t> oferuje ciekawą metodę wsparcia </a:t>
            </a:r>
          </a:p>
          <a:p>
            <a:pPr marL="0" indent="0" algn="just">
              <a:spcBef>
                <a:spcPts val="0"/>
              </a:spcBef>
              <a:buNone/>
            </a:pPr>
            <a:r>
              <a:rPr lang="pl-PL" b="0" i="0" dirty="0">
                <a:solidFill>
                  <a:srgbClr val="354043"/>
                </a:solidFill>
                <a:effectLst/>
                <a:latin typeface="Open Sans" panose="020B0606030504020204" pitchFamily="34" charset="0"/>
              </a:rPr>
              <a:t>w budowaniu zdrowej równowagi emocjonalnej </a:t>
            </a:r>
          </a:p>
          <a:p>
            <a:pPr marL="0" indent="0" algn="just">
              <a:spcBef>
                <a:spcPts val="0"/>
              </a:spcBef>
              <a:buNone/>
            </a:pPr>
            <a:r>
              <a:rPr lang="pl-PL" b="0" i="0" dirty="0">
                <a:solidFill>
                  <a:srgbClr val="354043"/>
                </a:solidFill>
                <a:effectLst/>
                <a:latin typeface="Open Sans" panose="020B0606030504020204" pitchFamily="34" charset="0"/>
              </a:rPr>
              <a:t>u najmłodszych. Poprzez czytanie lub opowiadanie bajek, </a:t>
            </a:r>
            <a:r>
              <a:rPr lang="pl-PL" b="1" i="0" dirty="0">
                <a:solidFill>
                  <a:srgbClr val="354043"/>
                </a:solidFill>
                <a:effectLst/>
                <a:latin typeface="Open Sans" panose="020B0606030504020204" pitchFamily="34" charset="0"/>
              </a:rPr>
              <a:t>dzieci mogą zgłębiać złożone światy emocji, rozumieć różne uczucia oraz poznawać strategie radzenia sobie w trudnych sytuacjach</a:t>
            </a:r>
            <a:r>
              <a:rPr lang="pl-PL" b="0" i="0" dirty="0">
                <a:solidFill>
                  <a:srgbClr val="354043"/>
                </a:solidFill>
                <a:effectLst/>
                <a:latin typeface="Open Sans" panose="020B0606030504020204" pitchFamily="34" charset="0"/>
              </a:rPr>
              <a:t>.</a:t>
            </a:r>
            <a:endParaRPr lang="pl-PL" dirty="0"/>
          </a:p>
        </p:txBody>
      </p:sp>
    </p:spTree>
    <p:extLst>
      <p:ext uri="{BB962C8B-B14F-4D97-AF65-F5344CB8AC3E}">
        <p14:creationId xmlns:p14="http://schemas.microsoft.com/office/powerpoint/2010/main" xmlns="" val="2421623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E1809250-47F4-42D6-8C63-D02AE044270C}"/>
              </a:ext>
            </a:extLst>
          </p:cNvPr>
          <p:cNvSpPr>
            <a:spLocks noGrp="1"/>
          </p:cNvSpPr>
          <p:nvPr>
            <p:ph idx="1"/>
          </p:nvPr>
        </p:nvSpPr>
        <p:spPr>
          <a:xfrm>
            <a:off x="457200" y="764704"/>
            <a:ext cx="8229600" cy="5559896"/>
          </a:xfrm>
        </p:spPr>
        <p:txBody>
          <a:bodyPr>
            <a:normAutofit/>
          </a:bodyPr>
          <a:lstStyle/>
          <a:p>
            <a:pPr marL="0" indent="0">
              <a:spcBef>
                <a:spcPts val="0"/>
              </a:spcBef>
              <a:buNone/>
            </a:pPr>
            <a:r>
              <a:rPr lang="pl-PL" sz="2000" b="1" i="0" dirty="0">
                <a:solidFill>
                  <a:srgbClr val="354043"/>
                </a:solidFill>
                <a:effectLst/>
                <a:latin typeface="Open Sans" panose="020B0606030504020204" pitchFamily="34" charset="0"/>
              </a:rPr>
              <a:t>Jak zatem przeprowadzić zajęcia </a:t>
            </a:r>
            <a:r>
              <a:rPr lang="pl-PL" sz="2000" b="1" i="0" dirty="0" err="1">
                <a:solidFill>
                  <a:srgbClr val="354043"/>
                </a:solidFill>
                <a:effectLst/>
                <a:latin typeface="Open Sans" panose="020B0606030504020204" pitchFamily="34" charset="0"/>
              </a:rPr>
              <a:t>bajkoterapii</a:t>
            </a:r>
            <a:r>
              <a:rPr lang="pl-PL" sz="2000" b="1" i="0" dirty="0">
                <a:solidFill>
                  <a:srgbClr val="354043"/>
                </a:solidFill>
                <a:effectLst/>
                <a:latin typeface="Open Sans" panose="020B0606030504020204" pitchFamily="34" charset="0"/>
              </a:rPr>
              <a:t>? </a:t>
            </a:r>
          </a:p>
          <a:p>
            <a:pPr marL="0" indent="0" algn="just">
              <a:spcBef>
                <a:spcPts val="0"/>
              </a:spcBef>
              <a:buNone/>
            </a:pPr>
            <a:r>
              <a:rPr lang="pl-PL" sz="2000" b="0" i="0" dirty="0">
                <a:solidFill>
                  <a:srgbClr val="354043"/>
                </a:solidFill>
                <a:effectLst/>
                <a:latin typeface="Open Sans" panose="020B0606030504020204" pitchFamily="34" charset="0"/>
              </a:rPr>
              <a:t>Pierwszym krokiem jest wybór odpowiedniej bajki – wartościowej, angażującej i związanej z tematem, który chcemy poruszyć. Następnie istotne jest zaangażowanie dziecka w czytanie </a:t>
            </a:r>
          </a:p>
          <a:p>
            <a:pPr marL="0" indent="0" algn="just">
              <a:spcBef>
                <a:spcPts val="0"/>
              </a:spcBef>
              <a:buNone/>
            </a:pPr>
            <a:r>
              <a:rPr lang="pl-PL" sz="2000" b="0" i="0" dirty="0">
                <a:solidFill>
                  <a:srgbClr val="354043"/>
                </a:solidFill>
                <a:effectLst/>
                <a:latin typeface="Open Sans" panose="020B0606030504020204" pitchFamily="34" charset="0"/>
              </a:rPr>
              <a:t>lub opowiadanie historii. Następnie otwarta rozmowa na temat emocji bohaterów i ich </a:t>
            </a:r>
            <a:r>
              <a:rPr lang="pl-PL" sz="2000" b="0" i="0" dirty="0" err="1">
                <a:solidFill>
                  <a:srgbClr val="354043"/>
                </a:solidFill>
                <a:effectLst/>
                <a:latin typeface="Open Sans" panose="020B0606030504020204" pitchFamily="34" charset="0"/>
              </a:rPr>
              <a:t>zachowań</a:t>
            </a:r>
            <a:r>
              <a:rPr lang="pl-PL" sz="2000" b="0" i="0" dirty="0">
                <a:solidFill>
                  <a:srgbClr val="354043"/>
                </a:solidFill>
                <a:effectLst/>
                <a:latin typeface="Open Sans" panose="020B0606030504020204" pitchFamily="34" charset="0"/>
              </a:rPr>
              <a:t>. Pytania typu “Jak myślisz, dlaczego bohater reaguje w taki sposób?” czy “Czy kiedykolwiek czułeś się podobnie?” mogą skłonić dziecko do refleksji i wyrażenia swoich uczuć.</a:t>
            </a:r>
          </a:p>
          <a:p>
            <a:pPr marL="0" indent="0">
              <a:buNone/>
            </a:pPr>
            <a:endParaRPr lang="pl-PL" sz="2400" dirty="0"/>
          </a:p>
        </p:txBody>
      </p:sp>
      <p:pic>
        <p:nvPicPr>
          <p:cNvPr id="2" name="Obraz 1" descr="Emocje - kolorowe plansze do przedszkola wyrażające emocje + konturówki">
            <a:extLst>
              <a:ext uri="{FF2B5EF4-FFF2-40B4-BE49-F238E27FC236}">
                <a16:creationId xmlns:a16="http://schemas.microsoft.com/office/drawing/2014/main" xmlns="" id="{E776BCF0-AFC6-2404-0A9F-C18A59895F0E}"/>
              </a:ext>
            </a:extLst>
          </p:cNvPr>
          <p:cNvPicPr>
            <a:picLocks noChangeAspect="1"/>
          </p:cNvPicPr>
          <p:nvPr/>
        </p:nvPicPr>
        <p:blipFill>
          <a:blip r:embed="rId2" cstate="print"/>
          <a:srcRect/>
          <a:stretch>
            <a:fillRect/>
          </a:stretch>
        </p:blipFill>
        <p:spPr bwMode="auto">
          <a:xfrm>
            <a:off x="457201" y="3861048"/>
            <a:ext cx="2602632" cy="2710608"/>
          </a:xfrm>
          <a:prstGeom prst="rect">
            <a:avLst/>
          </a:prstGeom>
          <a:noFill/>
          <a:ln w="9525">
            <a:noFill/>
            <a:miter lim="800000"/>
            <a:headEnd/>
            <a:tailEnd/>
          </a:ln>
        </p:spPr>
      </p:pic>
      <p:pic>
        <p:nvPicPr>
          <p:cNvPr id="4" name="Obraz 3" descr="Temat: WRAŻENIA I UCZUCIA – &quot;Baśniowa Kraina&quot; w Połajewie">
            <a:extLst>
              <a:ext uri="{FF2B5EF4-FFF2-40B4-BE49-F238E27FC236}">
                <a16:creationId xmlns:a16="http://schemas.microsoft.com/office/drawing/2014/main" xmlns="" id="{C0C60532-A578-3003-E643-B9FB488F126C}"/>
              </a:ext>
            </a:extLst>
          </p:cNvPr>
          <p:cNvPicPr>
            <a:picLocks noChangeAspect="1"/>
          </p:cNvPicPr>
          <p:nvPr/>
        </p:nvPicPr>
        <p:blipFill>
          <a:blip r:embed="rId3" cstate="print"/>
          <a:srcRect/>
          <a:stretch>
            <a:fillRect/>
          </a:stretch>
        </p:blipFill>
        <p:spPr bwMode="auto">
          <a:xfrm>
            <a:off x="3275856" y="3861048"/>
            <a:ext cx="2133967" cy="2838711"/>
          </a:xfrm>
          <a:prstGeom prst="rect">
            <a:avLst/>
          </a:prstGeom>
          <a:noFill/>
          <a:ln w="9525">
            <a:noFill/>
            <a:miter lim="800000"/>
            <a:headEnd/>
            <a:tailEnd/>
          </a:ln>
        </p:spPr>
      </p:pic>
      <p:pic>
        <p:nvPicPr>
          <p:cNvPr id="5" name="Obraz 4" descr="Temat: WRAŻENIA I UCZUCIA – &quot;Baśniowa Kraina&quot; w Połajewie">
            <a:extLst>
              <a:ext uri="{FF2B5EF4-FFF2-40B4-BE49-F238E27FC236}">
                <a16:creationId xmlns:a16="http://schemas.microsoft.com/office/drawing/2014/main" xmlns="" id="{5F014DBB-C358-7252-4053-5F5CCDB155D4}"/>
              </a:ext>
            </a:extLst>
          </p:cNvPr>
          <p:cNvPicPr>
            <a:picLocks noChangeAspect="1"/>
          </p:cNvPicPr>
          <p:nvPr/>
        </p:nvPicPr>
        <p:blipFill>
          <a:blip r:embed="rId4" cstate="print"/>
          <a:srcRect/>
          <a:stretch>
            <a:fillRect/>
          </a:stretch>
        </p:blipFill>
        <p:spPr bwMode="auto">
          <a:xfrm>
            <a:off x="6084169" y="3629534"/>
            <a:ext cx="2426970" cy="3070225"/>
          </a:xfrm>
          <a:prstGeom prst="rect">
            <a:avLst/>
          </a:prstGeom>
          <a:noFill/>
          <a:ln w="9525">
            <a:noFill/>
            <a:miter lim="800000"/>
            <a:headEnd/>
            <a:tailEnd/>
          </a:ln>
        </p:spPr>
      </p:pic>
    </p:spTree>
    <p:extLst>
      <p:ext uri="{BB962C8B-B14F-4D97-AF65-F5344CB8AC3E}">
        <p14:creationId xmlns:p14="http://schemas.microsoft.com/office/powerpoint/2010/main" xmlns="" val="3941360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xmlns="" id="{58BA840E-DE64-F138-27CA-314271A7198B}"/>
              </a:ext>
            </a:extLst>
          </p:cNvPr>
          <p:cNvSpPr>
            <a:spLocks noChangeArrowheads="1"/>
          </p:cNvSpPr>
          <p:nvPr/>
        </p:nvSpPr>
        <p:spPr bwMode="auto">
          <a:xfrm>
            <a:off x="539552" y="2852936"/>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AutoShape 4" descr="Emotikony Facebook — jak dodawać i co oznaczają? - Scroll">
            <a:extLst>
              <a:ext uri="{FF2B5EF4-FFF2-40B4-BE49-F238E27FC236}">
                <a16:creationId xmlns:a16="http://schemas.microsoft.com/office/drawing/2014/main" xmlns="" id="{7CEBBBF2-B61F-BBF7-A508-E4984CA8F67D}"/>
              </a:ext>
            </a:extLst>
          </p:cNvPr>
          <p:cNvSpPr>
            <a:spLocks noChangeAspect="1" noChangeArrowheads="1"/>
          </p:cNvSpPr>
          <p:nvPr/>
        </p:nvSpPr>
        <p:spPr bwMode="auto">
          <a:xfrm>
            <a:off x="539552" y="3310136"/>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9" name="Rectangle 6">
            <a:extLst>
              <a:ext uri="{FF2B5EF4-FFF2-40B4-BE49-F238E27FC236}">
                <a16:creationId xmlns:a16="http://schemas.microsoft.com/office/drawing/2014/main" xmlns="" id="{98207FC6-A580-A5D3-5A37-D6AF292E3A2D}"/>
              </a:ext>
            </a:extLst>
          </p:cNvPr>
          <p:cNvSpPr>
            <a:spLocks noChangeArrowheads="1"/>
          </p:cNvSpPr>
          <p:nvPr/>
        </p:nvSpPr>
        <p:spPr bwMode="auto">
          <a:xfrm>
            <a:off x="539552" y="798782"/>
            <a:ext cx="8280919" cy="5632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l-PL" altLang="pl-PL"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PRZYKŁADOWE BAJKI TERAPEUTYCZNE  DOSTĘPNE NA STRONIE BLIŻEJ PRZEDSZKOLA W FORMIE PDF ORAZ AUDIOBUKA WRAZ </a:t>
            </a:r>
          </a:p>
          <a:p>
            <a:pPr marL="0" marR="0" lvl="0" indent="0" algn="ctr" defTabSz="914400" rtl="0" eaLnBrk="0" fontAlgn="base" latinLnBrk="0" hangingPunct="0">
              <a:lnSpc>
                <a:spcPct val="100000"/>
              </a:lnSpc>
              <a:spcBef>
                <a:spcPct val="0"/>
              </a:spcBef>
              <a:spcAft>
                <a:spcPct val="0"/>
              </a:spcAft>
              <a:buClrTx/>
              <a:buSzTx/>
              <a:buFontTx/>
              <a:buNone/>
              <a:tabLst/>
            </a:pPr>
            <a:r>
              <a:rPr lang="pl-PL" altLang="pl-PL"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ZE SCENARIUSZAMI ZAJĘĆ.</a:t>
            </a:r>
            <a:endParaRPr kumimoji="0" lang="pl-PL" altLang="pl-PL" b="1" i="0" u="sng"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pl-PL" altLang="pl-PL"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Kotałek</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Nieśmiałek </a:t>
            </a:r>
            <a:r>
              <a:rPr kumimoji="0" lang="pl-PL" altLang="pl-PL"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Agnieszka Borowiecka (bajka edukacyjna dla dzieci nieśmiałych).</a:t>
            </a:r>
            <a:endParaRPr kumimoji="0" lang="pl-PL" altLang="pl-PL"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Sroczka Migotka </a:t>
            </a:r>
            <a:r>
              <a:rPr kumimoji="0" lang="pl-PL" altLang="pl-PL"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Agnieszka Borowiecka (bajka edukacyjna dla dzieci, kt</a:t>
            </a:r>
            <a:r>
              <a:rPr kumimoji="0" lang="pl-PL" altLang="pl-PL"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nie potrafią się dzielić zabawkami)</a:t>
            </a:r>
            <a:r>
              <a:rPr kumimoji="0" lang="pl-PL" altLang="pl-PL"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pl-PL" altLang="pl-PL"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Trudna sztuka </a:t>
            </a:r>
            <a:r>
              <a:rPr kumimoji="0" lang="pl-PL" altLang="pl-PL"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Agnieszka Borowiecka (bajka edukacyjna dla dzieci, kt</a:t>
            </a:r>
            <a:r>
              <a:rPr kumimoji="0" lang="pl-PL" altLang="pl-PL"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nie potrafią przegrywać).</a:t>
            </a:r>
            <a:endParaRPr kumimoji="0" lang="pl-PL" altLang="pl-PL"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Lisek Niedbaluszek  </a:t>
            </a:r>
            <a:r>
              <a:rPr kumimoji="0" lang="pl-PL" altLang="pl-PL"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Agnieszka Borowiecka (bajka edukacyjna dla dzieci, kt</a:t>
            </a:r>
            <a:r>
              <a:rPr kumimoji="0" lang="pl-PL" altLang="pl-PL"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 często robią wok</a:t>
            </a:r>
            <a:r>
              <a:rPr kumimoji="0" lang="pl-PL" altLang="pl-PL"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ł siebie mn</a:t>
            </a:r>
            <a:r>
              <a:rPr kumimoji="0" lang="pl-PL" altLang="pl-PL"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stwo bałaganu)</a:t>
            </a:r>
            <a:r>
              <a:rPr kumimoji="0" lang="pl-PL" altLang="pl-PL"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pl-PL" altLang="pl-PL"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Małpki i straszny krokodyl </a:t>
            </a:r>
            <a:r>
              <a:rPr kumimoji="0" lang="pl-PL" altLang="pl-PL"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Agnieszka Borowiecka (bajka edukacyjna dla dzieci przejawiających agresywne zachowania).</a:t>
            </a:r>
            <a:endParaRPr kumimoji="0" lang="pl-PL" altLang="pl-PL"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O Żyrafie </a:t>
            </a:r>
            <a:r>
              <a:rPr kumimoji="0" lang="pl-PL" altLang="pl-PL"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Ja potrafię</a:t>
            </a:r>
            <a:r>
              <a:rPr kumimoji="0" lang="pl-PL" altLang="pl-PL"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pl-PL" altLang="pl-PL"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Ewa </a:t>
            </a:r>
            <a:r>
              <a:rPr kumimoji="0" lang="pl-PL" altLang="pl-PL"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Stadtm</a:t>
            </a:r>
            <a:r>
              <a:rPr kumimoji="0" lang="pl-PL" altLang="pl-PL"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ü</a:t>
            </a:r>
            <a:r>
              <a:rPr kumimoji="0" lang="pl-PL" altLang="pl-PL"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ller</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(bajka edukacyjna dla dzieci, kt</a:t>
            </a:r>
            <a:r>
              <a:rPr kumimoji="0" lang="pl-PL" altLang="pl-PL"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nie wierzą w swoje możliwości).</a:t>
            </a:r>
            <a:endParaRPr kumimoji="0" lang="pl-PL" altLang="pl-PL"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 Kr</a:t>
            </a:r>
            <a:r>
              <a:rPr kumimoji="0" lang="pl-PL" altLang="pl-PL"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lewskie widzimisię (bajka edukacyjna dla dzieci, kt</a:t>
            </a:r>
            <a:r>
              <a:rPr kumimoji="0" lang="pl-PL" altLang="pl-PL"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 nie chcą się myć).</a:t>
            </a:r>
            <a:endParaRPr kumimoji="0" lang="pl-PL" altLang="pl-PL"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 Pajacyk </a:t>
            </a:r>
            <a:r>
              <a:rPr kumimoji="0" lang="pl-PL" altLang="pl-PL"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Pepe</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(bajka edukacyjna dla dzieci odtrąconych przez grupę r</a:t>
            </a:r>
            <a:r>
              <a:rPr kumimoji="0" lang="pl-PL" altLang="pl-PL"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wieśnik</a:t>
            </a:r>
            <a:r>
              <a:rPr kumimoji="0" lang="pl-PL" altLang="pl-PL"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a:t>
            </a:r>
            <a:endParaRPr kumimoji="0" lang="pl-PL" altLang="pl-PL"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 Piaskowe duszki (bajka edukacyjna dla dzieci, kt</a:t>
            </a:r>
            <a:r>
              <a:rPr kumimoji="0" lang="pl-PL" altLang="pl-PL"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 wyśmiewają się z innych).</a:t>
            </a:r>
            <a:endParaRPr kumimoji="0" lang="pl-PL" altLang="pl-PL"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Mały smuteczek dużego liska  (bajka edukacyjna dla dzieci, kt</a:t>
            </a:r>
            <a:r>
              <a:rPr kumimoji="0" lang="pl-PL" altLang="pl-PL"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 boją się wizyty</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pl-PL"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 lekarza).</a:t>
            </a:r>
            <a:endParaRPr kumimoji="0" lang="pl-PL" altLang="pl-PL"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598602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23D6643-DEF9-6977-A256-B695E95AC7F4}"/>
              </a:ext>
            </a:extLst>
          </p:cNvPr>
          <p:cNvSpPr>
            <a:spLocks noGrp="1"/>
          </p:cNvSpPr>
          <p:nvPr>
            <p:ph type="title"/>
          </p:nvPr>
        </p:nvSpPr>
        <p:spPr>
          <a:xfrm>
            <a:off x="457200" y="704088"/>
            <a:ext cx="8229600" cy="636680"/>
          </a:xfrm>
        </p:spPr>
        <p:txBody>
          <a:bodyPr>
            <a:normAutofit/>
          </a:bodyPr>
          <a:lstStyle/>
          <a:p>
            <a:pPr algn="ctr"/>
            <a:r>
              <a:rPr lang="pl-PL" sz="3600" b="1" i="1" u="sng" dirty="0">
                <a:solidFill>
                  <a:srgbClr val="FF0000"/>
                </a:solidFill>
                <a:latin typeface="Times New Roman" panose="02020603050405020304" pitchFamily="18" charset="0"/>
                <a:cs typeface="Times New Roman" panose="02020603050405020304" pitchFamily="18" charset="0"/>
              </a:rPr>
              <a:t>POLECAJKI </a:t>
            </a:r>
          </a:p>
        </p:txBody>
      </p:sp>
      <p:sp>
        <p:nvSpPr>
          <p:cNvPr id="7" name="Symbol zastępczy zawartości 6">
            <a:extLst>
              <a:ext uri="{FF2B5EF4-FFF2-40B4-BE49-F238E27FC236}">
                <a16:creationId xmlns:a16="http://schemas.microsoft.com/office/drawing/2014/main" xmlns="" id="{37490A12-5699-6346-8A33-051EDF30A5FC}"/>
              </a:ext>
            </a:extLst>
          </p:cNvPr>
          <p:cNvSpPr>
            <a:spLocks noGrp="1"/>
          </p:cNvSpPr>
          <p:nvPr>
            <p:ph idx="1"/>
          </p:nvPr>
        </p:nvSpPr>
        <p:spPr>
          <a:xfrm>
            <a:off x="457200" y="1628800"/>
            <a:ext cx="8229600" cy="4695800"/>
          </a:xfrm>
        </p:spPr>
        <p:txBody>
          <a:bodyPr>
            <a:normAutofit fontScale="62500" lnSpcReduction="20000"/>
          </a:bodyPr>
          <a:lstStyle/>
          <a:p>
            <a:pPr marL="0" indent="0">
              <a:lnSpc>
                <a:spcPct val="115000"/>
              </a:lnSpc>
              <a:spcAft>
                <a:spcPts val="1800"/>
              </a:spcAft>
              <a:buNone/>
            </a:pPr>
            <a:r>
              <a:rPr lang="pl-PL" sz="2900" b="1" u="sng"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Polecane książki dla rodziców:</a:t>
            </a:r>
            <a:endParaRPr lang="pl-PL" sz="2900"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pl-PL"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Faber J.</a:t>
            </a:r>
            <a:r>
              <a:rPr lang="pl-PL" i="1"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 Jak mówić, żeby maluchy nas słuchały</a:t>
            </a:r>
            <a:r>
              <a:rPr lang="pl-PL"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i="1"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Poradnik przetrwania dla rodziców dzieci </a:t>
            </a:r>
          </a:p>
          <a:p>
            <a:pPr marL="0" lvl="0" indent="0" algn="just">
              <a:lnSpc>
                <a:spcPct val="115000"/>
              </a:lnSpc>
              <a:spcAft>
                <a:spcPts val="1000"/>
              </a:spcAft>
              <a:buSzPts val="1000"/>
              <a:buNone/>
              <a:tabLst>
                <a:tab pos="457200" algn="l"/>
              </a:tabLst>
            </a:pPr>
            <a:r>
              <a:rPr lang="pl-PL" i="1" dirty="0">
                <a:solidFill>
                  <a:srgbClr val="132D1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i="1"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w wieku 2-7 lat</a:t>
            </a:r>
            <a:r>
              <a:rPr lang="pl-PL"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l-PL" dirty="0">
              <a:solidFill>
                <a:srgbClr val="132D1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pl-PL" dirty="0" err="1">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Nelsen</a:t>
            </a:r>
            <a:r>
              <a:rPr lang="pl-PL"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 J., </a:t>
            </a:r>
            <a:r>
              <a:rPr lang="pl-PL" i="1"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Pozytywna dyscyplina dla przedszkolaków</a:t>
            </a:r>
            <a:r>
              <a:rPr lang="pl-PL"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l-PL" dirty="0">
              <a:solidFill>
                <a:srgbClr val="132D1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pl-PL" dirty="0" err="1">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Shanker</a:t>
            </a:r>
            <a:r>
              <a:rPr lang="pl-PL"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 S., </a:t>
            </a:r>
            <a:r>
              <a:rPr lang="pl-PL" i="1" dirty="0" err="1">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Self</a:t>
            </a:r>
            <a:r>
              <a:rPr lang="pl-PL" i="1"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-Reg. Jak pomóc dziecku (i sobie) nie dać się stresowi i żyć pełnią możliwości,</a:t>
            </a:r>
            <a:endParaRPr lang="pl-PL" dirty="0">
              <a:solidFill>
                <a:srgbClr val="132D1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pl-PL"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Sobkowiak M., </a:t>
            </a:r>
            <a:r>
              <a:rPr lang="pl-PL" i="1"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Przedszkolak w świecie emocji. Rozwój emocjonalny dziecka,</a:t>
            </a:r>
            <a:endParaRPr lang="pl-PL" dirty="0">
              <a:solidFill>
                <a:srgbClr val="132D1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pl-PL"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Żuczkowska Z.A., </a:t>
            </a:r>
            <a:r>
              <a:rPr lang="pl-PL" i="1"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Dialog zamiast kar</a:t>
            </a:r>
            <a:r>
              <a:rPr lang="pl-PL" i="1" dirty="0">
                <a:solidFill>
                  <a:srgbClr val="132D10"/>
                </a:solidFill>
                <a:latin typeface="Times New Roman" panose="02020603050405020304" pitchFamily="18" charset="0"/>
                <a:ea typeface="Times New Roman" panose="02020603050405020304" pitchFamily="18" charset="0"/>
                <a:cs typeface="Times New Roman" panose="02020603050405020304" pitchFamily="18" charset="0"/>
              </a:rPr>
              <a:t>.</a:t>
            </a:r>
            <a:endParaRPr lang="pl-PL"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r>
              <a:rPr lang="pl-PL" sz="2900" b="1" u="sng"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Polecane strony internetowe:</a:t>
            </a:r>
            <a:endParaRPr lang="pl-PL" sz="2900"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pl-PL"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https://dziecisawazne.pl</a:t>
            </a:r>
            <a:endParaRPr lang="pl-PL" dirty="0">
              <a:solidFill>
                <a:srgbClr val="132D1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pl-PL"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https://emocjedziecka.pl</a:t>
            </a:r>
            <a:endParaRPr lang="pl-PL" dirty="0">
              <a:solidFill>
                <a:srgbClr val="132D1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pl-PL"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https://pozytywnadyscyplina.pl</a:t>
            </a:r>
            <a:endParaRPr lang="pl-PL" dirty="0">
              <a:solidFill>
                <a:srgbClr val="132D1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endParaRPr lang="pl-PL" sz="1800" dirty="0">
              <a:solidFill>
                <a:srgbClr val="132D10"/>
              </a:solidFill>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xmlns="" val="4180554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545C863-ACF6-4FDB-C89E-F6AF48B74767}"/>
              </a:ext>
            </a:extLst>
          </p:cNvPr>
          <p:cNvSpPr>
            <a:spLocks noGrp="1"/>
          </p:cNvSpPr>
          <p:nvPr>
            <p:ph type="title"/>
          </p:nvPr>
        </p:nvSpPr>
        <p:spPr>
          <a:xfrm>
            <a:off x="457200" y="704088"/>
            <a:ext cx="8305800" cy="3805032"/>
          </a:xfrm>
        </p:spPr>
        <p:txBody>
          <a:bodyPr>
            <a:normAutofit/>
          </a:bodyPr>
          <a:lstStyle/>
          <a:p>
            <a:pPr>
              <a:lnSpc>
                <a:spcPct val="115000"/>
              </a:lnSpc>
              <a:spcAft>
                <a:spcPts val="1000"/>
              </a:spcAft>
            </a:pPr>
            <a:r>
              <a:rPr lang="pl-PL" sz="1800" b="1" u="sng"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Polecane książki dla dzieci:</a:t>
            </a:r>
            <a:br>
              <a:rPr lang="pl-PL" sz="1800" b="1" u="sng"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
            </a:r>
            <a:br>
              <a:rPr lang="pl-PL" sz="1800" dirty="0">
                <a:effectLst/>
                <a:latin typeface="Times New Roman" panose="02020603050405020304" pitchFamily="18" charset="0"/>
                <a:ea typeface="Calibri" panose="020F0502020204030204" pitchFamily="34" charset="0"/>
                <a:cs typeface="Times New Roman" panose="02020603050405020304" pitchFamily="18" charset="0"/>
              </a:rPr>
            </a:br>
            <a:r>
              <a:rPr lang="pl-PL" sz="1600" dirty="0" err="1">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Filliozat</a:t>
            </a:r>
            <a:r>
              <a:rPr lang="pl-PL" sz="1600"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 I., Limousin V., </a:t>
            </a:r>
            <a:r>
              <a:rPr lang="pl-PL" sz="1600" dirty="0" err="1">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Veille</a:t>
            </a:r>
            <a:r>
              <a:rPr lang="pl-PL" sz="1600"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lang="pl-PL" sz="1600" i="1"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Akceptuję, co czuję. Moje Emocje</a:t>
            </a:r>
            <a:r>
              <a:rPr lang="pl-PL" sz="1600"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l-PL" sz="1600" dirty="0">
                <a:solidFill>
                  <a:srgbClr val="132D10"/>
                </a:solidFill>
                <a:effectLst/>
                <a:latin typeface="Times New Roman" panose="02020603050405020304" pitchFamily="18" charset="0"/>
                <a:ea typeface="Calibri" panose="020F0502020204030204" pitchFamily="34" charset="0"/>
                <a:cs typeface="Times New Roman" panose="02020603050405020304" pitchFamily="18" charset="0"/>
              </a:rPr>
              <a:t/>
            </a:r>
            <a:br>
              <a:rPr lang="pl-PL" sz="1600" dirty="0">
                <a:solidFill>
                  <a:srgbClr val="132D1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600" dirty="0" err="1">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Kasdepke</a:t>
            </a:r>
            <a:r>
              <a:rPr lang="pl-PL" sz="1600"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 G. </a:t>
            </a:r>
            <a:r>
              <a:rPr lang="pl-PL" sz="1600" i="1"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Wielka księga uczuć</a:t>
            </a:r>
            <a:r>
              <a:rPr lang="pl-PL" sz="1600"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l-PL" sz="1600" dirty="0">
                <a:solidFill>
                  <a:srgbClr val="132D10"/>
                </a:solidFill>
                <a:effectLst/>
                <a:latin typeface="Times New Roman" panose="02020603050405020304" pitchFamily="18" charset="0"/>
                <a:ea typeface="Calibri" panose="020F0502020204030204" pitchFamily="34" charset="0"/>
                <a:cs typeface="Times New Roman" panose="02020603050405020304" pitchFamily="18" charset="0"/>
              </a:rPr>
              <a:t/>
            </a:r>
            <a:br>
              <a:rPr lang="pl-PL" sz="1600" dirty="0">
                <a:solidFill>
                  <a:srgbClr val="132D1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600" i="1"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Świat Emocji, </a:t>
            </a:r>
            <a:r>
              <a:rPr lang="pl-PL" sz="1600"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kolekcja książek Hachette,</a:t>
            </a:r>
            <a:r>
              <a:rPr lang="pl-PL" sz="1600" dirty="0">
                <a:solidFill>
                  <a:srgbClr val="132D10"/>
                </a:solidFill>
                <a:effectLst/>
                <a:latin typeface="Times New Roman" panose="02020603050405020304" pitchFamily="18" charset="0"/>
                <a:ea typeface="Calibri" panose="020F0502020204030204" pitchFamily="34" charset="0"/>
                <a:cs typeface="Times New Roman" panose="02020603050405020304" pitchFamily="18" charset="0"/>
              </a:rPr>
              <a:t/>
            </a:r>
            <a:br>
              <a:rPr lang="pl-PL" sz="1600" dirty="0">
                <a:solidFill>
                  <a:srgbClr val="132D1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600" dirty="0" err="1">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Huebner</a:t>
            </a:r>
            <a:r>
              <a:rPr lang="pl-PL" sz="1600"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pl-PL" sz="1600" i="1"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Co robić, gdy się złościsz. Techniki zarządzania złością</a:t>
            </a:r>
            <a:r>
              <a:rPr lang="pl-PL" sz="1600"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l-PL" sz="1600" dirty="0">
                <a:solidFill>
                  <a:srgbClr val="132D10"/>
                </a:solidFill>
                <a:effectLst/>
                <a:latin typeface="Times New Roman" panose="02020603050405020304" pitchFamily="18" charset="0"/>
                <a:ea typeface="Calibri" panose="020F0502020204030204" pitchFamily="34" charset="0"/>
                <a:cs typeface="Times New Roman" panose="02020603050405020304" pitchFamily="18" charset="0"/>
              </a:rPr>
              <a:t/>
            </a:r>
            <a:br>
              <a:rPr lang="pl-PL" sz="1600" dirty="0">
                <a:solidFill>
                  <a:srgbClr val="132D1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600" dirty="0" err="1">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Stążka</a:t>
            </a:r>
            <a:r>
              <a:rPr lang="pl-PL" sz="1600"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 Gawrysiak A., </a:t>
            </a:r>
            <a:r>
              <a:rPr lang="pl-PL" sz="1600" i="1" dirty="0" err="1">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Self</a:t>
            </a:r>
            <a:r>
              <a:rPr lang="pl-PL" sz="1600" i="1"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 Reg. Opowieści dla dzieci o tym, jak działać, gdy emocje biorą górę.</a:t>
            </a:r>
            <a:r>
              <a:rPr lang="pl-PL" sz="1600" dirty="0">
                <a:solidFill>
                  <a:srgbClr val="132D10"/>
                </a:solidFill>
                <a:effectLst/>
                <a:latin typeface="Times New Roman" panose="02020603050405020304" pitchFamily="18" charset="0"/>
                <a:ea typeface="Calibri" panose="020F0502020204030204" pitchFamily="34" charset="0"/>
                <a:cs typeface="Times New Roman" panose="02020603050405020304" pitchFamily="18" charset="0"/>
              </a:rPr>
              <a:t/>
            </a:r>
            <a:br>
              <a:rPr lang="pl-PL" sz="1600" dirty="0">
                <a:solidFill>
                  <a:srgbClr val="132D1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600" dirty="0" err="1">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Ibarrola</a:t>
            </a:r>
            <a:r>
              <a:rPr lang="pl-PL" sz="1600"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pl-PL" sz="1600" i="1" dirty="0">
                <a:solidFill>
                  <a:srgbClr val="132D10"/>
                </a:solidFill>
                <a:effectLst/>
                <a:latin typeface="Times New Roman" panose="02020603050405020304" pitchFamily="18" charset="0"/>
                <a:ea typeface="Times New Roman" panose="02020603050405020304" pitchFamily="18" charset="0"/>
                <a:cs typeface="Times New Roman" panose="02020603050405020304" pitchFamily="18" charset="0"/>
              </a:rPr>
              <a:t>Bajki, które uczą jak być szczęśliwym.</a:t>
            </a:r>
            <a:r>
              <a:rPr lang="pl-PL" sz="1800" dirty="0">
                <a:solidFill>
                  <a:srgbClr val="132D10"/>
                </a:solidFill>
                <a:effectLst/>
                <a:latin typeface="Calibri" panose="020F0502020204030204" pitchFamily="34" charset="0"/>
                <a:ea typeface="Calibri" panose="020F0502020204030204" pitchFamily="34" charset="0"/>
                <a:cs typeface="Times New Roman" panose="02020603050405020304" pitchFamily="18" charset="0"/>
              </a:rPr>
              <a:t/>
            </a:r>
            <a:br>
              <a:rPr lang="pl-PL" sz="1800" dirty="0">
                <a:solidFill>
                  <a:srgbClr val="132D10"/>
                </a:solidFill>
                <a:effectLst/>
                <a:latin typeface="Calibri" panose="020F0502020204030204" pitchFamily="34" charset="0"/>
                <a:ea typeface="Calibri" panose="020F0502020204030204" pitchFamily="34" charset="0"/>
                <a:cs typeface="Times New Roman" panose="02020603050405020304" pitchFamily="18" charset="0"/>
              </a:rPr>
            </a:br>
            <a:endParaRPr lang="pl-PL" dirty="0"/>
          </a:p>
        </p:txBody>
      </p:sp>
      <p:pic>
        <p:nvPicPr>
          <p:cNvPr id="4098" name="Picture 2" descr="Słodkie dziecko w wieku przedszkolnym, patrzące na książki w księgarni w letni dzień – zdjęcie">
            <a:extLst>
              <a:ext uri="{FF2B5EF4-FFF2-40B4-BE49-F238E27FC236}">
                <a16:creationId xmlns:a16="http://schemas.microsoft.com/office/drawing/2014/main" xmlns="" id="{FC3FCD96-6B76-2365-CAF2-C09E5791125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3717032"/>
            <a:ext cx="7488832" cy="27363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8687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C674477-36F7-3C38-1F5C-4A79D21828B2}"/>
              </a:ext>
            </a:extLst>
          </p:cNvPr>
          <p:cNvSpPr>
            <a:spLocks noGrp="1"/>
          </p:cNvSpPr>
          <p:nvPr>
            <p:ph type="title"/>
          </p:nvPr>
        </p:nvSpPr>
        <p:spPr/>
        <p:txBody>
          <a:bodyPr/>
          <a:lstStyle/>
          <a:p>
            <a:pPr algn="ctr"/>
            <a:r>
              <a:rPr lang="pl-PL" b="1" dirty="0">
                <a:solidFill>
                  <a:srgbClr val="FF0000"/>
                </a:solidFill>
              </a:rPr>
              <a:t>Piosenka o emocjach </a:t>
            </a:r>
          </a:p>
        </p:txBody>
      </p:sp>
      <p:pic>
        <p:nvPicPr>
          <p:cNvPr id="4" name="Nasze emocje">
            <a:hlinkClick r:id="" action="ppaction://media"/>
            <a:extLst>
              <a:ext uri="{FF2B5EF4-FFF2-40B4-BE49-F238E27FC236}">
                <a16:creationId xmlns:a16="http://schemas.microsoft.com/office/drawing/2014/main" xmlns="" id="{3B528334-E945-E814-7C9C-5A58FE0C5588}"/>
              </a:ext>
            </a:extLst>
          </p:cNvPr>
          <p:cNvPicPr>
            <a:picLocks noGrp="1" noChangeAspect="1"/>
          </p:cNvPicPr>
          <p:nvPr>
            <p:ph idx="1"/>
            <a:videoFile r:link="rId1"/>
            <p:extLst>
              <p:ext uri="{DAA4B4D4-6D71-4841-9C94-3DE7FCFB9230}">
                <p14:media xmlns:p14="http://schemas.microsoft.com/office/powerpoint/2010/main" xmlns="" r:embed="rId3"/>
              </p:ext>
            </p:extLst>
          </p:nvPr>
        </p:nvPicPr>
        <p:blipFill>
          <a:blip r:embed="rId4" cstate="print"/>
          <a:stretch>
            <a:fillRect/>
          </a:stretch>
        </p:blipFill>
        <p:spPr>
          <a:xfrm>
            <a:off x="1547664" y="1935163"/>
            <a:ext cx="5760640" cy="3654077"/>
          </a:xfrm>
        </p:spPr>
      </p:pic>
    </p:spTree>
    <p:extLst>
      <p:ext uri="{BB962C8B-B14F-4D97-AF65-F5344CB8AC3E}">
        <p14:creationId xmlns:p14="http://schemas.microsoft.com/office/powerpoint/2010/main" xmlns="" val="8266159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7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7E44BA74-BCFF-B1FF-55FF-B3F30AF34A33}"/>
              </a:ext>
            </a:extLst>
          </p:cNvPr>
          <p:cNvSpPr>
            <a:spLocks noGrp="1"/>
          </p:cNvSpPr>
          <p:nvPr>
            <p:ph idx="1"/>
          </p:nvPr>
        </p:nvSpPr>
        <p:spPr>
          <a:xfrm>
            <a:off x="457200" y="1855294"/>
            <a:ext cx="8229600" cy="4389120"/>
          </a:xfrm>
        </p:spPr>
        <p:txBody>
          <a:bodyPr/>
          <a:lstStyle/>
          <a:p>
            <a:pPr marL="0" indent="0">
              <a:buNone/>
            </a:pPr>
            <a:r>
              <a:rPr lang="pl-PL" dirty="0"/>
              <a:t>Opracowały:</a:t>
            </a:r>
          </a:p>
          <a:p>
            <a:r>
              <a:rPr lang="pl-PL" dirty="0"/>
              <a:t>BEATA PAKULSKA</a:t>
            </a:r>
          </a:p>
          <a:p>
            <a:r>
              <a:rPr lang="pl-PL" dirty="0"/>
              <a:t>OLGA STELMASIAK</a:t>
            </a:r>
          </a:p>
        </p:txBody>
      </p:sp>
    </p:spTree>
    <p:extLst>
      <p:ext uri="{BB962C8B-B14F-4D97-AF65-F5344CB8AC3E}">
        <p14:creationId xmlns:p14="http://schemas.microsoft.com/office/powerpoint/2010/main" xmlns="" val="110572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980728"/>
            <a:ext cx="8229600" cy="4464496"/>
          </a:xfrm>
        </p:spPr>
        <p:txBody>
          <a:bodyPr>
            <a:normAutofit fontScale="92500" lnSpcReduction="20000"/>
          </a:bodyPr>
          <a:lstStyle/>
          <a:p>
            <a:pPr marL="0" indent="0">
              <a:buNone/>
            </a:pPr>
            <a:endParaRPr lang="pl-PL" dirty="0"/>
          </a:p>
          <a:p>
            <a:pPr marL="0" indent="0" algn="just">
              <a:lnSpc>
                <a:spcPct val="115000"/>
              </a:lnSpc>
              <a:spcAft>
                <a:spcPts val="1800"/>
              </a:spcAft>
              <a:buNone/>
            </a:pPr>
            <a:r>
              <a:rPr lang="pl-PL" sz="2200"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Dziecko, które w okresie edukacji elementarnej nie radzi sobie z emocjami,           w magiczny sposób nie wyrośnie z problemu. Problem z upływem czasu zaczyna się zaostrzać. Brak umiejętności  radzenia sobie z emocjami, takimi jak lęk, złość albo smutek mogą stanowić podłoże do zaburzeń psychicznych  u dzieci, a także wśród dorosłych. </a:t>
            </a:r>
          </a:p>
          <a:p>
            <a:pPr marL="0" indent="0" algn="just">
              <a:lnSpc>
                <a:spcPct val="115000"/>
              </a:lnSpc>
              <a:spcAft>
                <a:spcPts val="1800"/>
              </a:spcAft>
              <a:buNone/>
            </a:pPr>
            <a:r>
              <a:rPr lang="pl-PL" sz="2200"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Nikt nie chce takiej wizji przyszłości dla dziecka.</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800"/>
              </a:spcAft>
              <a:buNone/>
            </a:pPr>
            <a:r>
              <a:rPr lang="pl-PL" sz="2200"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Wspieranie rozwoju emocjonalno-społecznego dzieci w wieku przedszkolnym jest jednym z najważniejszych zadań wychowawczych, zarówno rodziców    jak i nauczycieli. </a:t>
            </a:r>
          </a:p>
          <a:p>
            <a:pPr marL="0" indent="0" algn="just">
              <a:lnSpc>
                <a:spcPct val="115000"/>
              </a:lnSpc>
              <a:spcAft>
                <a:spcPts val="1800"/>
              </a:spcAft>
              <a:buNone/>
            </a:pPr>
            <a:r>
              <a:rPr lang="pl-PL" sz="2200"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Jak wspierać rozwój </a:t>
            </a:r>
            <a:r>
              <a:rPr lang="pl-PL" sz="2200" dirty="0" err="1">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emocjonalno</a:t>
            </a:r>
            <a:r>
              <a:rPr lang="pl-PL" sz="2200"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 – społeczny dziecka? </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pic>
        <p:nvPicPr>
          <p:cNvPr id="4" name="Obraz 3" descr="EMOCJE: święta ułatwiają wyrażanie uczuć - PoradnikZdrowie.pl">
            <a:extLst>
              <a:ext uri="{FF2B5EF4-FFF2-40B4-BE49-F238E27FC236}">
                <a16:creationId xmlns:a16="http://schemas.microsoft.com/office/drawing/2014/main" xmlns="" id="{27757B47-824C-3F2C-A23F-2F04532460B3}"/>
              </a:ext>
            </a:extLst>
          </p:cNvPr>
          <p:cNvPicPr>
            <a:picLocks noChangeAspect="1"/>
          </p:cNvPicPr>
          <p:nvPr/>
        </p:nvPicPr>
        <p:blipFill>
          <a:blip r:embed="rId2" cstate="print"/>
          <a:srcRect/>
          <a:stretch>
            <a:fillRect/>
          </a:stretch>
        </p:blipFill>
        <p:spPr bwMode="auto">
          <a:xfrm>
            <a:off x="6300192" y="4581128"/>
            <a:ext cx="2386608" cy="2067867"/>
          </a:xfrm>
          <a:prstGeom prst="rect">
            <a:avLst/>
          </a:prstGeom>
          <a:noFill/>
          <a:ln w="9525">
            <a:noFill/>
            <a:miter lim="800000"/>
            <a:headEnd/>
            <a:tailEnd/>
          </a:ln>
        </p:spPr>
      </p:pic>
    </p:spTree>
    <p:extLst>
      <p:ext uri="{BB962C8B-B14F-4D97-AF65-F5344CB8AC3E}">
        <p14:creationId xmlns:p14="http://schemas.microsoft.com/office/powerpoint/2010/main" xmlns="" val="2213991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87CC781-A820-BB69-0F1E-9862C2DF02C6}"/>
              </a:ext>
            </a:extLst>
          </p:cNvPr>
          <p:cNvSpPr>
            <a:spLocks noGrp="1"/>
          </p:cNvSpPr>
          <p:nvPr>
            <p:ph type="title"/>
          </p:nvPr>
        </p:nvSpPr>
        <p:spPr>
          <a:xfrm>
            <a:off x="457200" y="332656"/>
            <a:ext cx="8229600" cy="1602824"/>
          </a:xfrm>
        </p:spPr>
        <p:txBody>
          <a:bodyPr>
            <a:noAutofit/>
          </a:bodyPr>
          <a:lstStyle/>
          <a:p>
            <a:pPr marL="342900" indent="-342900" algn="ctr">
              <a:lnSpc>
                <a:spcPct val="107000"/>
              </a:lnSpc>
              <a:spcBef>
                <a:spcPts val="600"/>
              </a:spcBef>
              <a:spcAft>
                <a:spcPts val="600"/>
              </a:spcAft>
            </a:pPr>
            <a:r>
              <a:rPr lang="pl-PL" sz="18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pl-PL" sz="18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pl-PL" sz="18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pl-PL" sz="18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pl-PL" sz="18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pl-PL" sz="18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pl-PL" sz="24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Jednym z najskuteczniejszych narzędzi wspierających  rozwój  emocjonalno-społeczny dzieci w wieku przedszkolnym jest zabawa</a:t>
            </a:r>
            <a:r>
              <a:rPr lang="pl-PL" sz="20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l-PL" sz="2000" dirty="0">
                <a:effectLst/>
                <a:latin typeface="Calibri" panose="020F0502020204030204" pitchFamily="34" charset="0"/>
                <a:ea typeface="Calibri" panose="020F0502020204030204" pitchFamily="34" charset="0"/>
                <a:cs typeface="Times New Roman" panose="02020603050405020304" pitchFamily="18" charset="0"/>
              </a:rPr>
              <a:t/>
            </a:r>
            <a:br>
              <a:rPr lang="pl-PL" sz="2000" dirty="0">
                <a:effectLst/>
                <a:latin typeface="Calibri" panose="020F0502020204030204" pitchFamily="34" charset="0"/>
                <a:ea typeface="Calibri" panose="020F0502020204030204" pitchFamily="34" charset="0"/>
                <a:cs typeface="Times New Roman" panose="02020603050405020304" pitchFamily="18" charset="0"/>
              </a:rPr>
            </a:br>
            <a:endParaRPr lang="pl-PL" sz="2000" dirty="0"/>
          </a:p>
        </p:txBody>
      </p:sp>
      <p:sp>
        <p:nvSpPr>
          <p:cNvPr id="3" name="Symbol zastępczy zawartości 2">
            <a:extLst>
              <a:ext uri="{FF2B5EF4-FFF2-40B4-BE49-F238E27FC236}">
                <a16:creationId xmlns:a16="http://schemas.microsoft.com/office/drawing/2014/main" xmlns="" id="{15848B3C-29AF-E1FD-9C66-B3D5393A20A5}"/>
              </a:ext>
            </a:extLst>
          </p:cNvPr>
          <p:cNvSpPr>
            <a:spLocks noGrp="1"/>
          </p:cNvSpPr>
          <p:nvPr>
            <p:ph idx="1"/>
          </p:nvPr>
        </p:nvSpPr>
        <p:spPr>
          <a:xfrm>
            <a:off x="457200" y="1935480"/>
            <a:ext cx="8229600" cy="2789664"/>
          </a:xfrm>
        </p:spPr>
        <p:txBody>
          <a:bodyPr>
            <a:normAutofit fontScale="92500" lnSpcReduction="20000"/>
          </a:bodyPr>
          <a:lstStyle/>
          <a:p>
            <a:pPr>
              <a:lnSpc>
                <a:spcPct val="150000"/>
              </a:lnSpc>
              <a:spcBef>
                <a:spcPts val="0"/>
              </a:spcBef>
            </a:pPr>
            <a:r>
              <a:rPr lang="pl-PL" sz="20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dziecko rozwija swoją wyobraźnię, </a:t>
            </a:r>
            <a:endParaRPr lang="pl-PL"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pl-PL" sz="20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 poznaje nowe pojęcia, </a:t>
            </a:r>
            <a:endParaRPr lang="pl-PL"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pl-PL" sz="20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uczy się odnajdywania się w społeczeństwie,</a:t>
            </a:r>
            <a:endParaRPr lang="pl-PL"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pl-PL" sz="20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 rozwija swoje umiejętności społeczne, </a:t>
            </a:r>
            <a:endParaRPr lang="pl-PL"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pl-PL" sz="20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zabawa daje dzieciom poczucie swobody i wolności,</a:t>
            </a:r>
            <a:endParaRPr lang="pl-PL"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pl-PL" sz="20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uczy współpracy, komunikacji, zrozumienia i szacunku dla innych,</a:t>
            </a:r>
            <a:endParaRPr lang="pl-PL"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pl-PL" sz="20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pozwala nawiązywać przyjaźń i radzić sobie w sytuacjach konfliktowych.</a:t>
            </a:r>
            <a:endParaRPr lang="pl-PL" sz="2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pic>
        <p:nvPicPr>
          <p:cNvPr id="4" name="Obraz 3" descr="Najlepsze zabawy dla przedszkolaków - RODZICE.PL">
            <a:extLst>
              <a:ext uri="{FF2B5EF4-FFF2-40B4-BE49-F238E27FC236}">
                <a16:creationId xmlns:a16="http://schemas.microsoft.com/office/drawing/2014/main" xmlns="" id="{A9154804-BB35-1988-D512-9370BDF2D6EE}"/>
              </a:ext>
            </a:extLst>
          </p:cNvPr>
          <p:cNvPicPr>
            <a:picLocks noChangeAspect="1"/>
          </p:cNvPicPr>
          <p:nvPr/>
        </p:nvPicPr>
        <p:blipFill>
          <a:blip r:embed="rId2" cstate="print"/>
          <a:srcRect/>
          <a:stretch>
            <a:fillRect/>
          </a:stretch>
        </p:blipFill>
        <p:spPr bwMode="auto">
          <a:xfrm>
            <a:off x="899592" y="4725144"/>
            <a:ext cx="2571750" cy="1602824"/>
          </a:xfrm>
          <a:prstGeom prst="rect">
            <a:avLst/>
          </a:prstGeom>
          <a:noFill/>
          <a:ln w="9525">
            <a:noFill/>
            <a:miter lim="800000"/>
            <a:headEnd/>
            <a:tailEnd/>
          </a:ln>
        </p:spPr>
      </p:pic>
      <p:pic>
        <p:nvPicPr>
          <p:cNvPr id="5" name="Obraz 4" descr="Wrażenia i uczucia”">
            <a:extLst>
              <a:ext uri="{FF2B5EF4-FFF2-40B4-BE49-F238E27FC236}">
                <a16:creationId xmlns:a16="http://schemas.microsoft.com/office/drawing/2014/main" xmlns="" id="{E64229A6-B54B-A7DB-67E8-67DEE02BE58C}"/>
              </a:ext>
            </a:extLst>
          </p:cNvPr>
          <p:cNvPicPr>
            <a:picLocks noChangeAspect="1"/>
          </p:cNvPicPr>
          <p:nvPr/>
        </p:nvPicPr>
        <p:blipFill>
          <a:blip r:embed="rId3" cstate="print"/>
          <a:srcRect/>
          <a:stretch>
            <a:fillRect/>
          </a:stretch>
        </p:blipFill>
        <p:spPr bwMode="auto">
          <a:xfrm>
            <a:off x="4788024" y="4634488"/>
            <a:ext cx="3096344" cy="1602824"/>
          </a:xfrm>
          <a:prstGeom prst="rect">
            <a:avLst/>
          </a:prstGeom>
          <a:noFill/>
          <a:ln w="9525">
            <a:noFill/>
            <a:miter lim="800000"/>
            <a:headEnd/>
            <a:tailEnd/>
          </a:ln>
        </p:spPr>
      </p:pic>
    </p:spTree>
    <p:extLst>
      <p:ext uri="{BB962C8B-B14F-4D97-AF65-F5344CB8AC3E}">
        <p14:creationId xmlns:p14="http://schemas.microsoft.com/office/powerpoint/2010/main" xmlns="" val="2256162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91E28D2-E1B5-15BB-3FA9-6697FDEEA5E0}"/>
              </a:ext>
            </a:extLst>
          </p:cNvPr>
          <p:cNvSpPr>
            <a:spLocks noGrp="1"/>
          </p:cNvSpPr>
          <p:nvPr>
            <p:ph type="title"/>
          </p:nvPr>
        </p:nvSpPr>
        <p:spPr>
          <a:xfrm>
            <a:off x="323528" y="620688"/>
            <a:ext cx="8229600" cy="1143000"/>
          </a:xfrm>
        </p:spPr>
        <p:txBody>
          <a:bodyPr>
            <a:noAutofit/>
          </a:bodyPr>
          <a:lstStyle/>
          <a:p>
            <a:pPr lvl="3" algn="ctr" eaLnBrk="0" fontAlgn="base" hangingPunct="0">
              <a:spcBef>
                <a:spcPct val="0"/>
              </a:spcBef>
              <a:spcAft>
                <a:spcPct val="0"/>
              </a:spcAft>
            </a:pPr>
            <a:r>
              <a:rPr lang="pl-PL"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pl-PL" sz="24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Poszerzanie SAMOŚWIADOMOŚCI DZIECKA.</a:t>
            </a:r>
            <a:r>
              <a:rPr lang="pl-PL" sz="1800" dirty="0">
                <a:effectLst/>
                <a:latin typeface="Calibri" panose="020F0502020204030204" pitchFamily="34" charset="0"/>
                <a:ea typeface="Calibri" panose="020F0502020204030204" pitchFamily="34" charset="0"/>
                <a:cs typeface="Times New Roman" panose="02020603050405020304" pitchFamily="18" charset="0"/>
              </a:rPr>
              <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endParaRPr lang="pl-PL" sz="2400" dirty="0"/>
          </a:p>
        </p:txBody>
      </p:sp>
      <p:sp>
        <p:nvSpPr>
          <p:cNvPr id="5" name="Symbol zastępczy zawartości 4">
            <a:extLst>
              <a:ext uri="{FF2B5EF4-FFF2-40B4-BE49-F238E27FC236}">
                <a16:creationId xmlns:a16="http://schemas.microsoft.com/office/drawing/2014/main" xmlns="" id="{2A81AAD4-6869-5924-476A-C94EDA744C47}"/>
              </a:ext>
            </a:extLst>
          </p:cNvPr>
          <p:cNvSpPr>
            <a:spLocks noGrp="1"/>
          </p:cNvSpPr>
          <p:nvPr>
            <p:ph idx="1"/>
          </p:nvPr>
        </p:nvSpPr>
        <p:spPr>
          <a:xfrm>
            <a:off x="457200" y="1935480"/>
            <a:ext cx="8229600" cy="2861672"/>
          </a:xfrm>
        </p:spPr>
        <p:txBody>
          <a:bodyPr>
            <a:normAutofit lnSpcReduction="10000"/>
          </a:bodyPr>
          <a:lstStyle/>
          <a:p>
            <a:pPr>
              <a:lnSpc>
                <a:spcPct val="170000"/>
              </a:lnSpc>
              <a:spcBef>
                <a:spcPts val="0"/>
              </a:spcBef>
            </a:pPr>
            <a:r>
              <a:rPr lang="pl-PL" sz="2200" b="1" dirty="0">
                <a:solidFill>
                  <a:srgbClr val="3A3A3A"/>
                </a:solidFill>
                <a:latin typeface="Times New Roman" panose="02020603050405020304" pitchFamily="18" charset="0"/>
                <a:ea typeface="Times New Roman" panose="02020603050405020304" pitchFamily="18" charset="0"/>
                <a:cs typeface="Times New Roman" panose="02020603050405020304" pitchFamily="18" charset="0"/>
              </a:rPr>
              <a:t>u</a:t>
            </a:r>
            <a:r>
              <a:rPr lang="pl-PL" sz="22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czyć rozróżniać i nazywać podstawowe emocje,</a:t>
            </a: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pl-PL" sz="22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uczyć komunikowania własnych potrzeb i emocji,</a:t>
            </a: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pl-PL" sz="22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zachęcać do dzielenia się wrażeniami,</a:t>
            </a: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pl-PL" sz="22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umożliwiać wyrażanie emocji,</a:t>
            </a: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pl-PL" sz="22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dawać dobry przykład radzenia sobie z emocjami.</a:t>
            </a:r>
            <a:endParaRPr lang="pl-PL" sz="2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pic>
        <p:nvPicPr>
          <p:cNvPr id="6" name="Obraz 5" descr="Smiley. Uśmiechnięta buźka jest warta miliony">
            <a:extLst>
              <a:ext uri="{FF2B5EF4-FFF2-40B4-BE49-F238E27FC236}">
                <a16:creationId xmlns:a16="http://schemas.microsoft.com/office/drawing/2014/main" xmlns="" id="{1D63BDD6-9543-1325-86D8-5724CC8C05FA}"/>
              </a:ext>
            </a:extLst>
          </p:cNvPr>
          <p:cNvPicPr>
            <a:picLocks noChangeAspect="1"/>
          </p:cNvPicPr>
          <p:nvPr/>
        </p:nvPicPr>
        <p:blipFill>
          <a:blip r:embed="rId2" cstate="print"/>
          <a:srcRect/>
          <a:stretch>
            <a:fillRect/>
          </a:stretch>
        </p:blipFill>
        <p:spPr bwMode="auto">
          <a:xfrm>
            <a:off x="971600" y="4779446"/>
            <a:ext cx="2137410" cy="1745898"/>
          </a:xfrm>
          <a:prstGeom prst="rect">
            <a:avLst/>
          </a:prstGeom>
          <a:noFill/>
          <a:ln w="9525">
            <a:noFill/>
            <a:miter lim="800000"/>
            <a:headEnd/>
            <a:tailEnd/>
          </a:ln>
        </p:spPr>
      </p:pic>
      <p:pic>
        <p:nvPicPr>
          <p:cNvPr id="7" name="Obraz 6" descr="Wyrażanie uczuć | WP parenting">
            <a:extLst>
              <a:ext uri="{FF2B5EF4-FFF2-40B4-BE49-F238E27FC236}">
                <a16:creationId xmlns:a16="http://schemas.microsoft.com/office/drawing/2014/main" xmlns="" id="{D35E7B15-8EBB-FB12-3453-EA8020D73A42}"/>
              </a:ext>
            </a:extLst>
          </p:cNvPr>
          <p:cNvPicPr>
            <a:picLocks noChangeAspect="1"/>
          </p:cNvPicPr>
          <p:nvPr/>
        </p:nvPicPr>
        <p:blipFill>
          <a:blip r:embed="rId3" cstate="print"/>
          <a:srcRect/>
          <a:stretch>
            <a:fillRect/>
          </a:stretch>
        </p:blipFill>
        <p:spPr bwMode="auto">
          <a:xfrm>
            <a:off x="4788024" y="4620344"/>
            <a:ext cx="3217540" cy="1905000"/>
          </a:xfrm>
          <a:prstGeom prst="rect">
            <a:avLst/>
          </a:prstGeom>
          <a:noFill/>
          <a:ln w="9525">
            <a:noFill/>
            <a:miter lim="800000"/>
            <a:headEnd/>
            <a:tailEnd/>
          </a:ln>
        </p:spPr>
      </p:pic>
    </p:spTree>
    <p:extLst>
      <p:ext uri="{BB962C8B-B14F-4D97-AF65-F5344CB8AC3E}">
        <p14:creationId xmlns:p14="http://schemas.microsoft.com/office/powerpoint/2010/main" xmlns="" val="2677501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043D565-1497-D37B-F399-56FCD675361B}"/>
              </a:ext>
            </a:extLst>
          </p:cNvPr>
          <p:cNvSpPr>
            <a:spLocks noGrp="1"/>
          </p:cNvSpPr>
          <p:nvPr>
            <p:ph type="title"/>
          </p:nvPr>
        </p:nvSpPr>
        <p:spPr/>
        <p:txBody>
          <a:bodyPr>
            <a:noAutofit/>
          </a:bodyPr>
          <a:lstStyle/>
          <a:p>
            <a:pPr marL="342900" lvl="0" indent="-342900">
              <a:lnSpc>
                <a:spcPct val="107000"/>
              </a:lnSpc>
              <a:spcAft>
                <a:spcPts val="800"/>
              </a:spcAft>
            </a:pPr>
            <a:r>
              <a:rPr lang="pl-PL" sz="1600" kern="100" dirty="0">
                <a:effectLst/>
                <a:latin typeface="Calibri" panose="020F0502020204030204" pitchFamily="34" charset="0"/>
                <a:ea typeface="Calibri" panose="020F0502020204030204" pitchFamily="34" charset="0"/>
                <a:cs typeface="Times New Roman" panose="02020603050405020304" pitchFamily="18" charset="0"/>
              </a:rPr>
              <a:t/>
            </a:r>
            <a:br>
              <a:rPr lang="pl-PL" sz="1600" kern="100" dirty="0">
                <a:effectLst/>
                <a:latin typeface="Calibri" panose="020F0502020204030204" pitchFamily="34" charset="0"/>
                <a:ea typeface="Calibri" panose="020F0502020204030204" pitchFamily="34" charset="0"/>
                <a:cs typeface="Times New Roman" panose="02020603050405020304" pitchFamily="18" charset="0"/>
              </a:rPr>
            </a:br>
            <a:r>
              <a:rPr lang="pl-PL" sz="1600" kern="100" dirty="0">
                <a:effectLst/>
                <a:latin typeface="Calibri" panose="020F0502020204030204" pitchFamily="34" charset="0"/>
                <a:ea typeface="Calibri" panose="020F0502020204030204" pitchFamily="34" charset="0"/>
                <a:cs typeface="Times New Roman" panose="02020603050405020304" pitchFamily="18" charset="0"/>
              </a:rPr>
              <a:t/>
            </a:r>
            <a:br>
              <a:rPr lang="pl-PL" sz="1600" kern="100" dirty="0">
                <a:effectLst/>
                <a:latin typeface="Calibri" panose="020F0502020204030204" pitchFamily="34" charset="0"/>
                <a:ea typeface="Calibri" panose="020F0502020204030204" pitchFamily="34" charset="0"/>
                <a:cs typeface="Times New Roman" panose="02020603050405020304" pitchFamily="18" charset="0"/>
              </a:rPr>
            </a:br>
            <a:endParaRPr lang="pl-PL" sz="1600" dirty="0"/>
          </a:p>
        </p:txBody>
      </p:sp>
      <p:sp>
        <p:nvSpPr>
          <p:cNvPr id="10" name="Symbol zastępczy zawartości 9">
            <a:extLst>
              <a:ext uri="{FF2B5EF4-FFF2-40B4-BE49-F238E27FC236}">
                <a16:creationId xmlns:a16="http://schemas.microsoft.com/office/drawing/2014/main" xmlns="" id="{2F668E93-5032-7C21-664D-6101E8761EC5}"/>
              </a:ext>
            </a:extLst>
          </p:cNvPr>
          <p:cNvSpPr>
            <a:spLocks noGrp="1"/>
          </p:cNvSpPr>
          <p:nvPr>
            <p:ph idx="1"/>
          </p:nvPr>
        </p:nvSpPr>
        <p:spPr>
          <a:xfrm>
            <a:off x="457200" y="2011495"/>
            <a:ext cx="8229600" cy="3361721"/>
          </a:xfrm>
        </p:spPr>
        <p:txBody>
          <a:bodyPr>
            <a:normAutofit fontScale="92500"/>
          </a:bodyPr>
          <a:lstStyle/>
          <a:p>
            <a:pPr algn="just">
              <a:lnSpc>
                <a:spcPct val="150000"/>
              </a:lnSpc>
              <a:spcBef>
                <a:spcPts val="0"/>
              </a:spcBef>
            </a:pPr>
            <a:r>
              <a:rPr lang="pl-PL" sz="20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akceptacja uczuć dziecka , co nie oznacza akceptacji negatywnych </a:t>
            </a:r>
            <a:r>
              <a:rPr lang="pl-PL" sz="2000" b="1" dirty="0" err="1">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zachowań</a:t>
            </a:r>
            <a:r>
              <a:rPr lang="pl-PL" sz="20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l-PL"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0"/>
              </a:spcBef>
            </a:pPr>
            <a:r>
              <a:rPr lang="pl-PL" sz="20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zawieranie umowy dotyczącej pożądanych </a:t>
            </a:r>
            <a:r>
              <a:rPr lang="pl-PL" sz="2000" b="1" dirty="0" err="1">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zachowań</a:t>
            </a:r>
            <a:r>
              <a:rPr lang="pl-PL" sz="20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 i ich przypominanie,</a:t>
            </a:r>
            <a:endParaRPr lang="pl-PL"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0"/>
              </a:spcBef>
            </a:pPr>
            <a:r>
              <a:rPr lang="pl-PL" sz="20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nauka radzenia sobie z trudnymi emocjami (złość, smutek, strach itp.)     np. przez czytanie bajek terapeutycznych,</a:t>
            </a:r>
            <a:endParaRPr lang="pl-PL"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0"/>
              </a:spcBef>
            </a:pPr>
            <a:r>
              <a:rPr lang="pl-PL" sz="20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szukanie sposobów na wyciszenie np. przytulanie, liczenie do 10 itp.,</a:t>
            </a:r>
            <a:endParaRPr lang="pl-PL"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0"/>
              </a:spcBef>
            </a:pPr>
            <a:r>
              <a:rPr lang="pl-PL" sz="20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ćwiczenia relaksacyjne, prawidłowe oddychanie, muzyka relaksacyjna.</a:t>
            </a:r>
            <a:endParaRPr lang="pl-PL" sz="2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12" name="pole tekstowe 11">
            <a:extLst>
              <a:ext uri="{FF2B5EF4-FFF2-40B4-BE49-F238E27FC236}">
                <a16:creationId xmlns:a16="http://schemas.microsoft.com/office/drawing/2014/main" xmlns="" id="{30969A07-5C4E-AE2F-26AC-50626898243A}"/>
              </a:ext>
            </a:extLst>
          </p:cNvPr>
          <p:cNvSpPr txBox="1"/>
          <p:nvPr/>
        </p:nvSpPr>
        <p:spPr>
          <a:xfrm>
            <a:off x="909936" y="868495"/>
            <a:ext cx="7776864" cy="1051955"/>
          </a:xfrm>
          <a:prstGeom prst="rect">
            <a:avLst/>
          </a:prstGeom>
          <a:noFill/>
        </p:spPr>
        <p:txBody>
          <a:bodyPr wrap="square">
            <a:spAutoFit/>
          </a:bodyPr>
          <a:lstStyle/>
          <a:p>
            <a:pPr algn="ctr">
              <a:lnSpc>
                <a:spcPct val="115000"/>
              </a:lnSpc>
              <a:spcAft>
                <a:spcPts val="1800"/>
              </a:spcAft>
            </a:pPr>
            <a:r>
              <a:rPr lang="pl-PL"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pl-PL" sz="24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Nauka</a:t>
            </a:r>
            <a:r>
              <a:rPr lang="pl-PL"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SAMOKONTROLI czyli panowania nad emocjami.</a:t>
            </a:r>
            <a:endParaRPr lang="pl-PL" sz="2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Obraz 12" descr="Ćwiczenia relaksacyjne dla dzieci, czyli nauka na pełnym luzie!">
            <a:extLst>
              <a:ext uri="{FF2B5EF4-FFF2-40B4-BE49-F238E27FC236}">
                <a16:creationId xmlns:a16="http://schemas.microsoft.com/office/drawing/2014/main" xmlns="" id="{7E4A4662-4B49-4795-0343-C6A006285AF8}"/>
              </a:ext>
            </a:extLst>
          </p:cNvPr>
          <p:cNvPicPr>
            <a:picLocks noChangeAspect="1"/>
          </p:cNvPicPr>
          <p:nvPr/>
        </p:nvPicPr>
        <p:blipFill>
          <a:blip r:embed="rId2" cstate="print"/>
          <a:srcRect/>
          <a:stretch>
            <a:fillRect/>
          </a:stretch>
        </p:blipFill>
        <p:spPr bwMode="auto">
          <a:xfrm>
            <a:off x="2627784" y="5085184"/>
            <a:ext cx="3422169" cy="1512168"/>
          </a:xfrm>
          <a:prstGeom prst="rect">
            <a:avLst/>
          </a:prstGeom>
          <a:noFill/>
          <a:ln w="9525">
            <a:noFill/>
            <a:miter lim="800000"/>
            <a:headEnd/>
            <a:tailEnd/>
          </a:ln>
        </p:spPr>
      </p:pic>
    </p:spTree>
    <p:extLst>
      <p:ext uri="{BB962C8B-B14F-4D97-AF65-F5344CB8AC3E}">
        <p14:creationId xmlns:p14="http://schemas.microsoft.com/office/powerpoint/2010/main" xmlns="" val="4119479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06859F2-D617-C623-6C5E-06EED1928831}"/>
              </a:ext>
            </a:extLst>
          </p:cNvPr>
          <p:cNvSpPr>
            <a:spLocks noGrp="1"/>
          </p:cNvSpPr>
          <p:nvPr>
            <p:ph type="title"/>
          </p:nvPr>
        </p:nvSpPr>
        <p:spPr>
          <a:xfrm>
            <a:off x="457200" y="476672"/>
            <a:ext cx="8229600" cy="1800200"/>
          </a:xfrm>
        </p:spPr>
        <p:txBody>
          <a:bodyPr>
            <a:noAutofit/>
          </a:bodyPr>
          <a:lstStyle/>
          <a:p>
            <a:pPr marL="342900" lvl="0" indent="-342900">
              <a:lnSpc>
                <a:spcPct val="107000"/>
              </a:lnSpc>
              <a:spcAft>
                <a:spcPts val="800"/>
              </a:spcAft>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
            </a: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l-PL" sz="1800" dirty="0"/>
          </a:p>
        </p:txBody>
      </p:sp>
      <p:pic>
        <p:nvPicPr>
          <p:cNvPr id="6" name="Symbol zastępczy zawartości 5" descr="Metody relaksacji dla dzieci - Skarby jogi dla dzieci">
            <a:extLst>
              <a:ext uri="{FF2B5EF4-FFF2-40B4-BE49-F238E27FC236}">
                <a16:creationId xmlns:a16="http://schemas.microsoft.com/office/drawing/2014/main" xmlns="" id="{11278F0F-DABE-8A42-B3D6-A9E3AF21731F}"/>
              </a:ext>
            </a:extLst>
          </p:cNvPr>
          <p:cNvPicPr>
            <a:picLocks noGrp="1" noChangeAspect="1"/>
          </p:cNvPicPr>
          <p:nvPr>
            <p:ph idx="1"/>
          </p:nvPr>
        </p:nvPicPr>
        <p:blipFill>
          <a:blip r:embed="rId2" cstate="print"/>
          <a:srcRect/>
          <a:stretch>
            <a:fillRect/>
          </a:stretch>
        </p:blipFill>
        <p:spPr bwMode="auto">
          <a:xfrm>
            <a:off x="4222304" y="1374213"/>
            <a:ext cx="4464496" cy="4104455"/>
          </a:xfrm>
          <a:prstGeom prst="rect">
            <a:avLst/>
          </a:prstGeom>
          <a:noFill/>
          <a:ln w="9525">
            <a:noFill/>
            <a:miter lim="800000"/>
            <a:headEnd/>
            <a:tailEnd/>
          </a:ln>
        </p:spPr>
      </p:pic>
      <p:pic>
        <p:nvPicPr>
          <p:cNvPr id="7" name="Obraz 6" descr="Napady złości. Jak nauczyć dziecko kontrolować emocje? | WP parenting">
            <a:extLst>
              <a:ext uri="{FF2B5EF4-FFF2-40B4-BE49-F238E27FC236}">
                <a16:creationId xmlns:a16="http://schemas.microsoft.com/office/drawing/2014/main" xmlns="" id="{0C8D6337-773B-E81E-36C8-482DCB7438E7}"/>
              </a:ext>
            </a:extLst>
          </p:cNvPr>
          <p:cNvPicPr>
            <a:picLocks noChangeAspect="1"/>
          </p:cNvPicPr>
          <p:nvPr/>
        </p:nvPicPr>
        <p:blipFill>
          <a:blip r:embed="rId3" cstate="print"/>
          <a:srcRect/>
          <a:stretch>
            <a:fillRect/>
          </a:stretch>
        </p:blipFill>
        <p:spPr bwMode="auto">
          <a:xfrm>
            <a:off x="899592" y="980728"/>
            <a:ext cx="2426970" cy="2057400"/>
          </a:xfrm>
          <a:prstGeom prst="rect">
            <a:avLst/>
          </a:prstGeom>
          <a:noFill/>
          <a:ln w="9525">
            <a:noFill/>
            <a:miter lim="800000"/>
            <a:headEnd/>
            <a:tailEnd/>
          </a:ln>
        </p:spPr>
      </p:pic>
      <p:pic>
        <p:nvPicPr>
          <p:cNvPr id="8" name="Obraz 7" descr="Jak radzić sobie ze złością u dziecka? - spokojwglowie.pl | Spokój w głowie">
            <a:extLst>
              <a:ext uri="{FF2B5EF4-FFF2-40B4-BE49-F238E27FC236}">
                <a16:creationId xmlns:a16="http://schemas.microsoft.com/office/drawing/2014/main" xmlns="" id="{743DBA79-E03C-CBC9-2333-93A7B1CDF873}"/>
              </a:ext>
            </a:extLst>
          </p:cNvPr>
          <p:cNvPicPr>
            <a:picLocks noChangeAspect="1"/>
          </p:cNvPicPr>
          <p:nvPr/>
        </p:nvPicPr>
        <p:blipFill>
          <a:blip r:embed="rId4" cstate="print"/>
          <a:srcRect/>
          <a:stretch>
            <a:fillRect/>
          </a:stretch>
        </p:blipFill>
        <p:spPr bwMode="auto">
          <a:xfrm>
            <a:off x="913660" y="3717032"/>
            <a:ext cx="2564130" cy="2428875"/>
          </a:xfrm>
          <a:prstGeom prst="rect">
            <a:avLst/>
          </a:prstGeom>
          <a:noFill/>
          <a:ln w="9525">
            <a:noFill/>
            <a:miter lim="800000"/>
            <a:headEnd/>
            <a:tailEnd/>
          </a:ln>
        </p:spPr>
      </p:pic>
    </p:spTree>
    <p:extLst>
      <p:ext uri="{BB962C8B-B14F-4D97-AF65-F5344CB8AC3E}">
        <p14:creationId xmlns:p14="http://schemas.microsoft.com/office/powerpoint/2010/main" xmlns="" val="212149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8D04525-68CF-7892-0FC5-F0B9F2F1E144}"/>
              </a:ext>
            </a:extLst>
          </p:cNvPr>
          <p:cNvSpPr>
            <a:spLocks noGrp="1"/>
          </p:cNvSpPr>
          <p:nvPr>
            <p:ph type="title"/>
          </p:nvPr>
        </p:nvSpPr>
        <p:spPr>
          <a:xfrm>
            <a:off x="457200" y="533400"/>
            <a:ext cx="8229600" cy="1402080"/>
          </a:xfrm>
        </p:spPr>
        <p:txBody>
          <a:bodyPr>
            <a:normAutofit fontScale="90000"/>
          </a:bodyPr>
          <a:lstStyle/>
          <a:p>
            <a:pPr marL="342900" indent="-342900" algn="ctr">
              <a:lnSpc>
                <a:spcPct val="107000"/>
              </a:lnSpc>
              <a:spcAft>
                <a:spcPts val="800"/>
              </a:spcAft>
            </a:pPr>
            <a:r>
              <a:rPr lang="pl-PL"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pl-PL"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pl-PL"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pl-PL"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Rozwijanie MOTYWACJI czyli dążenie do celów mimo porażek i niepowodzeń.</a:t>
            </a:r>
            <a:r>
              <a:rPr lang="pl-PL" sz="1800" dirty="0">
                <a:effectLst/>
                <a:latin typeface="Calibri" panose="020F0502020204030204" pitchFamily="34" charset="0"/>
                <a:ea typeface="Calibri" panose="020F0502020204030204" pitchFamily="34" charset="0"/>
                <a:cs typeface="Times New Roman" panose="02020603050405020304" pitchFamily="18" charset="0"/>
              </a:rPr>
              <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r>
              <a:rPr lang="pl-PL" sz="2000" kern="100" dirty="0">
                <a:effectLst/>
                <a:latin typeface="Calibri" panose="020F0502020204030204" pitchFamily="34" charset="0"/>
                <a:ea typeface="Calibri" panose="020F0502020204030204" pitchFamily="34" charset="0"/>
                <a:cs typeface="Times New Roman" panose="02020603050405020304" pitchFamily="18" charset="0"/>
              </a:rPr>
              <a:t/>
            </a:r>
            <a:br>
              <a:rPr lang="pl-PL" sz="2000" kern="100" dirty="0">
                <a:effectLst/>
                <a:latin typeface="Calibri" panose="020F0502020204030204" pitchFamily="34" charset="0"/>
                <a:ea typeface="Calibri" panose="020F0502020204030204" pitchFamily="34" charset="0"/>
                <a:cs typeface="Times New Roman" panose="02020603050405020304" pitchFamily="18" charset="0"/>
              </a:rPr>
            </a:br>
            <a:endParaRPr lang="pl-PL" sz="2000" dirty="0"/>
          </a:p>
        </p:txBody>
      </p:sp>
      <p:sp>
        <p:nvSpPr>
          <p:cNvPr id="4" name="Symbol zastępczy zawartości 3">
            <a:extLst>
              <a:ext uri="{FF2B5EF4-FFF2-40B4-BE49-F238E27FC236}">
                <a16:creationId xmlns:a16="http://schemas.microsoft.com/office/drawing/2014/main" xmlns="" id="{28338C6A-6471-5E28-C790-3CEA6ECF5D2E}"/>
              </a:ext>
            </a:extLst>
          </p:cNvPr>
          <p:cNvSpPr>
            <a:spLocks noGrp="1"/>
          </p:cNvSpPr>
          <p:nvPr>
            <p:ph idx="1"/>
          </p:nvPr>
        </p:nvSpPr>
        <p:spPr/>
        <p:txBody>
          <a:bodyPr/>
          <a:lstStyle/>
          <a:p>
            <a:pPr marL="0" indent="0" algn="just">
              <a:lnSpc>
                <a:spcPct val="115000"/>
              </a:lnSpc>
              <a:spcAft>
                <a:spcPts val="1800"/>
              </a:spcAft>
              <a:buNone/>
            </a:pPr>
            <a:r>
              <a:rPr lang="pl-PL" sz="19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 poznawanie swoich talentów, zainteresowań,</a:t>
            </a:r>
            <a:endParaRPr lang="pl-PL" sz="19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1800"/>
              </a:spcAft>
              <a:buNone/>
            </a:pPr>
            <a:r>
              <a:rPr lang="pl-PL" sz="19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  nauka umiejętność wypowiadania własnego zdania,</a:t>
            </a:r>
            <a:endParaRPr lang="pl-PL" sz="19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1800"/>
              </a:spcAft>
              <a:buNone/>
            </a:pPr>
            <a:r>
              <a:rPr lang="pl-PL" sz="19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 zachęta do działania, docenianie wysiłku włożonego w pracę,</a:t>
            </a:r>
            <a:endParaRPr lang="pl-PL" sz="19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1800"/>
              </a:spcAft>
              <a:buNone/>
            </a:pPr>
            <a:r>
              <a:rPr lang="pl-PL" sz="19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 budzić motywację wewnętrzną czyli ograniczyć kary i nagrody,</a:t>
            </a:r>
            <a:endParaRPr lang="pl-PL" sz="19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1800"/>
              </a:spcAft>
              <a:buNone/>
            </a:pPr>
            <a:r>
              <a:rPr lang="pl-PL" sz="19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 budzić wiarę we własne siły i możliwości.</a:t>
            </a:r>
            <a:endParaRPr lang="pl-PL" sz="19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pl-PL" dirty="0"/>
          </a:p>
        </p:txBody>
      </p:sp>
      <p:pic>
        <p:nvPicPr>
          <p:cNvPr id="3" name="Obraz 2" descr="Zajęcia sportowe dla dzieci: jakie przynoszą korzyści i jak często ćwiczyć?  - Mjakmama.pl">
            <a:extLst>
              <a:ext uri="{FF2B5EF4-FFF2-40B4-BE49-F238E27FC236}">
                <a16:creationId xmlns:a16="http://schemas.microsoft.com/office/drawing/2014/main" xmlns="" id="{5E9E7F0C-2A92-85AD-DB4F-E46D9219CF8C}"/>
              </a:ext>
            </a:extLst>
          </p:cNvPr>
          <p:cNvPicPr>
            <a:picLocks noChangeAspect="1"/>
          </p:cNvPicPr>
          <p:nvPr/>
        </p:nvPicPr>
        <p:blipFill>
          <a:blip r:embed="rId2" cstate="print"/>
          <a:srcRect/>
          <a:stretch>
            <a:fillRect/>
          </a:stretch>
        </p:blipFill>
        <p:spPr bwMode="auto">
          <a:xfrm>
            <a:off x="5652120" y="4293096"/>
            <a:ext cx="2830830" cy="2413000"/>
          </a:xfrm>
          <a:prstGeom prst="rect">
            <a:avLst/>
          </a:prstGeom>
          <a:noFill/>
          <a:ln w="9525">
            <a:noFill/>
            <a:miter lim="800000"/>
            <a:headEnd/>
            <a:tailEnd/>
          </a:ln>
        </p:spPr>
      </p:pic>
    </p:spTree>
    <p:extLst>
      <p:ext uri="{BB962C8B-B14F-4D97-AF65-F5344CB8AC3E}">
        <p14:creationId xmlns:p14="http://schemas.microsoft.com/office/powerpoint/2010/main" xmlns="" val="3192502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28CD913-03EF-90D5-7AA4-3058AFEAEDED}"/>
              </a:ext>
            </a:extLst>
          </p:cNvPr>
          <p:cNvSpPr>
            <a:spLocks noGrp="1"/>
          </p:cNvSpPr>
          <p:nvPr>
            <p:ph type="title"/>
          </p:nvPr>
        </p:nvSpPr>
        <p:spPr>
          <a:xfrm>
            <a:off x="457200" y="476672"/>
            <a:ext cx="8229600" cy="1370416"/>
          </a:xfrm>
        </p:spPr>
        <p:txBody>
          <a:bodyPr>
            <a:noAutofit/>
          </a:bodyPr>
          <a:lstStyle/>
          <a:p>
            <a:pPr marL="342900" indent="-342900" algn="ctr">
              <a:spcBef>
                <a:spcPts val="600"/>
              </a:spcBef>
              <a:spcAft>
                <a:spcPts val="500"/>
              </a:spcAft>
            </a:pPr>
            <a:r>
              <a:rPr lang="pl-PL"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pl-PL"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Wzbudzanie i nauczanie EMPATII.</a:t>
            </a:r>
            <a:r>
              <a:rPr lang="pl-PL" sz="1800" dirty="0">
                <a:effectLst/>
                <a:latin typeface="Calibri" panose="020F0502020204030204" pitchFamily="34" charset="0"/>
                <a:ea typeface="Calibri" panose="020F0502020204030204" pitchFamily="34" charset="0"/>
                <a:cs typeface="Times New Roman" panose="02020603050405020304" pitchFamily="18" charset="0"/>
              </a:rPr>
              <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r>
              <a:rPr lang="pl-PL" sz="2800" dirty="0">
                <a:effectLst/>
                <a:latin typeface="Times New Roman" panose="02020603050405020304" pitchFamily="18" charset="0"/>
                <a:ea typeface="Times New Roman" panose="02020603050405020304" pitchFamily="18" charset="0"/>
              </a:rPr>
              <a:t/>
            </a:r>
            <a:br>
              <a:rPr lang="pl-PL" sz="2800" dirty="0">
                <a:effectLst/>
                <a:latin typeface="Times New Roman" panose="02020603050405020304" pitchFamily="18" charset="0"/>
                <a:ea typeface="Times New Roman" panose="02020603050405020304" pitchFamily="18" charset="0"/>
              </a:rPr>
            </a:br>
            <a:endParaRPr lang="pl-PL" sz="2800" dirty="0"/>
          </a:p>
        </p:txBody>
      </p:sp>
      <p:sp>
        <p:nvSpPr>
          <p:cNvPr id="5" name="Symbol zastępczy zawartości 4">
            <a:extLst>
              <a:ext uri="{FF2B5EF4-FFF2-40B4-BE49-F238E27FC236}">
                <a16:creationId xmlns:a16="http://schemas.microsoft.com/office/drawing/2014/main" xmlns="" id="{6C9EE325-14F2-A99F-7DB2-7EA74A7486E4}"/>
              </a:ext>
            </a:extLst>
          </p:cNvPr>
          <p:cNvSpPr>
            <a:spLocks noGrp="1"/>
          </p:cNvSpPr>
          <p:nvPr>
            <p:ph idx="1"/>
          </p:nvPr>
        </p:nvSpPr>
        <p:spPr>
          <a:xfrm>
            <a:off x="457200" y="1268760"/>
            <a:ext cx="8229600" cy="5055840"/>
          </a:xfrm>
        </p:spPr>
        <p:txBody>
          <a:bodyPr/>
          <a:lstStyle/>
          <a:p>
            <a:pPr marL="0" indent="0" algn="just">
              <a:lnSpc>
                <a:spcPct val="115000"/>
              </a:lnSpc>
              <a:spcAft>
                <a:spcPts val="1800"/>
              </a:spcAft>
              <a:buNone/>
            </a:pPr>
            <a:r>
              <a:rPr lang="pl-PL" sz="19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 empatycznie reagować na emocje i potrzeby innych</a:t>
            </a:r>
            <a:r>
              <a:rPr lang="pl-PL" sz="1900" b="1" dirty="0">
                <a:solidFill>
                  <a:srgbClr val="3A3A3A"/>
                </a:solidFill>
                <a:latin typeface="Times New Roman" panose="02020603050405020304" pitchFamily="18" charset="0"/>
                <a:ea typeface="Times New Roman" panose="02020603050405020304" pitchFamily="18" charset="0"/>
                <a:cs typeface="Times New Roman" panose="02020603050405020304" pitchFamily="18" charset="0"/>
              </a:rPr>
              <a:t>,</a:t>
            </a:r>
            <a:endParaRPr lang="pl-PL" sz="19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1800"/>
              </a:spcAft>
              <a:buNone/>
            </a:pPr>
            <a:r>
              <a:rPr lang="pl-PL" sz="19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 uczyć szacunku do uczuć i emocji innych,</a:t>
            </a:r>
            <a:endParaRPr lang="pl-PL" sz="19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1800"/>
              </a:spcAft>
              <a:buNone/>
            </a:pPr>
            <a:r>
              <a:rPr lang="pl-PL" sz="19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 niesienie pomocy potrzebującym np. udział w akcjach charytatywnych.</a:t>
            </a:r>
            <a:endParaRPr lang="pl-PL" sz="19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pl-PL" dirty="0"/>
          </a:p>
        </p:txBody>
      </p:sp>
      <p:pic>
        <p:nvPicPr>
          <p:cNvPr id="3" name="Obraz 2" descr="Korzyści płynące z empatii - poznaj je! - Piękno umysłu">
            <a:extLst>
              <a:ext uri="{FF2B5EF4-FFF2-40B4-BE49-F238E27FC236}">
                <a16:creationId xmlns:a16="http://schemas.microsoft.com/office/drawing/2014/main" xmlns="" id="{CF861283-1F1D-D563-47D1-93738EFA7D1F}"/>
              </a:ext>
            </a:extLst>
          </p:cNvPr>
          <p:cNvPicPr>
            <a:picLocks noChangeAspect="1"/>
          </p:cNvPicPr>
          <p:nvPr/>
        </p:nvPicPr>
        <p:blipFill>
          <a:blip r:embed="rId2" cstate="print"/>
          <a:srcRect/>
          <a:stretch>
            <a:fillRect/>
          </a:stretch>
        </p:blipFill>
        <p:spPr bwMode="auto">
          <a:xfrm>
            <a:off x="683568" y="2993593"/>
            <a:ext cx="2602230" cy="2331720"/>
          </a:xfrm>
          <a:prstGeom prst="rect">
            <a:avLst/>
          </a:prstGeom>
          <a:noFill/>
          <a:ln w="9525">
            <a:noFill/>
            <a:miter lim="800000"/>
            <a:headEnd/>
            <a:tailEnd/>
          </a:ln>
        </p:spPr>
      </p:pic>
      <p:pic>
        <p:nvPicPr>
          <p:cNvPr id="4" name="Obraz 3" descr="Wyrażanie uczuć | WP parenting">
            <a:extLst>
              <a:ext uri="{FF2B5EF4-FFF2-40B4-BE49-F238E27FC236}">
                <a16:creationId xmlns:a16="http://schemas.microsoft.com/office/drawing/2014/main" xmlns="" id="{13770696-3DAA-FE21-04B2-E0921DE0D6BF}"/>
              </a:ext>
            </a:extLst>
          </p:cNvPr>
          <p:cNvPicPr>
            <a:picLocks noChangeAspect="1"/>
          </p:cNvPicPr>
          <p:nvPr/>
        </p:nvPicPr>
        <p:blipFill>
          <a:blip r:embed="rId3" cstate="print"/>
          <a:srcRect/>
          <a:stretch>
            <a:fillRect/>
          </a:stretch>
        </p:blipFill>
        <p:spPr bwMode="auto">
          <a:xfrm>
            <a:off x="5858204" y="4507278"/>
            <a:ext cx="2857500" cy="1905000"/>
          </a:xfrm>
          <a:prstGeom prst="rect">
            <a:avLst/>
          </a:prstGeom>
          <a:noFill/>
          <a:ln w="9525">
            <a:noFill/>
            <a:miter lim="800000"/>
            <a:headEnd/>
            <a:tailEnd/>
          </a:ln>
        </p:spPr>
      </p:pic>
      <p:pic>
        <p:nvPicPr>
          <p:cNvPr id="6" name="Obraz 5" descr="Uczymy się wyrażać emocje">
            <a:extLst>
              <a:ext uri="{FF2B5EF4-FFF2-40B4-BE49-F238E27FC236}">
                <a16:creationId xmlns:a16="http://schemas.microsoft.com/office/drawing/2014/main" xmlns="" id="{B41D86B6-A391-A267-45AE-605C30545A16}"/>
              </a:ext>
            </a:extLst>
          </p:cNvPr>
          <p:cNvPicPr>
            <a:picLocks noChangeAspect="1"/>
          </p:cNvPicPr>
          <p:nvPr/>
        </p:nvPicPr>
        <p:blipFill>
          <a:blip r:embed="rId4" cstate="print"/>
          <a:srcRect/>
          <a:stretch>
            <a:fillRect/>
          </a:stretch>
        </p:blipFill>
        <p:spPr bwMode="auto">
          <a:xfrm>
            <a:off x="3618009" y="3826307"/>
            <a:ext cx="1946136" cy="1905020"/>
          </a:xfrm>
          <a:prstGeom prst="rect">
            <a:avLst/>
          </a:prstGeom>
          <a:noFill/>
          <a:ln w="9525">
            <a:noFill/>
            <a:miter lim="800000"/>
            <a:headEnd/>
            <a:tailEnd/>
          </a:ln>
        </p:spPr>
      </p:pic>
    </p:spTree>
    <p:extLst>
      <p:ext uri="{BB962C8B-B14F-4D97-AF65-F5344CB8AC3E}">
        <p14:creationId xmlns:p14="http://schemas.microsoft.com/office/powerpoint/2010/main" xmlns="" val="2537861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8765427-A126-792B-0051-BCF07848BEF2}"/>
              </a:ext>
            </a:extLst>
          </p:cNvPr>
          <p:cNvSpPr>
            <a:spLocks noGrp="1"/>
          </p:cNvSpPr>
          <p:nvPr>
            <p:ph type="title"/>
          </p:nvPr>
        </p:nvSpPr>
        <p:spPr/>
        <p:txBody>
          <a:bodyPr>
            <a:normAutofit/>
          </a:bodyPr>
          <a:lstStyle/>
          <a:p>
            <a:pPr algn="ctr"/>
            <a:r>
              <a:rPr lang="pl-PL"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 </a:t>
            </a:r>
            <a:r>
              <a:rPr lang="pl-PL" sz="2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Rozwijanie UMIEJĘTNOŚCI SPOŁECZN</a:t>
            </a:r>
            <a:r>
              <a:rPr lang="pl-PL"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YCH</a:t>
            </a:r>
            <a:r>
              <a:rPr lang="pl-P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pl-PL" sz="1800" dirty="0">
                <a:effectLst/>
                <a:latin typeface="Calibri" panose="020F0502020204030204" pitchFamily="34" charset="0"/>
                <a:ea typeface="Calibri" panose="020F0502020204030204" pitchFamily="34" charset="0"/>
                <a:cs typeface="Times New Roman" panose="02020603050405020304" pitchFamily="18" charset="0"/>
              </a:rPr>
              <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endParaRPr lang="pl-PL" sz="3100" dirty="0"/>
          </a:p>
        </p:txBody>
      </p:sp>
      <p:sp>
        <p:nvSpPr>
          <p:cNvPr id="4" name="Symbol zastępczy zawartości 3">
            <a:extLst>
              <a:ext uri="{FF2B5EF4-FFF2-40B4-BE49-F238E27FC236}">
                <a16:creationId xmlns:a16="http://schemas.microsoft.com/office/drawing/2014/main" xmlns="" id="{6D28104F-8ACC-870E-B510-41D4F2637802}"/>
              </a:ext>
            </a:extLst>
          </p:cNvPr>
          <p:cNvSpPr>
            <a:spLocks noGrp="1"/>
          </p:cNvSpPr>
          <p:nvPr>
            <p:ph idx="1"/>
          </p:nvPr>
        </p:nvSpPr>
        <p:spPr/>
        <p:txBody>
          <a:bodyPr/>
          <a:lstStyle/>
          <a:p>
            <a:pPr marL="0" indent="0">
              <a:lnSpc>
                <a:spcPct val="115000"/>
              </a:lnSpc>
              <a:spcAft>
                <a:spcPts val="1800"/>
              </a:spcAft>
              <a:buNone/>
            </a:pPr>
            <a:r>
              <a:rPr lang="pl-PL" sz="19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 zapewnić kontakt z rówieśnikami,</a:t>
            </a:r>
            <a:endParaRPr lang="pl-PL" sz="19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Aft>
                <a:spcPts val="1800"/>
              </a:spcAft>
              <a:buNone/>
            </a:pPr>
            <a:r>
              <a:rPr lang="pl-PL" sz="19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 używać zwrotów grzecznościowych</a:t>
            </a:r>
            <a:r>
              <a:rPr lang="pl-PL" sz="1900" b="1" dirty="0">
                <a:solidFill>
                  <a:srgbClr val="3A3A3A"/>
                </a:solidFill>
                <a:latin typeface="Times New Roman" panose="02020603050405020304" pitchFamily="18" charset="0"/>
                <a:ea typeface="Times New Roman" panose="02020603050405020304" pitchFamily="18" charset="0"/>
                <a:cs typeface="Times New Roman" panose="02020603050405020304" pitchFamily="18" charset="0"/>
              </a:rPr>
              <a:t>,</a:t>
            </a:r>
            <a:endParaRPr lang="pl-PL" sz="19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Aft>
                <a:spcPts val="1800"/>
              </a:spcAft>
              <a:buNone/>
            </a:pPr>
            <a:r>
              <a:rPr lang="pl-PL" sz="19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 rozróżniać i nazywać pozytywne i negatywne zachowania społeczne,</a:t>
            </a:r>
            <a:endParaRPr lang="pl-PL" sz="19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Aft>
                <a:spcPts val="1800"/>
              </a:spcAft>
              <a:buNone/>
            </a:pPr>
            <a:r>
              <a:rPr lang="pl-PL" sz="19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 reagować na występujące zachowania niepożądane,</a:t>
            </a:r>
            <a:endParaRPr lang="pl-PL" sz="19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Aft>
                <a:spcPts val="1800"/>
              </a:spcAft>
              <a:buNone/>
            </a:pPr>
            <a:r>
              <a:rPr lang="pl-PL" sz="19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 rozwijać umiejętności współzawodnictwa według zasady fair </a:t>
            </a:r>
            <a:r>
              <a:rPr lang="pl-PL" sz="1900" b="1" dirty="0" err="1">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play</a:t>
            </a:r>
            <a:r>
              <a:rPr lang="pl-PL" sz="19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l-PL" sz="19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Aft>
                <a:spcPts val="1800"/>
              </a:spcAft>
              <a:buNone/>
            </a:pPr>
            <a:r>
              <a:rPr lang="pl-PL" sz="19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rPr>
              <a:t>- zawierać umowy i odwoływać się do nich</a:t>
            </a:r>
            <a:r>
              <a:rPr lang="pl-PL" sz="1900" b="1" dirty="0">
                <a:solidFill>
                  <a:srgbClr val="3A3A3A"/>
                </a:solidFill>
                <a:latin typeface="Times New Roman" panose="02020603050405020304" pitchFamily="18" charset="0"/>
                <a:ea typeface="Times New Roman" panose="02020603050405020304" pitchFamily="18" charset="0"/>
                <a:cs typeface="Times New Roman" panose="02020603050405020304" pitchFamily="18" charset="0"/>
              </a:rPr>
              <a:t>.</a:t>
            </a:r>
            <a:endParaRPr lang="pl-PL" sz="1900" b="1" dirty="0">
              <a:solidFill>
                <a:srgbClr val="3A3A3A"/>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26442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386</TotalTime>
  <Words>561</Words>
  <Application>Microsoft Office PowerPoint</Application>
  <PresentationFormat>Pokaz na ekranie (4:3)</PresentationFormat>
  <Paragraphs>86</Paragraphs>
  <Slides>16</Slides>
  <Notes>0</Notes>
  <HiddenSlides>0</HiddenSlides>
  <MMClips>1</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Przepływ</vt:lpstr>
      <vt:lpstr> Wspieranie rozwoju emocjonalno-społecznego dzieci w wieku przedszkolnym </vt:lpstr>
      <vt:lpstr>Slajd 2</vt:lpstr>
      <vt:lpstr>.      1. Jednym z najskuteczniejszych narzędzi wspierających  rozwój  emocjonalno-społeczny dzieci w wieku przedszkolnym jest zabawa. </vt:lpstr>
      <vt:lpstr>2. Poszerzanie SAMOŚWIADOMOŚCI DZIECKA. </vt:lpstr>
      <vt:lpstr>  </vt:lpstr>
      <vt:lpstr> </vt:lpstr>
      <vt:lpstr>  4. Rozwijanie MOTYWACJI czyli dążenie do celów mimo porażek i niepowodzeń.  </vt:lpstr>
      <vt:lpstr>5. Wzbudzanie i nauczanie EMPATII.  </vt:lpstr>
      <vt:lpstr>6. Rozwijanie UMIEJĘTNOŚCI SPOŁECZNYCH. </vt:lpstr>
      <vt:lpstr> Rozwijanie emocji u dzieci z wykorzystaniem bajek terapeutycznych. </vt:lpstr>
      <vt:lpstr>Slajd 11</vt:lpstr>
      <vt:lpstr>Slajd 12</vt:lpstr>
      <vt:lpstr>POLECAJKI </vt:lpstr>
      <vt:lpstr>Polecane książki dla dzieci:  Filliozat I., Limousin V., Veille E., Akceptuję, co czuję. Moje Emocje, Kasdepke G. Wielka księga uczuć, Świat Emocji, kolekcja książek Hachette, Huebner D., Co robić, gdy się złościsz. Techniki zarządzania złością, Stążka- Gawrysiak A., Self- Reg. Opowieści dla dzieci o tym, jak działać, gdy emocje biorą górę. Ibarrola B., Bajki, które uczą jak być szczęśliwym. </vt:lpstr>
      <vt:lpstr>Piosenka o emocjach </vt:lpstr>
      <vt:lpstr>Slajd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GRECJA</dc:title>
  <dc:creator>USER</dc:creator>
  <cp:lastModifiedBy>Beata Pakulska</cp:lastModifiedBy>
  <cp:revision>45</cp:revision>
  <dcterms:created xsi:type="dcterms:W3CDTF">2023-04-25T15:35:57Z</dcterms:created>
  <dcterms:modified xsi:type="dcterms:W3CDTF">2024-04-14T14:17:57Z</dcterms:modified>
</cp:coreProperties>
</file>