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58" r:id="rId5"/>
    <p:sldId id="259" r:id="rId6"/>
    <p:sldId id="260" r:id="rId7"/>
    <p:sldId id="261" r:id="rId8"/>
    <p:sldId id="262" r:id="rId9"/>
    <p:sldId id="263" r:id="rId10"/>
    <p:sldId id="288" r:id="rId11"/>
    <p:sldId id="289" r:id="rId12"/>
    <p:sldId id="284" r:id="rId13"/>
    <p:sldId id="264" r:id="rId14"/>
    <p:sldId id="265" r:id="rId15"/>
    <p:sldId id="266" r:id="rId16"/>
    <p:sldId id="267" r:id="rId17"/>
    <p:sldId id="268" r:id="rId18"/>
    <p:sldId id="269" r:id="rId19"/>
    <p:sldId id="270" r:id="rId20"/>
    <p:sldId id="286" r:id="rId21"/>
    <p:sldId id="278" r:id="rId22"/>
    <p:sldId id="287" r:id="rId23"/>
    <p:sldId id="279" r:id="rId24"/>
    <p:sldId id="280" r:id="rId25"/>
    <p:sldId id="281" r:id="rId26"/>
    <p:sldId id="285" r:id="rId27"/>
    <p:sldId id="271" r:id="rId28"/>
    <p:sldId id="283" r:id="rId29"/>
    <p:sldId id="272" r:id="rId30"/>
    <p:sldId id="273" r:id="rId31"/>
    <p:sldId id="274" r:id="rId32"/>
    <p:sldId id="275" r:id="rId33"/>
    <p:sldId id="276" r:id="rId34"/>
    <p:sldId id="277" r:id="rId3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9/8/2023</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96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9/8/2023</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285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9/8/2023</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668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pl-PL"/>
              <a:t>Kliknij, aby edytować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084233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332469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pl-PL"/>
              <a:t>Kliknij, aby edytować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3014131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a:t>Kliknij, aby edytować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4274943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a:t>Kliknij, aby edytować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Content Placeholder 3"/>
          <p:cNvSpPr>
            <a:spLocks noGrp="1"/>
          </p:cNvSpPr>
          <p:nvPr>
            <p:ph sz="quarter" idx="13"/>
          </p:nvPr>
        </p:nvSpPr>
        <p:spPr>
          <a:xfrm>
            <a:off x="913774" y="3051012"/>
            <a:ext cx="5106027" cy="27401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3" name="Content Placeholder 5"/>
          <p:cNvSpPr>
            <a:spLocks noGrp="1"/>
          </p:cNvSpPr>
          <p:nvPr>
            <p:ph sz="quarter" idx="14"/>
          </p:nvPr>
        </p:nvSpPr>
        <p:spPr>
          <a:xfrm>
            <a:off x="6172200" y="3051012"/>
            <a:ext cx="5105401" cy="27401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3066334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53609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400707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pl-PL"/>
              <a:t>Kliknij, aby edytować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86252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9/8/2023</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868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068551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2618056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3793699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pl-PL"/>
              <a:t>Kliknij, aby edytować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9117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2178833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pl-PL"/>
              <a:t>Kliknij, aby edytować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124578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pl-PL"/>
              <a:t>Kliknij, aby edytować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35003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23647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pl-PL"/>
              <a:t>Kliknij, aby edytować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9/8/2023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487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9/8/2023</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140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9/8/2023</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602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9/8/2023</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297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9/8/2023</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72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9/8/2023</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363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9/8/2023</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92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9/8/2023</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13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9/8/2023</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57784550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82EDB8D0-98ED-4B86-9D5F-E61ADC70144D}" type="datetimeFigureOut">
              <a:rPr lang="en-US" smtClean="0"/>
              <a:pPr/>
              <a:t>9/8/2023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183077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18.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jp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8.xml"/><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1.jp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Kolorowe plastikowe wersaliki">
            <a:extLst>
              <a:ext uri="{FF2B5EF4-FFF2-40B4-BE49-F238E27FC236}">
                <a16:creationId xmlns:a16="http://schemas.microsoft.com/office/drawing/2014/main" id="{8AA82F50-FFFA-3DFA-A7C0-86ABE8B7A9B7}"/>
              </a:ext>
            </a:extLst>
          </p:cNvPr>
          <p:cNvPicPr>
            <a:picLocks noChangeAspect="1"/>
          </p:cNvPicPr>
          <p:nvPr/>
        </p:nvPicPr>
        <p:blipFill rotWithShape="1">
          <a:blip r:embed="rId2">
            <a:alphaModFix amt="55000"/>
          </a:blip>
          <a:srcRect t="2271" b="13459"/>
          <a:stretch/>
        </p:blipFill>
        <p:spPr>
          <a:xfrm>
            <a:off x="20" y="10"/>
            <a:ext cx="12191980" cy="6857990"/>
          </a:xfrm>
          <a:prstGeom prst="rect">
            <a:avLst/>
          </a:prstGeom>
        </p:spPr>
      </p:pic>
      <p:sp>
        <p:nvSpPr>
          <p:cNvPr id="32" name="Oval 31">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0B60E67B-1900-67C4-238B-AD129CC8815C}"/>
              </a:ext>
            </a:extLst>
          </p:cNvPr>
          <p:cNvSpPr>
            <a:spLocks noGrp="1"/>
          </p:cNvSpPr>
          <p:nvPr>
            <p:ph type="ctrTitle"/>
          </p:nvPr>
        </p:nvSpPr>
        <p:spPr>
          <a:xfrm>
            <a:off x="2980544" y="1137405"/>
            <a:ext cx="6185753" cy="2982360"/>
          </a:xfrm>
        </p:spPr>
        <p:txBody>
          <a:bodyPr>
            <a:normAutofit/>
          </a:bodyPr>
          <a:lstStyle/>
          <a:p>
            <a:r>
              <a:rPr lang="pl-PL" sz="6600" b="1" i="1" dirty="0">
                <a:ln w="6600">
                  <a:solidFill>
                    <a:schemeClr val="accent2">
                      <a:lumMod val="60000"/>
                      <a:lumOff val="40000"/>
                    </a:schemeClr>
                  </a:solidFill>
                  <a:prstDash val="solid"/>
                </a:ln>
                <a:solidFill>
                  <a:schemeClr val="tx1">
                    <a:lumMod val="65000"/>
                    <a:lumOff val="35000"/>
                  </a:schemeClr>
                </a:solidFill>
                <a:effectLst>
                  <a:outerShdw blurRad="63500" sx="102000" sy="102000" algn="ctr" rotWithShape="0">
                    <a:prstClr val="black">
                      <a:alpha val="40000"/>
                    </a:prstClr>
                  </a:outerShdw>
                </a:effectLst>
              </a:rPr>
              <a:t>W świecie tworzyw sztucznych</a:t>
            </a:r>
          </a:p>
        </p:txBody>
      </p:sp>
      <p:sp>
        <p:nvSpPr>
          <p:cNvPr id="3" name="Podtytuł 2">
            <a:extLst>
              <a:ext uri="{FF2B5EF4-FFF2-40B4-BE49-F238E27FC236}">
                <a16:creationId xmlns:a16="http://schemas.microsoft.com/office/drawing/2014/main" id="{482037CC-10B4-8306-C83F-F81DD9210063}"/>
              </a:ext>
            </a:extLst>
          </p:cNvPr>
          <p:cNvSpPr>
            <a:spLocks noGrp="1"/>
          </p:cNvSpPr>
          <p:nvPr>
            <p:ph type="subTitle" idx="1"/>
          </p:nvPr>
        </p:nvSpPr>
        <p:spPr>
          <a:xfrm>
            <a:off x="3577192" y="4678899"/>
            <a:ext cx="5037616" cy="1655762"/>
          </a:xfrm>
        </p:spPr>
        <p:txBody>
          <a:bodyPr>
            <a:normAutofit/>
          </a:bodyPr>
          <a:lstStyle/>
          <a:p>
            <a:r>
              <a:rPr lang="pl-PL" dirty="0">
                <a:ln w="0"/>
                <a:effectLst>
                  <a:outerShdw blurRad="38100" dist="19050" dir="2700000" algn="tl" rotWithShape="0">
                    <a:schemeClr val="dk1">
                      <a:alpha val="40000"/>
                    </a:schemeClr>
                  </a:outerShdw>
                </a:effectLst>
              </a:rPr>
              <a:t>Julia Jaskulska</a:t>
            </a:r>
          </a:p>
        </p:txBody>
      </p:sp>
      <p:sp>
        <p:nvSpPr>
          <p:cNvPr id="34" name="Arc 33">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Przezroczysty materiał, w pomieszczeniu, Przezroczystość, picie wody&#10;&#10;Opis wygenerowany automatycznie">
            <a:extLst>
              <a:ext uri="{FF2B5EF4-FFF2-40B4-BE49-F238E27FC236}">
                <a16:creationId xmlns:a16="http://schemas.microsoft.com/office/drawing/2014/main" id="{9C5E8776-58CC-3DA4-2CD2-9DFE8B440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6719" y="1218633"/>
            <a:ext cx="4347682" cy="32645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pole tekstowe 3">
            <a:extLst>
              <a:ext uri="{FF2B5EF4-FFF2-40B4-BE49-F238E27FC236}">
                <a16:creationId xmlns:a16="http://schemas.microsoft.com/office/drawing/2014/main" id="{1D86924D-3A4E-2B0A-C957-A1A827554ECE}"/>
              </a:ext>
            </a:extLst>
          </p:cNvPr>
          <p:cNvSpPr txBox="1"/>
          <p:nvPr/>
        </p:nvSpPr>
        <p:spPr>
          <a:xfrm>
            <a:off x="4681246" y="137524"/>
            <a:ext cx="7124700" cy="769441"/>
          </a:xfrm>
          <a:prstGeom prst="rect">
            <a:avLst/>
          </a:prstGeom>
          <a:noFill/>
        </p:spPr>
        <p:txBody>
          <a:bodyPr wrap="square" rtlCol="0">
            <a:spAutoFit/>
          </a:bodyPr>
          <a:lstStyle/>
          <a:p>
            <a:r>
              <a:rPr lang="pl-PL"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Gęstość</a:t>
            </a:r>
          </a:p>
        </p:txBody>
      </p:sp>
      <mc:AlternateContent xmlns:mc="http://schemas.openxmlformats.org/markup-compatibility/2006" xmlns:a14="http://schemas.microsoft.com/office/drawing/2010/main">
        <mc:Choice Requires="a14">
          <p:sp>
            <p:nvSpPr>
              <p:cNvPr id="5" name="pole tekstowe 4">
                <a:extLst>
                  <a:ext uri="{FF2B5EF4-FFF2-40B4-BE49-F238E27FC236}">
                    <a16:creationId xmlns:a16="http://schemas.microsoft.com/office/drawing/2014/main" id="{6B0D0FC8-EB43-B3A6-DCAC-ED3F81AC1546}"/>
                  </a:ext>
                </a:extLst>
              </p:cNvPr>
              <p:cNvSpPr txBox="1"/>
              <p:nvPr/>
            </p:nvSpPr>
            <p:spPr>
              <a:xfrm>
                <a:off x="127907" y="5292612"/>
                <a:ext cx="5069244" cy="1200329"/>
              </a:xfrm>
              <a:prstGeom prst="rect">
                <a:avLst/>
              </a:prstGeom>
              <a:noFill/>
            </p:spPr>
            <p:txBody>
              <a:bodyPr wrap="square" rtlCol="0">
                <a:spAutoFit/>
              </a:bodyPr>
              <a:lstStyle/>
              <a:p>
                <a:pPr algn="ctr"/>
                <a:r>
                  <a:rPr lang="pl-PL" dirty="0"/>
                  <a:t>Patyczki PE, PS, PMMA, PA 6, PCW, UP wrzucamy do wody z płynem do naczyń. Jedynie próbka PE ( polietylen) unosi się na powierzchni, ma więc gęstość mniejszą od roztworu. (0,92 </a:t>
                </a:r>
                <a14:m>
                  <m:oMath xmlns:m="http://schemas.openxmlformats.org/officeDocument/2006/math">
                    <m:sSup>
                      <m:sSupPr>
                        <m:ctrlPr>
                          <a:rPr lang="pl-PL" i="1" smtClean="0">
                            <a:latin typeface="Cambria Math" panose="02040503050406030204" pitchFamily="18" charset="0"/>
                          </a:rPr>
                        </m:ctrlPr>
                      </m:sSupPr>
                      <m:e>
                        <m:r>
                          <a:rPr lang="pl-PL" b="0" i="1" smtClean="0">
                            <a:latin typeface="Cambria Math" panose="02040503050406030204" pitchFamily="18" charset="0"/>
                          </a:rPr>
                          <m:t>𝑔</m:t>
                        </m:r>
                        <m:r>
                          <a:rPr lang="pl-PL" b="0" i="1" smtClean="0">
                            <a:latin typeface="Cambria Math" panose="02040503050406030204" pitchFamily="18" charset="0"/>
                          </a:rPr>
                          <m:t>/</m:t>
                        </m:r>
                        <m:r>
                          <a:rPr lang="pl-PL" b="0" i="1" smtClean="0">
                            <a:latin typeface="Cambria Math" panose="02040503050406030204" pitchFamily="18" charset="0"/>
                          </a:rPr>
                          <m:t>𝑐𝑚</m:t>
                        </m:r>
                      </m:e>
                      <m:sup>
                        <m:r>
                          <a:rPr lang="pl-PL" b="0" i="1" smtClean="0">
                            <a:latin typeface="Cambria Math" panose="02040503050406030204" pitchFamily="18" charset="0"/>
                          </a:rPr>
                          <m:t>3</m:t>
                        </m:r>
                      </m:sup>
                    </m:sSup>
                  </m:oMath>
                </a14:m>
                <a:r>
                  <a:rPr lang="pl-PL" dirty="0"/>
                  <a:t>)</a:t>
                </a:r>
              </a:p>
            </p:txBody>
          </p:sp>
        </mc:Choice>
        <mc:Fallback xmlns="">
          <p:sp>
            <p:nvSpPr>
              <p:cNvPr id="5" name="pole tekstowe 4">
                <a:extLst>
                  <a:ext uri="{FF2B5EF4-FFF2-40B4-BE49-F238E27FC236}">
                    <a16:creationId xmlns:a16="http://schemas.microsoft.com/office/drawing/2014/main" id="{6B0D0FC8-EB43-B3A6-DCAC-ED3F81AC1546}"/>
                  </a:ext>
                </a:extLst>
              </p:cNvPr>
              <p:cNvSpPr txBox="1">
                <a:spLocks noRot="1" noChangeAspect="1" noMove="1" noResize="1" noEditPoints="1" noAdjustHandles="1" noChangeArrowheads="1" noChangeShapeType="1" noTextEdit="1"/>
              </p:cNvSpPr>
              <p:nvPr/>
            </p:nvSpPr>
            <p:spPr>
              <a:xfrm>
                <a:off x="127907" y="5292612"/>
                <a:ext cx="5069244" cy="1200329"/>
              </a:xfrm>
              <a:prstGeom prst="rect">
                <a:avLst/>
              </a:prstGeom>
              <a:blipFill>
                <a:blip r:embed="rId3"/>
                <a:stretch>
                  <a:fillRect l="-361" t="-2538" r="-1442" b="-7614"/>
                </a:stretch>
              </a:blipFill>
            </p:spPr>
            <p:txBody>
              <a:bodyPr/>
              <a:lstStyle/>
              <a:p>
                <a:r>
                  <a:rPr lang="pl-PL">
                    <a:noFill/>
                  </a:rPr>
                  <a:t> </a:t>
                </a:r>
              </a:p>
            </p:txBody>
          </p:sp>
        </mc:Fallback>
      </mc:AlternateContent>
      <p:pic>
        <p:nvPicPr>
          <p:cNvPr id="7" name="Obraz 6" descr="Obraz zawierający Przezroczysty materiał, w pomieszczeniu, Przezroczystość, światło&#10;&#10;Opis wygenerowany automatycznie">
            <a:extLst>
              <a:ext uri="{FF2B5EF4-FFF2-40B4-BE49-F238E27FC236}">
                <a16:creationId xmlns:a16="http://schemas.microsoft.com/office/drawing/2014/main" id="{8057966E-B55B-B47A-D1A3-7213A798E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023832" y="1230686"/>
            <a:ext cx="4444441" cy="33371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pole tekstowe 7">
            <a:extLst>
              <a:ext uri="{FF2B5EF4-FFF2-40B4-BE49-F238E27FC236}">
                <a16:creationId xmlns:a16="http://schemas.microsoft.com/office/drawing/2014/main" id="{5F4D9DA2-4046-11CE-24FC-0D18B4647558}"/>
              </a:ext>
            </a:extLst>
          </p:cNvPr>
          <p:cNvSpPr txBox="1"/>
          <p:nvPr/>
        </p:nvSpPr>
        <p:spPr>
          <a:xfrm>
            <a:off x="6686161" y="5431111"/>
            <a:ext cx="5119785" cy="923330"/>
          </a:xfrm>
          <a:prstGeom prst="rect">
            <a:avLst/>
          </a:prstGeom>
          <a:noFill/>
        </p:spPr>
        <p:txBody>
          <a:bodyPr wrap="square" rtlCol="0">
            <a:spAutoFit/>
          </a:bodyPr>
          <a:lstStyle/>
          <a:p>
            <a:pPr algn="ctr"/>
            <a:r>
              <a:rPr lang="pl-PL" dirty="0"/>
              <a:t>Po dodaniu soli gęstość roztworu się zwiększa, a kolejne patyczki się wynurzają. Na dnie zostają jednak nadal patyczki z PCW i PA.</a:t>
            </a:r>
          </a:p>
        </p:txBody>
      </p:sp>
    </p:spTree>
    <p:extLst>
      <p:ext uri="{BB962C8B-B14F-4D97-AF65-F5344CB8AC3E}">
        <p14:creationId xmlns:p14="http://schemas.microsoft.com/office/powerpoint/2010/main" val="270456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42" name="Rectangle 41">
            <a:extLst>
              <a:ext uri="{FF2B5EF4-FFF2-40B4-BE49-F238E27FC236}">
                <a16:creationId xmlns:a16="http://schemas.microsoft.com/office/drawing/2014/main" id="{E5EAE061-4AFE-4B3A-8FA1-FC5953E7E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BD0398FB-7D27-4C59-A68B-663AE7A37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E69EEE69-B778-24B5-D6E0-3C35243BC467}"/>
              </a:ext>
            </a:extLst>
          </p:cNvPr>
          <p:cNvSpPr>
            <a:spLocks noGrp="1"/>
          </p:cNvSpPr>
          <p:nvPr>
            <p:ph type="title"/>
          </p:nvPr>
        </p:nvSpPr>
        <p:spPr>
          <a:xfrm>
            <a:off x="4796494" y="3276601"/>
            <a:ext cx="7347377" cy="2387600"/>
          </a:xfrm>
        </p:spPr>
        <p:txBody>
          <a:bodyPr vert="horz" lIns="91440" tIns="45720" rIns="91440" bIns="45720" rtlCol="0" anchor="b">
            <a:noAutofit/>
          </a:bodyPr>
          <a:lstStyle/>
          <a:p>
            <a:pPr algn="ctr"/>
            <a:r>
              <a:rPr lang="en-US" sz="6000" b="1" i="1" kern="1200" dirty="0" err="1">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rPr>
              <a:t>Wybrane</a:t>
            </a:r>
            <a:r>
              <a:rPr lang="en-US" sz="6000" b="1" i="1" kern="1200" dirty="0">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rPr>
              <a:t>przykłady</a:t>
            </a:r>
            <a:r>
              <a:rPr lang="en-US" sz="6000" b="1" i="1" kern="1200" dirty="0">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rPr>
              <a:t>tworzyw</a:t>
            </a:r>
            <a:r>
              <a:rPr lang="en-US" sz="6000" b="1" i="1" kern="1200" dirty="0">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rPr>
              <a:t>sztucznych</a:t>
            </a:r>
            <a:endParaRPr lang="en-US" sz="6000" b="1" i="1" kern="1200" dirty="0">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endParaRPr>
          </a:p>
        </p:txBody>
      </p:sp>
      <p:cxnSp>
        <p:nvCxnSpPr>
          <p:cNvPr id="48" name="Straight Connector 47">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DEE8134-8942-423C-9EAA-0110FCA11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Arc 57">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231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4E843C5-E258-463E-B6A7-03E24286BC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Rectangle 16">
            <a:extLst>
              <a:ext uri="{FF2B5EF4-FFF2-40B4-BE49-F238E27FC236}">
                <a16:creationId xmlns:a16="http://schemas.microsoft.com/office/drawing/2014/main" id="{5D2CA358-2EA6-49C2-AAEF-0C79C1F7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AAD74829-8970-4A28-B5F6-387E0E313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976ACB9-C2D4-45C2-924A-2CF7CFF511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3" name="pole tekstowe 2">
            <a:extLst>
              <a:ext uri="{FF2B5EF4-FFF2-40B4-BE49-F238E27FC236}">
                <a16:creationId xmlns:a16="http://schemas.microsoft.com/office/drawing/2014/main" id="{A6FB50B7-50AD-016C-28DF-6D46B7759127}"/>
              </a:ext>
            </a:extLst>
          </p:cNvPr>
          <p:cNvSpPr txBox="1"/>
          <p:nvPr/>
        </p:nvSpPr>
        <p:spPr>
          <a:xfrm>
            <a:off x="4930256" y="39511"/>
            <a:ext cx="5855416" cy="15961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Polietylen</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(PE)</a:t>
            </a:r>
          </a:p>
        </p:txBody>
      </p:sp>
      <p:sp>
        <p:nvSpPr>
          <p:cNvPr id="4" name="pole tekstowe 3">
            <a:extLst>
              <a:ext uri="{FF2B5EF4-FFF2-40B4-BE49-F238E27FC236}">
                <a16:creationId xmlns:a16="http://schemas.microsoft.com/office/drawing/2014/main" id="{BF2DF19B-9374-56C2-5E5E-E334C2FC6869}"/>
              </a:ext>
            </a:extLst>
          </p:cNvPr>
          <p:cNvSpPr txBox="1"/>
          <p:nvPr/>
        </p:nvSpPr>
        <p:spPr>
          <a:xfrm>
            <a:off x="4817775" y="1350055"/>
            <a:ext cx="6633140" cy="3847444"/>
          </a:xfrm>
          <a:prstGeom prst="rect">
            <a:avLst/>
          </a:prstGeom>
        </p:spPr>
        <p:txBody>
          <a:bodyPr vert="horz" lIns="91440" tIns="45720" rIns="91440" bIns="45720" rtlCol="0">
            <a:noAutofit/>
          </a:bodyPr>
          <a:lstStyle/>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Termoplast</a:t>
            </a:r>
            <a:r>
              <a:rPr lang="en-US" sz="1200" dirty="0">
                <a:latin typeface="Comic Sans MS" panose="030F0702030302020204" pitchFamily="66" charset="0"/>
              </a:rPr>
              <a:t>, </a:t>
            </a:r>
            <a:r>
              <a:rPr lang="en-US" sz="1200" dirty="0" err="1">
                <a:latin typeface="Comic Sans MS" panose="030F0702030302020204" pitchFamily="66" charset="0"/>
              </a:rPr>
              <a:t>polimer</a:t>
            </a:r>
            <a:r>
              <a:rPr lang="en-US" sz="1200" dirty="0">
                <a:latin typeface="Comic Sans MS" panose="030F0702030302020204" pitchFamily="66" charset="0"/>
              </a:rPr>
              <a:t> </a:t>
            </a:r>
            <a:r>
              <a:rPr lang="en-US" sz="1200" dirty="0" err="1">
                <a:latin typeface="Comic Sans MS" panose="030F0702030302020204" pitchFamily="66" charset="0"/>
              </a:rPr>
              <a:t>częściowo</a:t>
            </a:r>
            <a:r>
              <a:rPr lang="en-US" sz="1200" dirty="0">
                <a:latin typeface="Comic Sans MS" panose="030F0702030302020204" pitchFamily="66" charset="0"/>
              </a:rPr>
              <a:t> </a:t>
            </a:r>
            <a:r>
              <a:rPr lang="en-US" sz="1200" dirty="0" err="1">
                <a:latin typeface="Comic Sans MS" panose="030F0702030302020204" pitchFamily="66" charset="0"/>
              </a:rPr>
              <a:t>krystaliczny</a:t>
            </a: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Właściwości</a:t>
            </a:r>
            <a:r>
              <a:rPr lang="en-US" sz="1200" b="1" dirty="0">
                <a:latin typeface="Comic Sans MS" panose="030F0702030302020204" pitchFamily="66" charset="0"/>
              </a:rPr>
              <a:t> </a:t>
            </a:r>
            <a:r>
              <a:rPr lang="en-US" sz="1200" b="1" dirty="0" err="1">
                <a:latin typeface="Comic Sans MS" panose="030F0702030302020204" pitchFamily="66" charset="0"/>
              </a:rPr>
              <a:t>fizyczne</a:t>
            </a:r>
            <a:r>
              <a:rPr lang="en-US" sz="1200" b="1" dirty="0">
                <a:latin typeface="Comic Sans MS" panose="030F0702030302020204" pitchFamily="66" charset="0"/>
              </a:rPr>
              <a:t>:</a:t>
            </a:r>
          </a:p>
          <a:p>
            <a:pPr>
              <a:lnSpc>
                <a:spcPct val="110000"/>
              </a:lnSpc>
              <a:spcAft>
                <a:spcPts val="600"/>
              </a:spcAft>
              <a:buClr>
                <a:schemeClr val="tx1"/>
              </a:buClr>
            </a:pPr>
            <a:r>
              <a:rPr lang="en-US" sz="1200" dirty="0">
                <a:latin typeface="Comic Sans MS" panose="030F0702030302020204" pitchFamily="66" charset="0"/>
              </a:rPr>
              <a:t>W </a:t>
            </a:r>
            <a:r>
              <a:rPr lang="en-US" sz="1200" dirty="0" err="1">
                <a:latin typeface="Comic Sans MS" panose="030F0702030302020204" pitchFamily="66" charset="0"/>
              </a:rPr>
              <a:t>zależności</a:t>
            </a:r>
            <a:r>
              <a:rPr lang="en-US" sz="1200" dirty="0">
                <a:latin typeface="Comic Sans MS" panose="030F0702030302020204" pitchFamily="66" charset="0"/>
              </a:rPr>
              <a:t> od </a:t>
            </a:r>
            <a:r>
              <a:rPr lang="en-US" sz="1200" dirty="0" err="1">
                <a:latin typeface="Comic Sans MS" panose="030F0702030302020204" pitchFamily="66" charset="0"/>
              </a:rPr>
              <a:t>gatunku</a:t>
            </a:r>
            <a:r>
              <a:rPr lang="en-US" sz="1200" dirty="0">
                <a:latin typeface="Comic Sans MS" panose="030F0702030302020204" pitchFamily="66" charset="0"/>
              </a:rPr>
              <a:t> </a:t>
            </a:r>
            <a:r>
              <a:rPr lang="en-US" sz="1200" dirty="0" err="1">
                <a:latin typeface="Comic Sans MS" panose="030F0702030302020204" pitchFamily="66" charset="0"/>
              </a:rPr>
              <a:t>przezroczysty</a:t>
            </a:r>
            <a:r>
              <a:rPr lang="en-US" sz="1200" dirty="0">
                <a:latin typeface="Comic Sans MS" panose="030F0702030302020204" pitchFamily="66" charset="0"/>
              </a:rPr>
              <a:t> </a:t>
            </a:r>
            <a:r>
              <a:rPr lang="en-US" sz="1200" dirty="0" err="1">
                <a:latin typeface="Comic Sans MS" panose="030F0702030302020204" pitchFamily="66" charset="0"/>
              </a:rPr>
              <a:t>lub</a:t>
            </a:r>
            <a:r>
              <a:rPr lang="en-US" sz="1200" dirty="0">
                <a:latin typeface="Comic Sans MS" panose="030F0702030302020204" pitchFamily="66" charset="0"/>
              </a:rPr>
              <a:t> </a:t>
            </a:r>
            <a:r>
              <a:rPr lang="en-US" sz="1200" dirty="0" err="1">
                <a:latin typeface="Comic Sans MS" panose="030F0702030302020204" pitchFamily="66" charset="0"/>
              </a:rPr>
              <a:t>mlecznobiały</a:t>
            </a:r>
            <a:r>
              <a:rPr lang="en-US" sz="1200" dirty="0">
                <a:latin typeface="Comic Sans MS" panose="030F0702030302020204" pitchFamily="66" charset="0"/>
              </a:rPr>
              <a:t>, </a:t>
            </a:r>
            <a:r>
              <a:rPr lang="en-US" sz="1200" dirty="0" err="1">
                <a:latin typeface="Comic Sans MS" panose="030F0702030302020204" pitchFamily="66" charset="0"/>
              </a:rPr>
              <a:t>wyskowaty</a:t>
            </a:r>
            <a:r>
              <a:rPr lang="en-US" sz="1200" dirty="0">
                <a:latin typeface="Comic Sans MS" panose="030F0702030302020204" pitchFamily="66" charset="0"/>
              </a:rPr>
              <a:t> w </a:t>
            </a:r>
            <a:r>
              <a:rPr lang="en-US" sz="1200" dirty="0" err="1">
                <a:latin typeface="Comic Sans MS" panose="030F0702030302020204" pitchFamily="66" charset="0"/>
              </a:rPr>
              <a:t>dotyku</a:t>
            </a:r>
            <a:r>
              <a:rPr lang="en-US" sz="1200" dirty="0">
                <a:latin typeface="Comic Sans MS" panose="030F0702030302020204" pitchFamily="66" charset="0"/>
              </a:rPr>
              <a:t>, </a:t>
            </a:r>
            <a:r>
              <a:rPr lang="en-US" sz="1200" dirty="0" err="1">
                <a:latin typeface="Comic Sans MS" panose="030F0702030302020204" pitchFamily="66" charset="0"/>
              </a:rPr>
              <a:t>dość</a:t>
            </a:r>
            <a:r>
              <a:rPr lang="en-US" sz="1200" dirty="0">
                <a:latin typeface="Comic Sans MS" panose="030F0702030302020204" pitchFamily="66" charset="0"/>
              </a:rPr>
              <a:t> </a:t>
            </a:r>
            <a:r>
              <a:rPr lang="en-US" sz="1200" dirty="0" err="1">
                <a:latin typeface="Comic Sans MS" panose="030F0702030302020204" pitchFamily="66" charset="0"/>
              </a:rPr>
              <a:t>miękki</a:t>
            </a:r>
            <a:r>
              <a:rPr lang="en-US" sz="1200" dirty="0">
                <a:latin typeface="Comic Sans MS" panose="030F0702030302020204" pitchFamily="66" charset="0"/>
              </a:rPr>
              <a:t>, </a:t>
            </a:r>
            <a:r>
              <a:rPr lang="en-US" sz="1200" dirty="0" err="1">
                <a:latin typeface="Comic Sans MS" panose="030F0702030302020204" pitchFamily="66" charset="0"/>
              </a:rPr>
              <a:t>rysuje</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np. Pod </a:t>
            </a:r>
            <a:r>
              <a:rPr lang="en-US" sz="1200" dirty="0" err="1">
                <a:latin typeface="Comic Sans MS" panose="030F0702030302020204" pitchFamily="66" charset="0"/>
              </a:rPr>
              <a:t>naciskiem</a:t>
            </a:r>
            <a:r>
              <a:rPr lang="en-US" sz="1200" dirty="0">
                <a:latin typeface="Comic Sans MS" panose="030F0702030302020204" pitchFamily="66" charset="0"/>
              </a:rPr>
              <a:t> </a:t>
            </a:r>
            <a:r>
              <a:rPr lang="en-US" sz="1200" dirty="0" err="1">
                <a:latin typeface="Comic Sans MS" panose="030F0702030302020204" pitchFamily="66" charset="0"/>
              </a:rPr>
              <a:t>paznokcia</a:t>
            </a:r>
            <a:r>
              <a:rPr lang="en-US" sz="1200" dirty="0">
                <a:latin typeface="Comic Sans MS" panose="030F0702030302020204" pitchFamily="66" charset="0"/>
              </a:rPr>
              <a:t>, </a:t>
            </a:r>
            <a:r>
              <a:rPr lang="en-US" sz="1200" dirty="0" err="1">
                <a:latin typeface="Comic Sans MS" panose="030F0702030302020204" pitchFamily="66" charset="0"/>
              </a:rPr>
              <a:t>ciągliwy</a:t>
            </a:r>
            <a:r>
              <a:rPr lang="en-US" sz="1200" dirty="0">
                <a:latin typeface="Comic Sans MS" panose="030F0702030302020204" pitchFamily="66" charset="0"/>
              </a:rPr>
              <a:t>, </a:t>
            </a:r>
            <a:r>
              <a:rPr lang="en-US" sz="1200" dirty="0" err="1">
                <a:latin typeface="Comic Sans MS" panose="030F0702030302020204" pitchFamily="66" charset="0"/>
              </a:rPr>
              <a:t>podatny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gięcie</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zimno</a:t>
            </a:r>
            <a:r>
              <a:rPr lang="en-US" sz="1200" dirty="0">
                <a:latin typeface="Comic Sans MS" panose="030F0702030302020204" pitchFamily="66" charset="0"/>
              </a:rPr>
              <a:t>. </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Inne</a:t>
            </a:r>
            <a:r>
              <a:rPr lang="en-US" sz="1200" b="1" dirty="0">
                <a:latin typeface="Comic Sans MS" panose="030F0702030302020204" pitchFamily="66" charset="0"/>
              </a:rPr>
              <a:t> </a:t>
            </a:r>
            <a:r>
              <a:rPr lang="en-US" sz="1200" b="1" dirty="0" err="1">
                <a:latin typeface="Comic Sans MS" panose="030F0702030302020204" pitchFamily="66" charset="0"/>
              </a:rPr>
              <a:t>próby</a:t>
            </a:r>
            <a:r>
              <a:rPr lang="en-US" sz="1200" b="1" dirty="0">
                <a:latin typeface="Comic Sans MS" panose="030F0702030302020204" pitchFamily="66" charset="0"/>
              </a:rPr>
              <a:t> </a:t>
            </a:r>
            <a:r>
              <a:rPr lang="en-US" sz="1200" b="1" dirty="0" err="1">
                <a:latin typeface="Comic Sans MS" panose="030F0702030302020204" pitchFamily="66" charset="0"/>
              </a:rPr>
              <a:t>identyfikacyjne</a:t>
            </a:r>
            <a:endParaRPr lang="en-US" sz="1200" b="1" dirty="0">
              <a:latin typeface="Comic Sans MS" panose="030F0702030302020204" pitchFamily="66" charset="0"/>
            </a:endParaRPr>
          </a:p>
          <a:p>
            <a:pPr>
              <a:lnSpc>
                <a:spcPct val="110000"/>
              </a:lnSpc>
              <a:spcAft>
                <a:spcPts val="600"/>
              </a:spcAft>
              <a:buClr>
                <a:schemeClr val="tx1"/>
              </a:buClr>
            </a:pPr>
            <a:r>
              <a:rPr lang="en-US" sz="1200" dirty="0">
                <a:latin typeface="Comic Sans MS" panose="030F0702030302020204" pitchFamily="66" charset="0"/>
              </a:rPr>
              <a:t>W </a:t>
            </a:r>
            <a:r>
              <a:rPr lang="en-US" sz="1200" dirty="0" err="1">
                <a:latin typeface="Comic Sans MS" panose="030F0702030302020204" pitchFamily="66" charset="0"/>
              </a:rPr>
              <a:t>temperaturze</a:t>
            </a:r>
            <a:r>
              <a:rPr lang="en-US" sz="1200" dirty="0">
                <a:latin typeface="Comic Sans MS" panose="030F0702030302020204" pitchFamily="66" charset="0"/>
              </a:rPr>
              <a:t> </a:t>
            </a:r>
            <a:r>
              <a:rPr lang="en-US" sz="1200" dirty="0" err="1">
                <a:latin typeface="Comic Sans MS" panose="030F0702030302020204" pitchFamily="66" charset="0"/>
              </a:rPr>
              <a:t>pokojowej</a:t>
            </a:r>
            <a:r>
              <a:rPr lang="en-US" sz="1200" dirty="0">
                <a:latin typeface="Comic Sans MS" panose="030F0702030302020204" pitchFamily="66" charset="0"/>
              </a:rPr>
              <a:t> </a:t>
            </a:r>
            <a:r>
              <a:rPr lang="en-US" sz="1200" dirty="0" err="1">
                <a:latin typeface="Comic Sans MS" panose="030F0702030302020204" pitchFamily="66" charset="0"/>
              </a:rPr>
              <a:t>nie</a:t>
            </a:r>
            <a:r>
              <a:rPr lang="en-US" sz="1200" dirty="0">
                <a:latin typeface="Comic Sans MS" panose="030F0702030302020204" pitchFamily="66" charset="0"/>
              </a:rPr>
              <a:t> </a:t>
            </a:r>
            <a:r>
              <a:rPr lang="en-US" sz="1200" dirty="0" err="1">
                <a:latin typeface="Comic Sans MS" panose="030F0702030302020204" pitchFamily="66" charset="0"/>
              </a:rPr>
              <a:t>rozpuszcza</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w </a:t>
            </a:r>
            <a:r>
              <a:rPr lang="en-US" sz="1200" dirty="0" err="1">
                <a:latin typeface="Comic Sans MS" panose="030F0702030302020204" pitchFamily="66" charset="0"/>
              </a:rPr>
              <a:t>żadnym</a:t>
            </a:r>
            <a:r>
              <a:rPr lang="en-US" sz="1200" dirty="0">
                <a:latin typeface="Comic Sans MS" panose="030F0702030302020204" pitchFamily="66" charset="0"/>
              </a:rPr>
              <a:t> </a:t>
            </a:r>
            <a:r>
              <a:rPr lang="en-US" sz="1200" dirty="0" err="1">
                <a:latin typeface="Comic Sans MS" panose="030F0702030302020204" pitchFamily="66" charset="0"/>
              </a:rPr>
              <a:t>rozpuszczalniku</a:t>
            </a:r>
            <a:r>
              <a:rPr lang="en-US" sz="1200" dirty="0">
                <a:latin typeface="Comic Sans MS" panose="030F0702030302020204" pitchFamily="66" charset="0"/>
              </a:rPr>
              <a:t>, </a:t>
            </a:r>
            <a:r>
              <a:rPr lang="en-US" sz="1200" dirty="0" err="1">
                <a:latin typeface="Comic Sans MS" panose="030F0702030302020204" pitchFamily="66" charset="0"/>
              </a:rPr>
              <a:t>odporny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kwasów</a:t>
            </a:r>
            <a:r>
              <a:rPr lang="en-US" sz="1200" dirty="0">
                <a:latin typeface="Comic Sans MS" panose="030F0702030302020204" pitchFamily="66" charset="0"/>
              </a:rPr>
              <a:t>, </a:t>
            </a:r>
            <a:r>
              <a:rPr lang="en-US" sz="1200" dirty="0" err="1">
                <a:latin typeface="Comic Sans MS" panose="030F0702030302020204" pitchFamily="66" charset="0"/>
              </a:rPr>
              <a:t>zasad</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olejów</a:t>
            </a:r>
            <a:r>
              <a:rPr lang="en-US" sz="1200" dirty="0">
                <a:latin typeface="Comic Sans MS" panose="030F0702030302020204" pitchFamily="66" charset="0"/>
              </a:rPr>
              <a:t>, </a:t>
            </a:r>
            <a:r>
              <a:rPr lang="en-US" sz="1200" dirty="0" err="1">
                <a:latin typeface="Comic Sans MS" panose="030F0702030302020204" pitchFamily="66" charset="0"/>
              </a:rPr>
              <a:t>podatny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zgrzewanie</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Palność</a:t>
            </a:r>
            <a:r>
              <a:rPr lang="en-US" sz="1200" b="1" dirty="0">
                <a:latin typeface="Comic Sans MS" panose="030F0702030302020204" pitchFamily="66" charset="0"/>
              </a:rPr>
              <a:t>:</a:t>
            </a:r>
          </a:p>
          <a:p>
            <a:pPr>
              <a:lnSpc>
                <a:spcPct val="110000"/>
              </a:lnSpc>
              <a:spcAft>
                <a:spcPts val="600"/>
              </a:spcAft>
              <a:buClr>
                <a:schemeClr val="tx1"/>
              </a:buClr>
            </a:pPr>
            <a:r>
              <a:rPr lang="en-US" sz="1200" dirty="0">
                <a:latin typeface="Comic Sans MS" panose="030F0702030302020204" pitchFamily="66" charset="0"/>
              </a:rPr>
              <a:t>Pali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jasnym</a:t>
            </a:r>
            <a:r>
              <a:rPr lang="en-US" sz="1200" dirty="0">
                <a:latin typeface="Comic Sans MS" panose="030F0702030302020204" pitchFamily="66" charset="0"/>
              </a:rPr>
              <a:t> </a:t>
            </a:r>
            <a:r>
              <a:rPr lang="en-US" sz="1200" dirty="0" err="1">
                <a:latin typeface="Comic Sans MS" panose="030F0702030302020204" pitchFamily="66" charset="0"/>
              </a:rPr>
              <a:t>płomieniem</a:t>
            </a:r>
            <a:r>
              <a:rPr lang="en-US" sz="1200" dirty="0">
                <a:latin typeface="Comic Sans MS" panose="030F0702030302020204" pitchFamily="66" charset="0"/>
              </a:rPr>
              <a:t> z </a:t>
            </a:r>
            <a:r>
              <a:rPr lang="en-US" sz="1200" dirty="0" err="1">
                <a:latin typeface="Comic Sans MS" panose="030F0702030302020204" pitchFamily="66" charset="0"/>
              </a:rPr>
              <a:t>błękitnym</a:t>
            </a:r>
            <a:r>
              <a:rPr lang="en-US" sz="1200" dirty="0">
                <a:latin typeface="Comic Sans MS" panose="030F0702030302020204" pitchFamily="66" charset="0"/>
              </a:rPr>
              <a:t> </a:t>
            </a:r>
            <a:r>
              <a:rPr lang="en-US" sz="1200" dirty="0" err="1">
                <a:latin typeface="Comic Sans MS" panose="030F0702030302020204" pitchFamily="66" charset="0"/>
              </a:rPr>
              <a:t>rdzeniem</a:t>
            </a:r>
            <a:r>
              <a:rPr lang="en-US" sz="1200" dirty="0">
                <a:latin typeface="Comic Sans MS" panose="030F0702030302020204" pitchFamily="66" charset="0"/>
              </a:rPr>
              <a:t>, </a:t>
            </a:r>
            <a:r>
              <a:rPr lang="en-US" sz="1200" dirty="0" err="1">
                <a:latin typeface="Comic Sans MS" panose="030F0702030302020204" pitchFamily="66" charset="0"/>
              </a:rPr>
              <a:t>paląc</a:t>
            </a:r>
            <a:r>
              <a:rPr lang="en-US" sz="1200" dirty="0">
                <a:latin typeface="Comic Sans MS" panose="030F0702030302020204" pitchFamily="66" charset="0"/>
              </a:rPr>
              <a:t> </a:t>
            </a:r>
            <a:r>
              <a:rPr lang="en-US" sz="1200" dirty="0" err="1">
                <a:latin typeface="Comic Sans MS" panose="030F0702030302020204" pitchFamily="66" charset="0"/>
              </a:rPr>
              <a:t>skrapla</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po </a:t>
            </a:r>
            <a:r>
              <a:rPr lang="en-US" sz="1200" dirty="0" err="1">
                <a:latin typeface="Comic Sans MS" panose="030F0702030302020204" pitchFamily="66" charset="0"/>
              </a:rPr>
              <a:t>usunięciu</a:t>
            </a:r>
            <a:r>
              <a:rPr lang="en-US" sz="1200" dirty="0">
                <a:latin typeface="Comic Sans MS" panose="030F0702030302020204" pitchFamily="66" charset="0"/>
              </a:rPr>
              <a:t> </a:t>
            </a:r>
            <a:r>
              <a:rPr lang="en-US" sz="1200" dirty="0" err="1">
                <a:latin typeface="Comic Sans MS" panose="030F0702030302020204" pitchFamily="66" charset="0"/>
              </a:rPr>
              <a:t>źródła</a:t>
            </a:r>
            <a:r>
              <a:rPr lang="en-US" sz="1200" dirty="0">
                <a:latin typeface="Comic Sans MS" panose="030F0702030302020204" pitchFamily="66" charset="0"/>
              </a:rPr>
              <a:t> </a:t>
            </a:r>
            <a:r>
              <a:rPr lang="en-US" sz="1200" dirty="0" err="1">
                <a:latin typeface="Comic Sans MS" panose="030F0702030302020204" pitchFamily="66" charset="0"/>
              </a:rPr>
              <a:t>ognia</a:t>
            </a:r>
            <a:r>
              <a:rPr lang="en-US" sz="1200" dirty="0">
                <a:latin typeface="Comic Sans MS" panose="030F0702030302020204" pitchFamily="66" charset="0"/>
              </a:rPr>
              <a:t> (</a:t>
            </a:r>
            <a:r>
              <a:rPr lang="en-US" sz="1200" dirty="0" err="1">
                <a:latin typeface="Comic Sans MS" panose="030F0702030302020204" pitchFamily="66" charset="0"/>
              </a:rPr>
              <a:t>palnika</a:t>
            </a:r>
            <a:r>
              <a:rPr lang="en-US" sz="1200" dirty="0">
                <a:latin typeface="Comic Sans MS" panose="030F0702030302020204" pitchFamily="66" charset="0"/>
              </a:rPr>
              <a:t>) </a:t>
            </a:r>
            <a:r>
              <a:rPr lang="en-US" sz="1200" dirty="0" err="1">
                <a:latin typeface="Comic Sans MS" panose="030F0702030302020204" pitchFamily="66" charset="0"/>
              </a:rPr>
              <a:t>pali</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dalej</a:t>
            </a:r>
            <a:r>
              <a:rPr lang="en-US" sz="1200" dirty="0">
                <a:latin typeface="Comic Sans MS" panose="030F0702030302020204" pitchFamily="66" charset="0"/>
              </a:rPr>
              <a:t>. Po </a:t>
            </a:r>
            <a:r>
              <a:rPr lang="en-US" sz="1200" dirty="0" err="1">
                <a:latin typeface="Comic Sans MS" panose="030F0702030302020204" pitchFamily="66" charset="0"/>
              </a:rPr>
              <a:t>zgaszeniu</a:t>
            </a:r>
            <a:r>
              <a:rPr lang="en-US" sz="1200" dirty="0">
                <a:latin typeface="Comic Sans MS" panose="030F0702030302020204" pitchFamily="66" charset="0"/>
              </a:rPr>
              <a:t> </a:t>
            </a:r>
            <a:r>
              <a:rPr lang="en-US" sz="1200" dirty="0" err="1">
                <a:latin typeface="Comic Sans MS" panose="030F0702030302020204" pitchFamily="66" charset="0"/>
              </a:rPr>
              <a:t>wydziela</a:t>
            </a:r>
            <a:r>
              <a:rPr lang="en-US" sz="1200" dirty="0">
                <a:latin typeface="Comic Sans MS" panose="030F0702030302020204" pitchFamily="66" charset="0"/>
              </a:rPr>
              <a:t> </a:t>
            </a:r>
            <a:r>
              <a:rPr lang="en-US" sz="1200" dirty="0" err="1">
                <a:latin typeface="Comic Sans MS" panose="030F0702030302020204" pitchFamily="66" charset="0"/>
              </a:rPr>
              <a:t>charakterystyczny</a:t>
            </a:r>
            <a:r>
              <a:rPr lang="en-US" sz="1200" dirty="0">
                <a:latin typeface="Comic Sans MS" panose="030F0702030302020204" pitchFamily="66" charset="0"/>
              </a:rPr>
              <a:t> </a:t>
            </a:r>
            <a:r>
              <a:rPr lang="en-US" sz="1200" dirty="0" err="1">
                <a:latin typeface="Comic Sans MS" panose="030F0702030302020204" pitchFamily="66" charset="0"/>
              </a:rPr>
              <a:t>przyjemny</a:t>
            </a:r>
            <a:r>
              <a:rPr lang="en-US" sz="1200" dirty="0">
                <a:latin typeface="Comic Sans MS" panose="030F0702030302020204" pitchFamily="66" charset="0"/>
              </a:rPr>
              <a:t> </a:t>
            </a:r>
            <a:r>
              <a:rPr lang="en-US" sz="1200" dirty="0" err="1">
                <a:latin typeface="Comic Sans MS" panose="030F0702030302020204" pitchFamily="66" charset="0"/>
              </a:rPr>
              <a:t>zapach</a:t>
            </a:r>
            <a:r>
              <a:rPr lang="en-US" sz="1200" dirty="0">
                <a:latin typeface="Comic Sans MS" panose="030F0702030302020204" pitchFamily="66" charset="0"/>
              </a:rPr>
              <a:t> </a:t>
            </a:r>
            <a:r>
              <a:rPr lang="en-US" sz="1200" dirty="0" err="1">
                <a:latin typeface="Comic Sans MS" panose="030F0702030302020204" pitchFamily="66" charset="0"/>
              </a:rPr>
              <a:t>parafiny</a:t>
            </a:r>
            <a:r>
              <a:rPr lang="en-US" sz="1200" dirty="0">
                <a:latin typeface="Comic Sans MS" panose="030F0702030302020204" pitchFamily="66" charset="0"/>
              </a:rPr>
              <a:t> (</a:t>
            </a:r>
            <a:r>
              <a:rPr lang="en-US" sz="1200" dirty="0" err="1">
                <a:latin typeface="Comic Sans MS" panose="030F0702030302020204" pitchFamily="66" charset="0"/>
              </a:rPr>
              <a:t>rozgrzanej</a:t>
            </a:r>
            <a:r>
              <a:rPr lang="en-US" sz="1200" dirty="0">
                <a:latin typeface="Comic Sans MS" panose="030F0702030302020204" pitchFamily="66" charset="0"/>
              </a:rPr>
              <a:t> </a:t>
            </a:r>
            <a:r>
              <a:rPr lang="en-US" sz="1200" dirty="0" err="1">
                <a:latin typeface="Comic Sans MS" panose="030F0702030302020204" pitchFamily="66" charset="0"/>
              </a:rPr>
              <a:t>świecy</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Przykłady</a:t>
            </a:r>
            <a:r>
              <a:rPr lang="en-US" sz="1200" b="1" dirty="0">
                <a:latin typeface="Comic Sans MS" panose="030F0702030302020204" pitchFamily="66" charset="0"/>
              </a:rPr>
              <a:t> </a:t>
            </a:r>
            <a:r>
              <a:rPr lang="en-US" sz="1200" b="1" dirty="0" err="1">
                <a:latin typeface="Comic Sans MS" panose="030F0702030302020204" pitchFamily="66" charset="0"/>
              </a:rPr>
              <a:t>zastosowań</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Artykuły</a:t>
            </a:r>
            <a:r>
              <a:rPr lang="en-US" sz="1200" dirty="0">
                <a:latin typeface="Comic Sans MS" panose="030F0702030302020204" pitchFamily="66" charset="0"/>
              </a:rPr>
              <a:t> </a:t>
            </a:r>
            <a:r>
              <a:rPr lang="en-US" sz="1200" dirty="0" err="1">
                <a:latin typeface="Comic Sans MS" panose="030F0702030302020204" pitchFamily="66" charset="0"/>
              </a:rPr>
              <a:t>powszechnego</a:t>
            </a:r>
            <a:r>
              <a:rPr lang="en-US" sz="1200" dirty="0">
                <a:latin typeface="Comic Sans MS" panose="030F0702030302020204" pitchFamily="66" charset="0"/>
              </a:rPr>
              <a:t> </a:t>
            </a:r>
            <a:r>
              <a:rPr lang="en-US" sz="1200" dirty="0" err="1">
                <a:latin typeface="Comic Sans MS" panose="030F0702030302020204" pitchFamily="66" charset="0"/>
              </a:rPr>
              <a:t>użytku</a:t>
            </a:r>
            <a:r>
              <a:rPr lang="en-US" sz="1200" dirty="0">
                <a:latin typeface="Comic Sans MS" panose="030F0702030302020204" pitchFamily="66" charset="0"/>
              </a:rPr>
              <a:t>, </a:t>
            </a:r>
            <a:r>
              <a:rPr lang="en-US" sz="1200" dirty="0" err="1">
                <a:latin typeface="Comic Sans MS" panose="030F0702030302020204" pitchFamily="66" charset="0"/>
              </a:rPr>
              <a:t>takie</a:t>
            </a:r>
            <a:r>
              <a:rPr lang="en-US" sz="1200" dirty="0">
                <a:latin typeface="Comic Sans MS" panose="030F0702030302020204" pitchFamily="66" charset="0"/>
              </a:rPr>
              <a:t> jak </a:t>
            </a:r>
            <a:r>
              <a:rPr lang="en-US" sz="1200" dirty="0" err="1">
                <a:latin typeface="Comic Sans MS" panose="030F0702030302020204" pitchFamily="66" charset="0"/>
              </a:rPr>
              <a:t>wiadra</a:t>
            </a:r>
            <a:r>
              <a:rPr lang="en-US" sz="1200" dirty="0">
                <a:latin typeface="Comic Sans MS" panose="030F0702030302020204" pitchFamily="66" charset="0"/>
              </a:rPr>
              <a:t>, </a:t>
            </a:r>
            <a:r>
              <a:rPr lang="en-US" sz="1200" dirty="0" err="1">
                <a:latin typeface="Comic Sans MS" panose="030F0702030302020204" pitchFamily="66" charset="0"/>
              </a:rPr>
              <a:t>miski</a:t>
            </a:r>
            <a:r>
              <a:rPr lang="en-US" sz="1200" dirty="0">
                <a:latin typeface="Comic Sans MS" panose="030F0702030302020204" pitchFamily="66" charset="0"/>
              </a:rPr>
              <a:t>, </a:t>
            </a:r>
            <a:r>
              <a:rPr lang="en-US" sz="1200" dirty="0" err="1">
                <a:latin typeface="Comic Sans MS" panose="030F0702030302020204" pitchFamily="66" charset="0"/>
              </a:rPr>
              <a:t>pojemniki</a:t>
            </a:r>
            <a:r>
              <a:rPr lang="en-US" sz="1200" dirty="0">
                <a:latin typeface="Comic Sans MS" panose="030F0702030302020204" pitchFamily="66" charset="0"/>
              </a:rPr>
              <a:t>, </a:t>
            </a:r>
            <a:r>
              <a:rPr lang="en-US" sz="1200" dirty="0" err="1">
                <a:latin typeface="Comic Sans MS" panose="030F0702030302020204" pitchFamily="66" charset="0"/>
              </a:rPr>
              <a:t>elementy</a:t>
            </a:r>
            <a:r>
              <a:rPr lang="en-US" sz="1200" dirty="0">
                <a:latin typeface="Comic Sans MS" panose="030F0702030302020204" pitchFamily="66" charset="0"/>
              </a:rPr>
              <a:t> </a:t>
            </a:r>
            <a:r>
              <a:rPr lang="en-US" sz="1200" dirty="0" err="1">
                <a:latin typeface="Comic Sans MS" panose="030F0702030302020204" pitchFamily="66" charset="0"/>
              </a:rPr>
              <a:t>instalacji</a:t>
            </a:r>
            <a:r>
              <a:rPr lang="en-US" sz="1200" dirty="0">
                <a:latin typeface="Comic Sans MS" panose="030F0702030302020204" pitchFamily="66" charset="0"/>
              </a:rPr>
              <a:t> </a:t>
            </a:r>
            <a:r>
              <a:rPr lang="en-US" sz="1200" dirty="0" err="1">
                <a:latin typeface="Comic Sans MS" panose="030F0702030302020204" pitchFamily="66" charset="0"/>
              </a:rPr>
              <a:t>elektrycznej</a:t>
            </a:r>
            <a:r>
              <a:rPr lang="en-US" sz="1200" dirty="0">
                <a:latin typeface="Comic Sans MS" panose="030F0702030302020204" pitchFamily="66" charset="0"/>
              </a:rPr>
              <a:t>, folie do </a:t>
            </a:r>
            <a:r>
              <a:rPr lang="en-US" sz="1200" dirty="0" err="1">
                <a:latin typeface="Comic Sans MS" panose="030F0702030302020204" pitchFamily="66" charset="0"/>
              </a:rPr>
              <a:t>budownictwa</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rolnictwa</a:t>
            </a:r>
            <a:r>
              <a:rPr lang="en-US" sz="1200" dirty="0">
                <a:latin typeface="Comic Sans MS" panose="030F0702030302020204" pitchFamily="66" charset="0"/>
              </a:rPr>
              <a:t>, </a:t>
            </a:r>
            <a:r>
              <a:rPr lang="en-US" sz="1200" dirty="0" err="1">
                <a:latin typeface="Comic Sans MS" panose="030F0702030302020204" pitchFamily="66" charset="0"/>
              </a:rPr>
              <a:t>torby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zakupy</a:t>
            </a:r>
            <a:r>
              <a:rPr lang="en-US" sz="1200" dirty="0">
                <a:latin typeface="Comic Sans MS" panose="030F0702030302020204" pitchFamily="66" charset="0"/>
              </a:rPr>
              <a:t>, </a:t>
            </a:r>
            <a:r>
              <a:rPr lang="en-US" sz="1200" dirty="0" err="1">
                <a:latin typeface="Comic Sans MS" panose="030F0702030302020204" pitchFamily="66" charset="0"/>
              </a:rPr>
              <a:t>termokurczliwe</a:t>
            </a:r>
            <a:r>
              <a:rPr lang="en-US" sz="1200" dirty="0">
                <a:latin typeface="Comic Sans MS" panose="030F0702030302020204" pitchFamily="66" charset="0"/>
              </a:rPr>
              <a:t> folie </a:t>
            </a:r>
            <a:r>
              <a:rPr lang="en-US" sz="1200" dirty="0" err="1">
                <a:latin typeface="Comic Sans MS" panose="030F0702030302020204" pitchFamily="66" charset="0"/>
              </a:rPr>
              <a:t>opakowaniowe</a:t>
            </a:r>
            <a:r>
              <a:rPr lang="en-US" sz="1200" dirty="0">
                <a:latin typeface="Comic Sans MS" panose="030F0702030302020204" pitchFamily="66" charset="0"/>
              </a:rPr>
              <a:t>.</a:t>
            </a:r>
            <a:endParaRPr lang="en-US" sz="1200" cap="all" dirty="0">
              <a:latin typeface="Comic Sans MS" panose="030F0702030302020204" pitchFamily="66" charset="0"/>
            </a:endParaRPr>
          </a:p>
        </p:txBody>
      </p:sp>
      <p:pic>
        <p:nvPicPr>
          <p:cNvPr id="6" name="Obraz 5" descr="Obraz zawierający ziemia, narzędzie, podłoga, na wolnym powietrzu&#10;&#10;Opis wygenerowany automatycznie">
            <a:extLst>
              <a:ext uri="{FF2B5EF4-FFF2-40B4-BE49-F238E27FC236}">
                <a16:creationId xmlns:a16="http://schemas.microsoft.com/office/drawing/2014/main" id="{136E64EB-C080-2B8E-663F-9AC9AE702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 y="3096211"/>
            <a:ext cx="2725967" cy="3388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az 4" descr="Obraz zawierający drewno, Właściwość fizyczna, w pomieszczeniu, podłoga&#10;&#10;Opis wygenerowany automatycznie">
            <a:extLst>
              <a:ext uri="{FF2B5EF4-FFF2-40B4-BE49-F238E27FC236}">
                <a16:creationId xmlns:a16="http://schemas.microsoft.com/office/drawing/2014/main" id="{5BF994BA-6832-1462-70DF-8F8CB52E85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24783" y="260748"/>
            <a:ext cx="3428999" cy="2574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307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4E843C5-E258-463E-B6A7-03E24286BC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0" name="Rectangle 29">
            <a:extLst>
              <a:ext uri="{FF2B5EF4-FFF2-40B4-BE49-F238E27FC236}">
                <a16:creationId xmlns:a16="http://schemas.microsoft.com/office/drawing/2014/main" id="{5D2CA358-2EA6-49C2-AAEF-0C79C1F7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a:extLst>
              <a:ext uri="{FF2B5EF4-FFF2-40B4-BE49-F238E27FC236}">
                <a16:creationId xmlns:a16="http://schemas.microsoft.com/office/drawing/2014/main" id="{AAD74829-8970-4A28-B5F6-387E0E313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D976ACB9-C2D4-45C2-924A-2CF7CFF511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2" name="pole tekstowe 1">
            <a:extLst>
              <a:ext uri="{FF2B5EF4-FFF2-40B4-BE49-F238E27FC236}">
                <a16:creationId xmlns:a16="http://schemas.microsoft.com/office/drawing/2014/main" id="{B45AAB96-D51F-64B9-EC07-210FE8473C6A}"/>
              </a:ext>
            </a:extLst>
          </p:cNvPr>
          <p:cNvSpPr txBox="1"/>
          <p:nvPr/>
        </p:nvSpPr>
        <p:spPr>
          <a:xfrm>
            <a:off x="4848421" y="-154625"/>
            <a:ext cx="5855416" cy="15961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Polistyren</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(PS)</a:t>
            </a:r>
          </a:p>
        </p:txBody>
      </p:sp>
      <p:sp>
        <p:nvSpPr>
          <p:cNvPr id="4" name="pole tekstowe 3">
            <a:extLst>
              <a:ext uri="{FF2B5EF4-FFF2-40B4-BE49-F238E27FC236}">
                <a16:creationId xmlns:a16="http://schemas.microsoft.com/office/drawing/2014/main" id="{83FEFF37-4DE8-5E22-E8E9-D760F5462AC9}"/>
              </a:ext>
            </a:extLst>
          </p:cNvPr>
          <p:cNvSpPr txBox="1"/>
          <p:nvPr/>
        </p:nvSpPr>
        <p:spPr>
          <a:xfrm>
            <a:off x="4815306" y="1355739"/>
            <a:ext cx="6894611" cy="3847444"/>
          </a:xfrm>
          <a:prstGeom prst="rect">
            <a:avLst/>
          </a:prstGeom>
        </p:spPr>
        <p:txBody>
          <a:bodyPr vert="horz" lIns="91440" tIns="45720" rIns="91440" bIns="45720" rtlCol="0">
            <a:noAutofit/>
          </a:bodyPr>
          <a:lstStyle/>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Termoplast</a:t>
            </a:r>
            <a:r>
              <a:rPr lang="en-US" sz="1200" dirty="0">
                <a:latin typeface="Comic Sans MS" panose="030F0702030302020204" pitchFamily="66" charset="0"/>
              </a:rPr>
              <a:t>, </a:t>
            </a:r>
            <a:r>
              <a:rPr lang="en-US" sz="1200" dirty="0" err="1">
                <a:latin typeface="Comic Sans MS" panose="030F0702030302020204" pitchFamily="66" charset="0"/>
              </a:rPr>
              <a:t>polimer</a:t>
            </a:r>
            <a:r>
              <a:rPr lang="en-US" sz="1200" dirty="0">
                <a:latin typeface="Comic Sans MS" panose="030F0702030302020204" pitchFamily="66" charset="0"/>
              </a:rPr>
              <a:t> </a:t>
            </a:r>
            <a:r>
              <a:rPr lang="en-US" sz="1200" dirty="0" err="1">
                <a:latin typeface="Comic Sans MS" panose="030F0702030302020204" pitchFamily="66" charset="0"/>
              </a:rPr>
              <a:t>amforiyczny</a:t>
            </a: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Właściwości</a:t>
            </a:r>
            <a:r>
              <a:rPr lang="en-US" sz="1200" b="1" dirty="0">
                <a:latin typeface="Comic Sans MS" panose="030F0702030302020204" pitchFamily="66" charset="0"/>
              </a:rPr>
              <a:t> </a:t>
            </a:r>
            <a:r>
              <a:rPr lang="en-US" sz="1200" b="1" dirty="0" err="1">
                <a:latin typeface="Comic Sans MS" panose="030F0702030302020204" pitchFamily="66" charset="0"/>
              </a:rPr>
              <a:t>fizyczne</a:t>
            </a:r>
            <a:r>
              <a:rPr lang="en-US" sz="1200" b="1" dirty="0">
                <a:latin typeface="Comic Sans MS" panose="030F0702030302020204" pitchFamily="66" charset="0"/>
              </a:rPr>
              <a:t>:</a:t>
            </a:r>
          </a:p>
          <a:p>
            <a:pPr>
              <a:lnSpc>
                <a:spcPct val="110000"/>
              </a:lnSpc>
              <a:spcAft>
                <a:spcPts val="600"/>
              </a:spcAft>
              <a:buClr>
                <a:schemeClr val="tx1"/>
              </a:buClr>
            </a:pPr>
            <a:r>
              <a:rPr lang="en-US" sz="1200" dirty="0">
                <a:latin typeface="Comic Sans MS" panose="030F0702030302020204" pitchFamily="66" charset="0"/>
              </a:rPr>
              <a:t>PS </a:t>
            </a:r>
            <a:r>
              <a:rPr lang="en-US" sz="1200" dirty="0" err="1">
                <a:latin typeface="Comic Sans MS" panose="030F0702030302020204" pitchFamily="66" charset="0"/>
              </a:rPr>
              <a:t>niemodyfikowany</a:t>
            </a:r>
            <a:r>
              <a:rPr lang="en-US" sz="1200" dirty="0">
                <a:latin typeface="Comic Sans MS" panose="030F0702030302020204" pitchFamily="66" charset="0"/>
              </a:rPr>
              <a:t> jest </a:t>
            </a:r>
            <a:r>
              <a:rPr lang="en-US" sz="1200" dirty="0" err="1">
                <a:latin typeface="Comic Sans MS" panose="030F0702030302020204" pitchFamily="66" charset="0"/>
              </a:rPr>
              <a:t>błyszczący</a:t>
            </a:r>
            <a:r>
              <a:rPr lang="en-US" sz="1200" dirty="0">
                <a:latin typeface="Comic Sans MS" panose="030F0702030302020204" pitchFamily="66" charset="0"/>
              </a:rPr>
              <a:t>, </a:t>
            </a:r>
            <a:r>
              <a:rPr lang="en-US" sz="1200" dirty="0" err="1">
                <a:latin typeface="Comic Sans MS" panose="030F0702030302020204" pitchFamily="66" charset="0"/>
              </a:rPr>
              <a:t>przezroczysty</a:t>
            </a:r>
            <a:r>
              <a:rPr lang="en-US" sz="1200" dirty="0">
                <a:latin typeface="Comic Sans MS" panose="030F0702030302020204" pitchFamily="66" charset="0"/>
              </a:rPr>
              <a:t>, </a:t>
            </a:r>
            <a:r>
              <a:rPr lang="en-US" sz="1200" dirty="0" err="1">
                <a:latin typeface="Comic Sans MS" panose="030F0702030302020204" pitchFamily="66" charset="0"/>
              </a:rPr>
              <a:t>twardy</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kruchy</a:t>
            </a:r>
            <a:r>
              <a:rPr lang="en-US" sz="1200" dirty="0">
                <a:latin typeface="Comic Sans MS" panose="030F0702030302020204" pitchFamily="66" charset="0"/>
              </a:rPr>
              <a:t>, </a:t>
            </a:r>
            <a:r>
              <a:rPr lang="en-US" sz="1200" dirty="0" err="1">
                <a:latin typeface="Comic Sans MS" panose="030F0702030302020204" pitchFamily="66" charset="0"/>
              </a:rPr>
              <a:t>upuszczone</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twardą</a:t>
            </a:r>
            <a:r>
              <a:rPr lang="en-US" sz="1200" dirty="0">
                <a:latin typeface="Comic Sans MS" panose="030F0702030302020204" pitchFamily="66" charset="0"/>
              </a:rPr>
              <a:t> </a:t>
            </a:r>
            <a:r>
              <a:rPr lang="en-US" sz="1200" dirty="0" err="1">
                <a:latin typeface="Comic Sans MS" panose="030F0702030302020204" pitchFamily="66" charset="0"/>
              </a:rPr>
              <a:t>powierzchnię</a:t>
            </a:r>
            <a:r>
              <a:rPr lang="en-US" sz="1200" dirty="0">
                <a:latin typeface="Comic Sans MS" panose="030F0702030302020204" pitchFamily="66" charset="0"/>
              </a:rPr>
              <a:t> </a:t>
            </a:r>
            <a:r>
              <a:rPr lang="en-US" sz="1200" dirty="0" err="1">
                <a:latin typeface="Comic Sans MS" panose="030F0702030302020204" pitchFamily="66" charset="0"/>
              </a:rPr>
              <a:t>wydaje</a:t>
            </a:r>
            <a:r>
              <a:rPr lang="en-US" sz="1200" dirty="0">
                <a:latin typeface="Comic Sans MS" panose="030F0702030302020204" pitchFamily="66" charset="0"/>
              </a:rPr>
              <a:t> </a:t>
            </a:r>
            <a:r>
              <a:rPr lang="en-US" sz="1200" dirty="0" err="1">
                <a:latin typeface="Comic Sans MS" panose="030F0702030302020204" pitchFamily="66" charset="0"/>
              </a:rPr>
              <a:t>metaliczny</a:t>
            </a:r>
            <a:r>
              <a:rPr lang="en-US" sz="1200" dirty="0">
                <a:latin typeface="Comic Sans MS" panose="030F0702030302020204" pitchFamily="66" charset="0"/>
              </a:rPr>
              <a:t> </a:t>
            </a:r>
            <a:r>
              <a:rPr lang="en-US" sz="1200" dirty="0" err="1">
                <a:latin typeface="Comic Sans MS" panose="030F0702030302020204" pitchFamily="66" charset="0"/>
              </a:rPr>
              <a:t>dźwięk</a:t>
            </a:r>
            <a:r>
              <a:rPr lang="en-US" sz="1200" dirty="0">
                <a:latin typeface="Comic Sans MS" panose="030F0702030302020204" pitchFamily="66" charset="0"/>
              </a:rPr>
              <a:t>. </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Palność</a:t>
            </a:r>
            <a:r>
              <a:rPr lang="en-US" sz="1200" b="1" dirty="0">
                <a:latin typeface="Comic Sans MS" panose="030F0702030302020204" pitchFamily="66" charset="0"/>
              </a:rPr>
              <a:t>:</a:t>
            </a:r>
          </a:p>
          <a:p>
            <a:pPr>
              <a:lnSpc>
                <a:spcPct val="110000"/>
              </a:lnSpc>
              <a:spcAft>
                <a:spcPts val="600"/>
              </a:spcAft>
              <a:buClr>
                <a:schemeClr val="tx1"/>
              </a:buClr>
            </a:pPr>
            <a:r>
              <a:rPr lang="en-US" sz="1200" dirty="0">
                <a:latin typeface="Comic Sans MS" panose="030F0702030302020204" pitchFamily="66" charset="0"/>
              </a:rPr>
              <a:t>Pali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żółtym</a:t>
            </a:r>
            <a:r>
              <a:rPr lang="en-US" sz="1200" dirty="0">
                <a:latin typeface="Comic Sans MS" panose="030F0702030302020204" pitchFamily="66" charset="0"/>
              </a:rPr>
              <a:t> </a:t>
            </a:r>
            <a:r>
              <a:rPr lang="en-US" sz="1200" dirty="0" err="1">
                <a:latin typeface="Comic Sans MS" panose="030F0702030302020204" pitchFamily="66" charset="0"/>
              </a:rPr>
              <a:t>migoczącym</a:t>
            </a:r>
            <a:r>
              <a:rPr lang="en-US" sz="1200" dirty="0">
                <a:latin typeface="Comic Sans MS" panose="030F0702030302020204" pitchFamily="66" charset="0"/>
              </a:rPr>
              <a:t> (</a:t>
            </a:r>
            <a:r>
              <a:rPr lang="en-US" sz="1200" dirty="0" err="1">
                <a:latin typeface="Comic Sans MS" panose="030F0702030302020204" pitchFamily="66" charset="0"/>
              </a:rPr>
              <a:t>świecącym</a:t>
            </a:r>
            <a:r>
              <a:rPr lang="en-US" sz="1200" dirty="0">
                <a:latin typeface="Comic Sans MS" panose="030F0702030302020204" pitchFamily="66" charset="0"/>
              </a:rPr>
              <a:t>) </a:t>
            </a:r>
            <a:r>
              <a:rPr lang="en-US" sz="1200" dirty="0" err="1">
                <a:latin typeface="Comic Sans MS" panose="030F0702030302020204" pitchFamily="66" charset="0"/>
              </a:rPr>
              <a:t>płomieniem</a:t>
            </a:r>
            <a:r>
              <a:rPr lang="en-US" sz="1200" dirty="0">
                <a:latin typeface="Comic Sans MS" panose="030F0702030302020204" pitchFamily="66" charset="0"/>
              </a:rPr>
              <a:t>, po </a:t>
            </a:r>
            <a:r>
              <a:rPr lang="en-US" sz="1200" dirty="0" err="1">
                <a:latin typeface="Comic Sans MS" panose="030F0702030302020204" pitchFamily="66" charset="0"/>
              </a:rPr>
              <a:t>usunięciu</a:t>
            </a:r>
            <a:r>
              <a:rPr lang="en-US" sz="1200" dirty="0">
                <a:latin typeface="Comic Sans MS" panose="030F0702030302020204" pitchFamily="66" charset="0"/>
              </a:rPr>
              <a:t> </a:t>
            </a:r>
            <a:r>
              <a:rPr lang="en-US" sz="1200" dirty="0" err="1">
                <a:latin typeface="Comic Sans MS" panose="030F0702030302020204" pitchFamily="66" charset="0"/>
              </a:rPr>
              <a:t>źródła</a:t>
            </a:r>
            <a:r>
              <a:rPr lang="en-US" sz="1200" dirty="0">
                <a:latin typeface="Comic Sans MS" panose="030F0702030302020204" pitchFamily="66" charset="0"/>
              </a:rPr>
              <a:t> </a:t>
            </a:r>
            <a:r>
              <a:rPr lang="en-US" sz="1200" dirty="0" err="1">
                <a:latin typeface="Comic Sans MS" panose="030F0702030302020204" pitchFamily="66" charset="0"/>
              </a:rPr>
              <a:t>ognia</a:t>
            </a:r>
            <a:r>
              <a:rPr lang="en-US" sz="1200" dirty="0">
                <a:latin typeface="Comic Sans MS" panose="030F0702030302020204" pitchFamily="66" charset="0"/>
              </a:rPr>
              <a:t> (</a:t>
            </a:r>
            <a:r>
              <a:rPr lang="en-US" sz="1200" dirty="0" err="1">
                <a:latin typeface="Comic Sans MS" panose="030F0702030302020204" pitchFamily="66" charset="0"/>
              </a:rPr>
              <a:t>palnika</a:t>
            </a:r>
            <a:r>
              <a:rPr lang="en-US" sz="1200" dirty="0">
                <a:latin typeface="Comic Sans MS" panose="030F0702030302020204" pitchFamily="66" charset="0"/>
              </a:rPr>
              <a:t>) </a:t>
            </a:r>
            <a:r>
              <a:rPr lang="en-US" sz="1200" dirty="0" err="1">
                <a:latin typeface="Comic Sans MS" panose="030F0702030302020204" pitchFamily="66" charset="0"/>
              </a:rPr>
              <a:t>próbka</a:t>
            </a:r>
            <a:r>
              <a:rPr lang="en-US" sz="1200" dirty="0">
                <a:latin typeface="Comic Sans MS" panose="030F0702030302020204" pitchFamily="66" charset="0"/>
              </a:rPr>
              <a:t> </a:t>
            </a:r>
            <a:r>
              <a:rPr lang="en-US" sz="1200" dirty="0" err="1">
                <a:latin typeface="Comic Sans MS" panose="030F0702030302020204" pitchFamily="66" charset="0"/>
              </a:rPr>
              <a:t>pali</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dalej</a:t>
            </a:r>
            <a:r>
              <a:rPr lang="en-US" sz="1200" dirty="0">
                <a:latin typeface="Comic Sans MS" panose="030F0702030302020204" pitchFamily="66" charset="0"/>
              </a:rPr>
              <a:t>, </a:t>
            </a:r>
            <a:r>
              <a:rPr lang="en-US" sz="1200" dirty="0" err="1">
                <a:latin typeface="Comic Sans MS" panose="030F0702030302020204" pitchFamily="66" charset="0"/>
              </a:rPr>
              <a:t>wydziela</a:t>
            </a:r>
            <a:r>
              <a:rPr lang="en-US" sz="1200" dirty="0">
                <a:latin typeface="Comic Sans MS" panose="030F0702030302020204" pitchFamily="66" charset="0"/>
              </a:rPr>
              <a:t> </a:t>
            </a:r>
            <a:r>
              <a:rPr lang="en-US" sz="1200" dirty="0" err="1">
                <a:latin typeface="Comic Sans MS" panose="030F0702030302020204" pitchFamily="66" charset="0"/>
              </a:rPr>
              <a:t>charakterystyczny</a:t>
            </a:r>
            <a:r>
              <a:rPr lang="en-US" sz="1200" dirty="0">
                <a:latin typeface="Comic Sans MS" panose="030F0702030302020204" pitchFamily="66" charset="0"/>
              </a:rPr>
              <a:t> </a:t>
            </a:r>
            <a:r>
              <a:rPr lang="en-US" sz="1200" dirty="0" err="1">
                <a:latin typeface="Comic Sans MS" panose="030F0702030302020204" pitchFamily="66" charset="0"/>
              </a:rPr>
              <a:t>słodkawy</a:t>
            </a:r>
            <a:r>
              <a:rPr lang="en-US" sz="1200" dirty="0">
                <a:latin typeface="Comic Sans MS" panose="030F0702030302020204" pitchFamily="66" charset="0"/>
              </a:rPr>
              <a:t> </a:t>
            </a:r>
            <a:r>
              <a:rPr lang="en-US" sz="1200" dirty="0" err="1">
                <a:latin typeface="Comic Sans MS" panose="030F0702030302020204" pitchFamily="66" charset="0"/>
              </a:rPr>
              <a:t>zapach</a:t>
            </a:r>
            <a:r>
              <a:rPr lang="en-US" sz="1200" dirty="0">
                <a:latin typeface="Comic Sans MS" panose="030F0702030302020204" pitchFamily="66" charset="0"/>
              </a:rPr>
              <a:t> </a:t>
            </a:r>
            <a:r>
              <a:rPr lang="en-US" sz="1200" dirty="0" err="1">
                <a:latin typeface="Comic Sans MS" panose="030F0702030302020204" pitchFamily="66" charset="0"/>
              </a:rPr>
              <a:t>styrenu</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Inne</a:t>
            </a:r>
            <a:r>
              <a:rPr lang="en-US" sz="1200" b="1" dirty="0">
                <a:latin typeface="Comic Sans MS" panose="030F0702030302020204" pitchFamily="66" charset="0"/>
              </a:rPr>
              <a:t> </a:t>
            </a:r>
            <a:r>
              <a:rPr lang="en-US" sz="1200" b="1" dirty="0" err="1">
                <a:latin typeface="Comic Sans MS" panose="030F0702030302020204" pitchFamily="66" charset="0"/>
              </a:rPr>
              <a:t>próby</a:t>
            </a:r>
            <a:r>
              <a:rPr lang="en-US" sz="1200" b="1" dirty="0">
                <a:latin typeface="Comic Sans MS" panose="030F0702030302020204" pitchFamily="66" charset="0"/>
              </a:rPr>
              <a:t> </a:t>
            </a:r>
            <a:r>
              <a:rPr lang="en-US" sz="1200" b="1" dirty="0" err="1">
                <a:latin typeface="Comic Sans MS" panose="030F0702030302020204" pitchFamily="66" charset="0"/>
              </a:rPr>
              <a:t>identyfikacyjne</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Dobrze</a:t>
            </a:r>
            <a:r>
              <a:rPr lang="en-US" sz="1200" dirty="0">
                <a:latin typeface="Comic Sans MS" panose="030F0702030302020204" pitchFamily="66" charset="0"/>
              </a:rPr>
              <a:t> </a:t>
            </a:r>
            <a:r>
              <a:rPr lang="en-US" sz="1200" dirty="0" err="1">
                <a:latin typeface="Comic Sans MS" panose="030F0702030302020204" pitchFamily="66" charset="0"/>
              </a:rPr>
              <a:t>rozpuszcza</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w </a:t>
            </a:r>
            <a:r>
              <a:rPr lang="en-US" sz="1200" dirty="0" err="1">
                <a:latin typeface="Comic Sans MS" panose="030F0702030302020204" pitchFamily="66" charset="0"/>
              </a:rPr>
              <a:t>benzenie</a:t>
            </a:r>
            <a:r>
              <a:rPr lang="en-US" sz="1200" dirty="0">
                <a:latin typeface="Comic Sans MS" panose="030F0702030302020204" pitchFamily="66" charset="0"/>
              </a:rPr>
              <a:t>, </a:t>
            </a:r>
            <a:r>
              <a:rPr lang="en-US" sz="1200" dirty="0" err="1">
                <a:latin typeface="Comic Sans MS" panose="030F0702030302020204" pitchFamily="66" charset="0"/>
              </a:rPr>
              <a:t>acetonie</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odstanie</a:t>
            </a:r>
            <a:r>
              <a:rPr lang="en-US" sz="1200" dirty="0">
                <a:latin typeface="Comic Sans MS" panose="030F0702030302020204" pitchFamily="66" charset="0"/>
              </a:rPr>
              <a:t> </a:t>
            </a:r>
            <a:r>
              <a:rPr lang="en-US" sz="1200" dirty="0" err="1">
                <a:latin typeface="Comic Sans MS" panose="030F0702030302020204" pitchFamily="66" charset="0"/>
              </a:rPr>
              <a:t>etylu</a:t>
            </a:r>
            <a:r>
              <a:rPr lang="en-US" sz="1200" dirty="0">
                <a:latin typeface="Comic Sans MS" panose="030F0702030302020204" pitchFamily="66" charset="0"/>
              </a:rPr>
              <a:t>, </a:t>
            </a:r>
            <a:r>
              <a:rPr lang="en-US" sz="1200" dirty="0" err="1">
                <a:latin typeface="Comic Sans MS" panose="030F0702030302020204" pitchFamily="66" charset="0"/>
              </a:rPr>
              <a:t>odporny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kwasów</a:t>
            </a:r>
            <a:r>
              <a:rPr lang="en-US" sz="1200" dirty="0">
                <a:latin typeface="Comic Sans MS" panose="030F0702030302020204" pitchFamily="66" charset="0"/>
              </a:rPr>
              <a:t>, </a:t>
            </a:r>
            <a:r>
              <a:rPr lang="en-US" sz="1200" dirty="0" err="1">
                <a:latin typeface="Comic Sans MS" panose="030F0702030302020204" pitchFamily="66" charset="0"/>
              </a:rPr>
              <a:t>zasad</a:t>
            </a:r>
            <a:r>
              <a:rPr lang="en-US" sz="1200" dirty="0">
                <a:latin typeface="Comic Sans MS" panose="030F0702030302020204" pitchFamily="66" charset="0"/>
              </a:rPr>
              <a:t>, </a:t>
            </a:r>
            <a:r>
              <a:rPr lang="en-US" sz="1200" dirty="0" err="1">
                <a:latin typeface="Comic Sans MS" panose="030F0702030302020204" pitchFamily="66" charset="0"/>
              </a:rPr>
              <a:t>alkoholu</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oleju</a:t>
            </a:r>
            <a:r>
              <a:rPr lang="en-US" sz="1200" dirty="0">
                <a:latin typeface="Comic Sans MS" panose="030F0702030302020204" pitchFamily="66" charset="0"/>
              </a:rPr>
              <a:t>, </a:t>
            </a:r>
            <a:r>
              <a:rPr lang="en-US" sz="1200" dirty="0" err="1">
                <a:latin typeface="Comic Sans MS" panose="030F0702030302020204" pitchFamily="66" charset="0"/>
              </a:rPr>
              <a:t>podatny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klejenie</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Przykłady</a:t>
            </a:r>
            <a:r>
              <a:rPr lang="en-US" sz="1200" b="1" dirty="0">
                <a:latin typeface="Comic Sans MS" panose="030F0702030302020204" pitchFamily="66" charset="0"/>
              </a:rPr>
              <a:t> </a:t>
            </a:r>
            <a:r>
              <a:rPr lang="en-US" sz="1200" b="1" dirty="0" err="1">
                <a:latin typeface="Comic Sans MS" panose="030F0702030302020204" pitchFamily="66" charset="0"/>
              </a:rPr>
              <a:t>zastosowań</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Przezroczyste</a:t>
            </a:r>
            <a:r>
              <a:rPr lang="en-US" sz="1200" dirty="0">
                <a:latin typeface="Comic Sans MS" panose="030F0702030302020204" pitchFamily="66" charset="0"/>
              </a:rPr>
              <a:t> </a:t>
            </a:r>
            <a:r>
              <a:rPr lang="en-US" sz="1200" dirty="0" err="1">
                <a:latin typeface="Comic Sans MS" panose="030F0702030302020204" pitchFamily="66" charset="0"/>
              </a:rPr>
              <a:t>artykuły</a:t>
            </a:r>
            <a:r>
              <a:rPr lang="en-US" sz="1200" dirty="0">
                <a:latin typeface="Comic Sans MS" panose="030F0702030302020204" pitchFamily="66" charset="0"/>
              </a:rPr>
              <a:t> </a:t>
            </a:r>
            <a:r>
              <a:rPr lang="en-US" sz="1200" dirty="0" err="1">
                <a:latin typeface="Comic Sans MS" panose="030F0702030302020204" pitchFamily="66" charset="0"/>
              </a:rPr>
              <a:t>powszechnego</a:t>
            </a:r>
            <a:r>
              <a:rPr lang="en-US" sz="1200" dirty="0">
                <a:latin typeface="Comic Sans MS" panose="030F0702030302020204" pitchFamily="66" charset="0"/>
              </a:rPr>
              <a:t> </a:t>
            </a:r>
            <a:r>
              <a:rPr lang="en-US" sz="1200" dirty="0" err="1">
                <a:latin typeface="Comic Sans MS" panose="030F0702030302020204" pitchFamily="66" charset="0"/>
              </a:rPr>
              <a:t>użytku</a:t>
            </a:r>
            <a:r>
              <a:rPr lang="en-US" sz="1200" dirty="0">
                <a:latin typeface="Comic Sans MS" panose="030F0702030302020204" pitchFamily="66" charset="0"/>
              </a:rPr>
              <a:t>, </a:t>
            </a:r>
            <a:r>
              <a:rPr lang="en-US" sz="1200" dirty="0" err="1">
                <a:latin typeface="Comic Sans MS" panose="030F0702030302020204" pitchFamily="66" charset="0"/>
              </a:rPr>
              <a:t>takie</a:t>
            </a:r>
            <a:r>
              <a:rPr lang="en-US" sz="1200" dirty="0">
                <a:latin typeface="Comic Sans MS" panose="030F0702030302020204" pitchFamily="66" charset="0"/>
              </a:rPr>
              <a:t> jak </a:t>
            </a:r>
            <a:r>
              <a:rPr lang="en-US" sz="1200" dirty="0" err="1">
                <a:latin typeface="Comic Sans MS" panose="030F0702030302020204" pitchFamily="66" charset="0"/>
              </a:rPr>
              <a:t>artykuły</a:t>
            </a:r>
            <a:r>
              <a:rPr lang="en-US" sz="1200" dirty="0">
                <a:latin typeface="Comic Sans MS" panose="030F0702030302020204" pitchFamily="66" charset="0"/>
              </a:rPr>
              <a:t> </a:t>
            </a:r>
            <a:r>
              <a:rPr lang="en-US" sz="1200" dirty="0" err="1">
                <a:latin typeface="Comic Sans MS" panose="030F0702030302020204" pitchFamily="66" charset="0"/>
              </a:rPr>
              <a:t>gospodarstwa</a:t>
            </a:r>
            <a:r>
              <a:rPr lang="en-US" sz="1200" dirty="0">
                <a:latin typeface="Comic Sans MS" panose="030F0702030302020204" pitchFamily="66" charset="0"/>
              </a:rPr>
              <a:t> </a:t>
            </a:r>
            <a:r>
              <a:rPr lang="en-US" sz="1200" dirty="0" err="1">
                <a:latin typeface="Comic Sans MS" panose="030F0702030302020204" pitchFamily="66" charset="0"/>
              </a:rPr>
              <a:t>domowego</a:t>
            </a:r>
            <a:r>
              <a:rPr lang="en-US" sz="1200" dirty="0">
                <a:latin typeface="Comic Sans MS" panose="030F0702030302020204" pitchFamily="66" charset="0"/>
              </a:rPr>
              <a:t>, </a:t>
            </a:r>
            <a:r>
              <a:rPr lang="en-US" sz="1200" dirty="0" err="1">
                <a:latin typeface="Comic Sans MS" panose="030F0702030302020204" pitchFamily="66" charset="0"/>
              </a:rPr>
              <a:t>części</a:t>
            </a:r>
            <a:r>
              <a:rPr lang="en-US" sz="1200" dirty="0">
                <a:latin typeface="Comic Sans MS" panose="030F0702030302020204" pitchFamily="66" charset="0"/>
              </a:rPr>
              <a:t> </a:t>
            </a:r>
            <a:r>
              <a:rPr lang="en-US" sz="1200" dirty="0" err="1">
                <a:latin typeface="Comic Sans MS" panose="030F0702030302020204" pitchFamily="66" charset="0"/>
              </a:rPr>
              <a:t>elektryczne</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elektrotechniczne</a:t>
            </a:r>
            <a:r>
              <a:rPr lang="en-US" sz="1200" dirty="0">
                <a:latin typeface="Comic Sans MS" panose="030F0702030302020204" pitchFamily="66" charset="0"/>
              </a:rPr>
              <a:t>, </a:t>
            </a:r>
            <a:r>
              <a:rPr lang="en-US" sz="1200" dirty="0" err="1">
                <a:latin typeface="Comic Sans MS" panose="030F0702030302020204" pitchFamily="66" charset="0"/>
              </a:rPr>
              <a:t>szkolne</a:t>
            </a:r>
            <a:r>
              <a:rPr lang="en-US" sz="1200" dirty="0">
                <a:latin typeface="Comic Sans MS" panose="030F0702030302020204" pitchFamily="66" charset="0"/>
              </a:rPr>
              <a:t> </a:t>
            </a:r>
            <a:r>
              <a:rPr lang="en-US" sz="1200" dirty="0" err="1">
                <a:latin typeface="Comic Sans MS" panose="030F0702030302020204" pitchFamily="66" charset="0"/>
              </a:rPr>
              <a:t>przybory</a:t>
            </a:r>
            <a:r>
              <a:rPr lang="en-US" sz="1200" dirty="0">
                <a:latin typeface="Comic Sans MS" panose="030F0702030302020204" pitchFamily="66" charset="0"/>
              </a:rPr>
              <a:t> do </a:t>
            </a:r>
            <a:r>
              <a:rPr lang="en-US" sz="1200" dirty="0" err="1">
                <a:latin typeface="Comic Sans MS" panose="030F0702030302020204" pitchFamily="66" charset="0"/>
              </a:rPr>
              <a:t>mierzenia</a:t>
            </a:r>
            <a:r>
              <a:rPr lang="en-US" sz="1200" dirty="0">
                <a:latin typeface="Comic Sans MS" panose="030F0702030302020204" pitchFamily="66" charset="0"/>
              </a:rPr>
              <a:t>, </a:t>
            </a:r>
            <a:r>
              <a:rPr lang="en-US" sz="1200" dirty="0" err="1">
                <a:latin typeface="Comic Sans MS" panose="030F0702030302020204" pitchFamily="66" charset="0"/>
              </a:rPr>
              <a:t>zabawki</a:t>
            </a:r>
            <a:r>
              <a:rPr lang="en-US" sz="1200" dirty="0">
                <a:latin typeface="Comic Sans MS" panose="030F0702030302020204" pitchFamily="66" charset="0"/>
              </a:rPr>
              <a:t>, </a:t>
            </a:r>
            <a:r>
              <a:rPr lang="en-US" sz="1200" dirty="0" err="1">
                <a:latin typeface="Comic Sans MS" panose="030F0702030302020204" pitchFamily="66" charset="0"/>
              </a:rPr>
              <a:t>biżuteria</a:t>
            </a:r>
            <a:r>
              <a:rPr lang="en-US" sz="1200" dirty="0">
                <a:latin typeface="Comic Sans MS" panose="030F0702030302020204" pitchFamily="66" charset="0"/>
              </a:rPr>
              <a:t>, </a:t>
            </a:r>
            <a:r>
              <a:rPr lang="en-US" sz="1200" dirty="0" err="1">
                <a:latin typeface="Comic Sans MS" panose="030F0702030302020204" pitchFamily="66" charset="0"/>
              </a:rPr>
              <a:t>opakowania</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sztućce</a:t>
            </a:r>
            <a:r>
              <a:rPr lang="en-US" sz="1200" dirty="0">
                <a:latin typeface="Comic Sans MS" panose="030F0702030302020204" pitchFamily="66" charset="0"/>
              </a:rPr>
              <a:t> </a:t>
            </a:r>
            <a:r>
              <a:rPr lang="en-US" sz="1200" dirty="0" err="1">
                <a:latin typeface="Comic Sans MS" panose="030F0702030302020204" pitchFamily="66" charset="0"/>
              </a:rPr>
              <a:t>jednorazowe</a:t>
            </a:r>
            <a:r>
              <a:rPr lang="en-US" sz="1200" dirty="0">
                <a:latin typeface="Comic Sans MS" panose="030F0702030302020204" pitchFamily="66" charset="0"/>
              </a:rPr>
              <a:t>.</a:t>
            </a:r>
          </a:p>
        </p:txBody>
      </p:sp>
      <p:pic>
        <p:nvPicPr>
          <p:cNvPr id="5" name="Obraz 4" descr="Obraz zawierający spinacz, agrafka, stacjonarny, w pomieszczeniu&#10;&#10;Opis wygenerowany automatycznie">
            <a:extLst>
              <a:ext uri="{FF2B5EF4-FFF2-40B4-BE49-F238E27FC236}">
                <a16:creationId xmlns:a16="http://schemas.microsoft.com/office/drawing/2014/main" id="{C0167CD3-0F06-D5D2-9B48-7274A4CC3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00403" y="1990724"/>
            <a:ext cx="4414501" cy="3314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5886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4E843C5-E258-463E-B6A7-03E24286BC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5D2CA358-2EA6-49C2-AAEF-0C79C1F7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AAD74829-8970-4A28-B5F6-387E0E313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976ACB9-C2D4-45C2-924A-2CF7CFF511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2" name="pole tekstowe 1">
            <a:extLst>
              <a:ext uri="{FF2B5EF4-FFF2-40B4-BE49-F238E27FC236}">
                <a16:creationId xmlns:a16="http://schemas.microsoft.com/office/drawing/2014/main" id="{3DD1B038-A662-6A49-97A2-BC06B3608E38}"/>
              </a:ext>
            </a:extLst>
          </p:cNvPr>
          <p:cNvSpPr txBox="1"/>
          <p:nvPr/>
        </p:nvSpPr>
        <p:spPr>
          <a:xfrm>
            <a:off x="4899964" y="-154625"/>
            <a:ext cx="5855416" cy="15961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Poliamid</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(PA)</a:t>
            </a:r>
          </a:p>
        </p:txBody>
      </p:sp>
      <p:sp>
        <p:nvSpPr>
          <p:cNvPr id="3" name="pole tekstowe 2">
            <a:extLst>
              <a:ext uri="{FF2B5EF4-FFF2-40B4-BE49-F238E27FC236}">
                <a16:creationId xmlns:a16="http://schemas.microsoft.com/office/drawing/2014/main" id="{C8730550-40F3-F487-3BE7-FC2ECD67D14F}"/>
              </a:ext>
            </a:extLst>
          </p:cNvPr>
          <p:cNvSpPr txBox="1"/>
          <p:nvPr/>
        </p:nvSpPr>
        <p:spPr>
          <a:xfrm>
            <a:off x="5035258" y="1086833"/>
            <a:ext cx="6817472" cy="3847444"/>
          </a:xfrm>
          <a:prstGeom prst="rect">
            <a:avLst/>
          </a:prstGeom>
        </p:spPr>
        <p:txBody>
          <a:bodyPr vert="horz" lIns="91440" tIns="45720" rIns="91440" bIns="45720" rtlCol="0">
            <a:noAutofit/>
          </a:bodyPr>
          <a:lstStyle/>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Termoplast</a:t>
            </a:r>
            <a:r>
              <a:rPr lang="en-US" sz="1200" dirty="0">
                <a:latin typeface="Comic Sans MS" panose="030F0702030302020204" pitchFamily="66" charset="0"/>
              </a:rPr>
              <a:t>, </a:t>
            </a:r>
            <a:r>
              <a:rPr lang="en-US" sz="1200" dirty="0" err="1">
                <a:latin typeface="Comic Sans MS" panose="030F0702030302020204" pitchFamily="66" charset="0"/>
              </a:rPr>
              <a:t>polimer</a:t>
            </a:r>
            <a:r>
              <a:rPr lang="en-US" sz="1200" dirty="0">
                <a:latin typeface="Comic Sans MS" panose="030F0702030302020204" pitchFamily="66" charset="0"/>
              </a:rPr>
              <a:t> </a:t>
            </a:r>
            <a:r>
              <a:rPr lang="en-US" sz="1200" dirty="0" err="1">
                <a:latin typeface="Comic Sans MS" panose="030F0702030302020204" pitchFamily="66" charset="0"/>
              </a:rPr>
              <a:t>częściowo</a:t>
            </a:r>
            <a:r>
              <a:rPr lang="en-US" sz="1200" dirty="0">
                <a:latin typeface="Comic Sans MS" panose="030F0702030302020204" pitchFamily="66" charset="0"/>
              </a:rPr>
              <a:t> </a:t>
            </a:r>
            <a:r>
              <a:rPr lang="en-US" sz="1200" dirty="0" err="1">
                <a:latin typeface="Comic Sans MS" panose="030F0702030302020204" pitchFamily="66" charset="0"/>
              </a:rPr>
              <a:t>krystaliczny</a:t>
            </a: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Właściwości</a:t>
            </a:r>
            <a:r>
              <a:rPr lang="en-US" sz="1200" b="1" dirty="0">
                <a:latin typeface="Comic Sans MS" panose="030F0702030302020204" pitchFamily="66" charset="0"/>
              </a:rPr>
              <a:t> </a:t>
            </a:r>
            <a:r>
              <a:rPr lang="en-US" sz="1200" b="1" dirty="0" err="1">
                <a:latin typeface="Comic Sans MS" panose="030F0702030302020204" pitchFamily="66" charset="0"/>
              </a:rPr>
              <a:t>fizyczne</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Tworzywo</a:t>
            </a:r>
            <a:r>
              <a:rPr lang="en-US" sz="1200" dirty="0">
                <a:latin typeface="Comic Sans MS" panose="030F0702030302020204" pitchFamily="66" charset="0"/>
              </a:rPr>
              <a:t> o </a:t>
            </a:r>
            <a:r>
              <a:rPr lang="en-US" sz="1200" dirty="0" err="1">
                <a:latin typeface="Comic Sans MS" panose="030F0702030302020204" pitchFamily="66" charset="0"/>
              </a:rPr>
              <a:t>kolorze</a:t>
            </a:r>
            <a:r>
              <a:rPr lang="en-US" sz="1200" dirty="0">
                <a:latin typeface="Comic Sans MS" panose="030F0702030302020204" pitchFamily="66" charset="0"/>
              </a:rPr>
              <a:t> </a:t>
            </a:r>
            <a:r>
              <a:rPr lang="en-US" sz="1200" dirty="0" err="1">
                <a:latin typeface="Comic Sans MS" panose="030F0702030302020204" pitchFamily="66" charset="0"/>
              </a:rPr>
              <a:t>mlecznobiałym</a:t>
            </a:r>
            <a:r>
              <a:rPr lang="en-US" sz="1200" dirty="0">
                <a:latin typeface="Comic Sans MS" panose="030F0702030302020204" pitchFamily="66" charset="0"/>
              </a:rPr>
              <a:t> </a:t>
            </a:r>
            <a:r>
              <a:rPr lang="en-US" sz="1200" dirty="0" err="1">
                <a:latin typeface="Comic Sans MS" panose="030F0702030302020204" pitchFamily="66" charset="0"/>
              </a:rPr>
              <a:t>lub</a:t>
            </a:r>
            <a:r>
              <a:rPr lang="en-US" sz="1200" dirty="0">
                <a:latin typeface="Comic Sans MS" panose="030F0702030302020204" pitchFamily="66" charset="0"/>
              </a:rPr>
              <a:t> </a:t>
            </a:r>
            <a:r>
              <a:rPr lang="en-US" sz="1200" dirty="0" err="1">
                <a:latin typeface="Comic Sans MS" panose="030F0702030302020204" pitchFamily="66" charset="0"/>
              </a:rPr>
              <a:t>żółtawym</a:t>
            </a:r>
            <a:r>
              <a:rPr lang="en-US" sz="1200" dirty="0">
                <a:latin typeface="Comic Sans MS" panose="030F0702030302020204" pitchFamily="66" charset="0"/>
              </a:rPr>
              <a:t>, </a:t>
            </a:r>
            <a:r>
              <a:rPr lang="en-US" sz="1200" dirty="0" err="1">
                <a:latin typeface="Comic Sans MS" panose="030F0702030302020204" pitchFamily="66" charset="0"/>
              </a:rPr>
              <a:t>niełamliwe</a:t>
            </a:r>
            <a:r>
              <a:rPr lang="en-US" sz="1200" dirty="0">
                <a:latin typeface="Comic Sans MS" panose="030F0702030302020204" pitchFamily="66" charset="0"/>
              </a:rPr>
              <a:t>, </a:t>
            </a:r>
            <a:r>
              <a:rPr lang="en-US" sz="1200" dirty="0" err="1">
                <a:latin typeface="Comic Sans MS" panose="030F0702030302020204" pitchFamily="66" charset="0"/>
              </a:rPr>
              <a:t>ciągliwe</a:t>
            </a:r>
            <a:r>
              <a:rPr lang="en-US" sz="1200" dirty="0">
                <a:latin typeface="Comic Sans MS" panose="030F0702030302020204" pitchFamily="66" charset="0"/>
              </a:rPr>
              <a:t>. </a:t>
            </a:r>
            <a:r>
              <a:rPr lang="en-US" sz="1200" dirty="0" err="1">
                <a:latin typeface="Comic Sans MS" panose="030F0702030302020204" pitchFamily="66" charset="0"/>
              </a:rPr>
              <a:t>Niektóre</a:t>
            </a:r>
            <a:r>
              <a:rPr lang="en-US" sz="1200" dirty="0">
                <a:latin typeface="Comic Sans MS" panose="030F0702030302020204" pitchFamily="66" charset="0"/>
              </a:rPr>
              <a:t> </a:t>
            </a:r>
            <a:r>
              <a:rPr lang="en-US" sz="1200" dirty="0" err="1">
                <a:latin typeface="Comic Sans MS" panose="030F0702030302020204" pitchFamily="66" charset="0"/>
              </a:rPr>
              <a:t>odmiany</a:t>
            </a:r>
            <a:r>
              <a:rPr lang="en-US" sz="1200" dirty="0">
                <a:latin typeface="Comic Sans MS" panose="030F0702030302020204" pitchFamily="66" charset="0"/>
              </a:rPr>
              <a:t> PA </a:t>
            </a:r>
            <a:r>
              <a:rPr lang="en-US" sz="1200" dirty="0" err="1">
                <a:latin typeface="Comic Sans MS" panose="030F0702030302020204" pitchFamily="66" charset="0"/>
              </a:rPr>
              <a:t>są</a:t>
            </a:r>
            <a:r>
              <a:rPr lang="en-US" sz="1200" dirty="0">
                <a:latin typeface="Comic Sans MS" panose="030F0702030302020204" pitchFamily="66" charset="0"/>
              </a:rPr>
              <a:t> </a:t>
            </a:r>
            <a:r>
              <a:rPr lang="en-US" sz="1200" dirty="0" err="1">
                <a:latin typeface="Comic Sans MS" panose="030F0702030302020204" pitchFamily="66" charset="0"/>
              </a:rPr>
              <a:t>podatne</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wchłanianie</a:t>
            </a:r>
            <a:r>
              <a:rPr lang="en-US" sz="1200" dirty="0">
                <a:latin typeface="Comic Sans MS" panose="030F0702030302020204" pitchFamily="66" charset="0"/>
              </a:rPr>
              <a:t> </a:t>
            </a:r>
            <a:r>
              <a:rPr lang="en-US" sz="1200" dirty="0" err="1">
                <a:latin typeface="Comic Sans MS" panose="030F0702030302020204" pitchFamily="66" charset="0"/>
              </a:rPr>
              <a:t>wilgoci</a:t>
            </a:r>
            <a:r>
              <a:rPr lang="en-US" sz="1200" dirty="0">
                <a:latin typeface="Comic Sans MS" panose="030F0702030302020204" pitchFamily="66" charset="0"/>
              </a:rPr>
              <a:t> (</a:t>
            </a:r>
            <a:r>
              <a:rPr lang="en-US" sz="1200" dirty="0" err="1">
                <a:latin typeface="Comic Sans MS" panose="030F0702030302020204" pitchFamily="66" charset="0"/>
              </a:rPr>
              <a:t>mogą</a:t>
            </a:r>
            <a:r>
              <a:rPr lang="en-US" sz="1200" dirty="0">
                <a:latin typeface="Comic Sans MS" panose="030F0702030302020204" pitchFamily="66" charset="0"/>
              </a:rPr>
              <a:t> </a:t>
            </a:r>
            <a:r>
              <a:rPr lang="en-US" sz="1200" dirty="0" err="1">
                <a:latin typeface="Comic Sans MS" panose="030F0702030302020204" pitchFamily="66" charset="0"/>
              </a:rPr>
              <a:t>pochłaniać</a:t>
            </a:r>
            <a:r>
              <a:rPr lang="en-US" sz="1200" dirty="0">
                <a:latin typeface="Comic Sans MS" panose="030F0702030302020204" pitchFamily="66" charset="0"/>
              </a:rPr>
              <a:t> do 10% </a:t>
            </a:r>
            <a:r>
              <a:rPr lang="en-US" sz="1200" dirty="0" err="1">
                <a:latin typeface="Comic Sans MS" panose="030F0702030302020204" pitchFamily="66" charset="0"/>
              </a:rPr>
              <a:t>masowych</a:t>
            </a:r>
            <a:r>
              <a:rPr lang="en-US" sz="1200" dirty="0">
                <a:latin typeface="Comic Sans MS" panose="030F0702030302020204" pitchFamily="66" charset="0"/>
              </a:rPr>
              <a:t> </a:t>
            </a:r>
            <a:r>
              <a:rPr lang="en-US" sz="1200" dirty="0" err="1">
                <a:latin typeface="Comic Sans MS" panose="030F0702030302020204" pitchFamily="66" charset="0"/>
              </a:rPr>
              <a:t>wody</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Palność</a:t>
            </a:r>
            <a:r>
              <a:rPr lang="en-US" sz="1200" b="1" dirty="0">
                <a:latin typeface="Comic Sans MS" panose="030F0702030302020204" pitchFamily="66" charset="0"/>
              </a:rPr>
              <a:t>:</a:t>
            </a:r>
          </a:p>
          <a:p>
            <a:pPr>
              <a:lnSpc>
                <a:spcPct val="110000"/>
              </a:lnSpc>
              <a:spcAft>
                <a:spcPts val="600"/>
              </a:spcAft>
              <a:buClr>
                <a:schemeClr val="tx1"/>
              </a:buClr>
            </a:pPr>
            <a:r>
              <a:rPr lang="en-US" sz="1200" dirty="0">
                <a:latin typeface="Comic Sans MS" panose="030F0702030302020204" pitchFamily="66" charset="0"/>
              </a:rPr>
              <a:t>Pali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błękitnym</a:t>
            </a:r>
            <a:r>
              <a:rPr lang="en-US" sz="1200" dirty="0">
                <a:latin typeface="Comic Sans MS" panose="030F0702030302020204" pitchFamily="66" charset="0"/>
              </a:rPr>
              <a:t> </a:t>
            </a:r>
            <a:r>
              <a:rPr lang="en-US" sz="1200" dirty="0" err="1">
                <a:latin typeface="Comic Sans MS" panose="030F0702030302020204" pitchFamily="66" charset="0"/>
              </a:rPr>
              <a:t>płomieniem</a:t>
            </a:r>
            <a:r>
              <a:rPr lang="en-US" sz="1200" dirty="0">
                <a:latin typeface="Comic Sans MS" panose="030F0702030302020204" pitchFamily="66" charset="0"/>
              </a:rPr>
              <a:t> z </a:t>
            </a:r>
            <a:r>
              <a:rPr lang="en-US" sz="1200" dirty="0" err="1">
                <a:latin typeface="Comic Sans MS" panose="030F0702030302020204" pitchFamily="66" charset="0"/>
              </a:rPr>
              <a:t>żółtym</a:t>
            </a:r>
            <a:r>
              <a:rPr lang="en-US" sz="1200" dirty="0">
                <a:latin typeface="Comic Sans MS" panose="030F0702030302020204" pitchFamily="66" charset="0"/>
              </a:rPr>
              <a:t> </a:t>
            </a:r>
            <a:r>
              <a:rPr lang="en-US" sz="1200" dirty="0" err="1">
                <a:latin typeface="Comic Sans MS" panose="030F0702030302020204" pitchFamily="66" charset="0"/>
              </a:rPr>
              <a:t>obrzeżem</a:t>
            </a:r>
            <a:r>
              <a:rPr lang="en-US" sz="1200" dirty="0">
                <a:latin typeface="Comic Sans MS" panose="030F0702030302020204" pitchFamily="66" charset="0"/>
              </a:rPr>
              <a:t>, </a:t>
            </a:r>
            <a:r>
              <a:rPr lang="en-US" sz="1200" dirty="0" err="1">
                <a:latin typeface="Comic Sans MS" panose="030F0702030302020204" pitchFamily="66" charset="0"/>
              </a:rPr>
              <a:t>silnie</a:t>
            </a:r>
            <a:r>
              <a:rPr lang="en-US" sz="1200" dirty="0">
                <a:latin typeface="Comic Sans MS" panose="030F0702030302020204" pitchFamily="66" charset="0"/>
              </a:rPr>
              <a:t> </a:t>
            </a:r>
            <a:r>
              <a:rPr lang="en-US" sz="1200" dirty="0" err="1">
                <a:latin typeface="Comic Sans MS" panose="030F0702030302020204" pitchFamily="66" charset="0"/>
              </a:rPr>
              <a:t>kopcąc</a:t>
            </a:r>
            <a:r>
              <a:rPr lang="en-US" sz="1200" dirty="0">
                <a:latin typeface="Comic Sans MS" panose="030F0702030302020204" pitchFamily="66" charset="0"/>
              </a:rPr>
              <a:t>, </a:t>
            </a:r>
            <a:r>
              <a:rPr lang="en-US" sz="1200" dirty="0" err="1">
                <a:latin typeface="Comic Sans MS" panose="030F0702030302020204" pitchFamily="66" charset="0"/>
              </a:rPr>
              <a:t>topi</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trzeszcząc</a:t>
            </a:r>
            <a:r>
              <a:rPr lang="en-US" sz="1200" dirty="0">
                <a:latin typeface="Comic Sans MS" panose="030F0702030302020204" pitchFamily="66" charset="0"/>
              </a:rPr>
              <a:t>, </a:t>
            </a:r>
            <a:r>
              <a:rPr lang="en-US" sz="1200" dirty="0" err="1">
                <a:latin typeface="Comic Sans MS" panose="030F0702030302020204" pitchFamily="66" charset="0"/>
              </a:rPr>
              <a:t>tworząc</a:t>
            </a:r>
            <a:r>
              <a:rPr lang="en-US" sz="1200" dirty="0">
                <a:latin typeface="Comic Sans MS" panose="030F0702030302020204" pitchFamily="66" charset="0"/>
              </a:rPr>
              <a:t> </a:t>
            </a:r>
            <a:r>
              <a:rPr lang="en-US" sz="1200" dirty="0" err="1">
                <a:latin typeface="Comic Sans MS" panose="030F0702030302020204" pitchFamily="66" charset="0"/>
              </a:rPr>
              <a:t>pęcherze</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ciągnące</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nitki</a:t>
            </a:r>
            <a:r>
              <a:rPr lang="en-US" sz="1200" dirty="0">
                <a:latin typeface="Comic Sans MS" panose="030F0702030302020204" pitchFamily="66" charset="0"/>
              </a:rPr>
              <a:t>, po </a:t>
            </a:r>
            <a:r>
              <a:rPr lang="en-US" sz="1200" dirty="0" err="1">
                <a:latin typeface="Comic Sans MS" panose="030F0702030302020204" pitchFamily="66" charset="0"/>
              </a:rPr>
              <a:t>usunięciu</a:t>
            </a:r>
            <a:r>
              <a:rPr lang="en-US" sz="1200" dirty="0">
                <a:latin typeface="Comic Sans MS" panose="030F0702030302020204" pitchFamily="66" charset="0"/>
              </a:rPr>
              <a:t> </a:t>
            </a:r>
            <a:r>
              <a:rPr lang="en-US" sz="1200" dirty="0" err="1">
                <a:latin typeface="Comic Sans MS" panose="030F0702030302020204" pitchFamily="66" charset="0"/>
              </a:rPr>
              <a:t>źródła</a:t>
            </a:r>
            <a:r>
              <a:rPr lang="en-US" sz="1200" dirty="0">
                <a:latin typeface="Comic Sans MS" panose="030F0702030302020204" pitchFamily="66" charset="0"/>
              </a:rPr>
              <a:t> </a:t>
            </a:r>
            <a:r>
              <a:rPr lang="en-US" sz="1200" dirty="0" err="1">
                <a:latin typeface="Comic Sans MS" panose="030F0702030302020204" pitchFamily="66" charset="0"/>
              </a:rPr>
              <a:t>ognia</a:t>
            </a:r>
            <a:r>
              <a:rPr lang="en-US" sz="1200" dirty="0">
                <a:latin typeface="Comic Sans MS" panose="030F0702030302020204" pitchFamily="66" charset="0"/>
              </a:rPr>
              <a:t> </a:t>
            </a:r>
            <a:r>
              <a:rPr lang="en-US" sz="1200" dirty="0" err="1">
                <a:latin typeface="Comic Sans MS" panose="030F0702030302020204" pitchFamily="66" charset="0"/>
              </a:rPr>
              <a:t>może</a:t>
            </a:r>
            <a:r>
              <a:rPr lang="en-US" sz="1200" dirty="0">
                <a:latin typeface="Comic Sans MS" panose="030F0702030302020204" pitchFamily="66" charset="0"/>
              </a:rPr>
              <a:t> </a:t>
            </a:r>
            <a:r>
              <a:rPr lang="en-US" sz="1200" dirty="0" err="1">
                <a:latin typeface="Comic Sans MS" panose="030F0702030302020204" pitchFamily="66" charset="0"/>
              </a:rPr>
              <a:t>palić</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dalej</a:t>
            </a:r>
            <a:r>
              <a:rPr lang="en-US" sz="1200" dirty="0">
                <a:latin typeface="Comic Sans MS" panose="030F0702030302020204" pitchFamily="66" charset="0"/>
              </a:rPr>
              <a:t>, </a:t>
            </a:r>
            <a:r>
              <a:rPr lang="en-US" sz="1200" dirty="0" err="1">
                <a:latin typeface="Comic Sans MS" panose="030F0702030302020204" pitchFamily="66" charset="0"/>
              </a:rPr>
              <a:t>zapach</a:t>
            </a:r>
            <a:r>
              <a:rPr lang="en-US" sz="1200" dirty="0">
                <a:latin typeface="Comic Sans MS" panose="030F0702030302020204" pitchFamily="66" charset="0"/>
              </a:rPr>
              <a:t> </a:t>
            </a:r>
            <a:r>
              <a:rPr lang="en-US" sz="1200" dirty="0" err="1">
                <a:latin typeface="Comic Sans MS" panose="030F0702030302020204" pitchFamily="66" charset="0"/>
              </a:rPr>
              <a:t>dymów</a:t>
            </a:r>
            <a:r>
              <a:rPr lang="en-US" sz="1200" dirty="0">
                <a:latin typeface="Comic Sans MS" panose="030F0702030302020204" pitchFamily="66" charset="0"/>
              </a:rPr>
              <a:t> po </a:t>
            </a:r>
            <a:r>
              <a:rPr lang="en-US" sz="1200" dirty="0" err="1">
                <a:latin typeface="Comic Sans MS" panose="030F0702030302020204" pitchFamily="66" charset="0"/>
              </a:rPr>
              <a:t>zgaszeniu</a:t>
            </a:r>
            <a:r>
              <a:rPr lang="en-US" sz="1200" dirty="0">
                <a:latin typeface="Comic Sans MS" panose="030F0702030302020204" pitchFamily="66" charset="0"/>
              </a:rPr>
              <a:t> </a:t>
            </a:r>
            <a:r>
              <a:rPr lang="en-US" sz="1200" dirty="0" err="1">
                <a:latin typeface="Comic Sans MS" panose="030F0702030302020204" pitchFamily="66" charset="0"/>
              </a:rPr>
              <a:t>próbki</a:t>
            </a:r>
            <a:r>
              <a:rPr lang="en-US" sz="1200" dirty="0">
                <a:latin typeface="Comic Sans MS" panose="030F0702030302020204" pitchFamily="66" charset="0"/>
              </a:rPr>
              <a:t> </a:t>
            </a:r>
            <a:r>
              <a:rPr lang="en-US" sz="1200" dirty="0" err="1">
                <a:latin typeface="Comic Sans MS" panose="030F0702030302020204" pitchFamily="66" charset="0"/>
              </a:rPr>
              <a:t>przypomina</a:t>
            </a:r>
            <a:r>
              <a:rPr lang="en-US" sz="1200" dirty="0">
                <a:latin typeface="Comic Sans MS" panose="030F0702030302020204" pitchFamily="66" charset="0"/>
              </a:rPr>
              <a:t> </a:t>
            </a:r>
            <a:r>
              <a:rPr lang="en-US" sz="1200" dirty="0" err="1">
                <a:latin typeface="Comic Sans MS" panose="030F0702030302020204" pitchFamily="66" charset="0"/>
              </a:rPr>
              <a:t>palony</a:t>
            </a:r>
            <a:r>
              <a:rPr lang="en-US" sz="1200" dirty="0">
                <a:latin typeface="Comic Sans MS" panose="030F0702030302020204" pitchFamily="66" charset="0"/>
              </a:rPr>
              <a:t> </a:t>
            </a:r>
            <a:r>
              <a:rPr lang="en-US" sz="1200" dirty="0" err="1">
                <a:latin typeface="Comic Sans MS" panose="030F0702030302020204" pitchFamily="66" charset="0"/>
              </a:rPr>
              <a:t>róg</a:t>
            </a:r>
            <a:r>
              <a:rPr lang="en-US" sz="1200" dirty="0">
                <a:latin typeface="Comic Sans MS" panose="030F0702030302020204" pitchFamily="66" charset="0"/>
              </a:rPr>
              <a:t> </a:t>
            </a:r>
            <a:r>
              <a:rPr lang="en-US" sz="1200" dirty="0" err="1">
                <a:latin typeface="Comic Sans MS" panose="030F0702030302020204" pitchFamily="66" charset="0"/>
              </a:rPr>
              <a:t>lub</a:t>
            </a:r>
            <a:r>
              <a:rPr lang="en-US" sz="1200" dirty="0">
                <a:latin typeface="Comic Sans MS" panose="030F0702030302020204" pitchFamily="66" charset="0"/>
              </a:rPr>
              <a:t> </a:t>
            </a:r>
            <a:r>
              <a:rPr lang="en-US" sz="1200" dirty="0" err="1">
                <a:latin typeface="Comic Sans MS" panose="030F0702030302020204" pitchFamily="66" charset="0"/>
              </a:rPr>
              <a:t>włosy</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Inne</a:t>
            </a:r>
            <a:r>
              <a:rPr lang="en-US" sz="1200" b="1" dirty="0">
                <a:latin typeface="Comic Sans MS" panose="030F0702030302020204" pitchFamily="66" charset="0"/>
              </a:rPr>
              <a:t> </a:t>
            </a:r>
            <a:r>
              <a:rPr lang="en-US" sz="1200" b="1" dirty="0" err="1">
                <a:latin typeface="Comic Sans MS" panose="030F0702030302020204" pitchFamily="66" charset="0"/>
              </a:rPr>
              <a:t>próby</a:t>
            </a:r>
            <a:r>
              <a:rPr lang="en-US" sz="1200" b="1" dirty="0">
                <a:latin typeface="Comic Sans MS" panose="030F0702030302020204" pitchFamily="66" charset="0"/>
              </a:rPr>
              <a:t> </a:t>
            </a:r>
            <a:r>
              <a:rPr lang="en-US" sz="1200" b="1" dirty="0" err="1">
                <a:latin typeface="Comic Sans MS" panose="030F0702030302020204" pitchFamily="66" charset="0"/>
              </a:rPr>
              <a:t>identyfikacyjne</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Rozpuszczalny</a:t>
            </a:r>
            <a:r>
              <a:rPr lang="en-US" sz="1200" dirty="0">
                <a:latin typeface="Comic Sans MS" panose="030F0702030302020204" pitchFamily="66" charset="0"/>
              </a:rPr>
              <a:t> w </a:t>
            </a:r>
            <a:r>
              <a:rPr lang="en-US" sz="1200" dirty="0" err="1">
                <a:latin typeface="Comic Sans MS" panose="030F0702030302020204" pitchFamily="66" charset="0"/>
              </a:rPr>
              <a:t>stężonym</a:t>
            </a:r>
            <a:r>
              <a:rPr lang="en-US" sz="1200" dirty="0">
                <a:latin typeface="Comic Sans MS" panose="030F0702030302020204" pitchFamily="66" charset="0"/>
              </a:rPr>
              <a:t> </a:t>
            </a:r>
            <a:r>
              <a:rPr lang="en-US" sz="1200" dirty="0" err="1">
                <a:latin typeface="Comic Sans MS" panose="030F0702030302020204" pitchFamily="66" charset="0"/>
              </a:rPr>
              <a:t>kwasie</a:t>
            </a:r>
            <a:r>
              <a:rPr lang="en-US" sz="1200" dirty="0">
                <a:latin typeface="Comic Sans MS" panose="030F0702030302020204" pitchFamily="66" charset="0"/>
              </a:rPr>
              <a:t> </a:t>
            </a:r>
            <a:r>
              <a:rPr lang="en-US" sz="1200" dirty="0" err="1">
                <a:latin typeface="Comic Sans MS" panose="030F0702030302020204" pitchFamily="66" charset="0"/>
              </a:rPr>
              <a:t>mrówkowym</a:t>
            </a:r>
            <a:r>
              <a:rPr lang="en-US" sz="1200" dirty="0">
                <a:latin typeface="Comic Sans MS" panose="030F0702030302020204" pitchFamily="66" charset="0"/>
              </a:rPr>
              <a:t>, </a:t>
            </a:r>
            <a:r>
              <a:rPr lang="en-US" sz="1200" dirty="0" err="1">
                <a:latin typeface="Comic Sans MS" panose="030F0702030302020204" pitchFamily="66" charset="0"/>
              </a:rPr>
              <a:t>odporny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oleju</a:t>
            </a:r>
            <a:r>
              <a:rPr lang="en-US" sz="1200" dirty="0">
                <a:latin typeface="Comic Sans MS" panose="030F0702030302020204" pitchFamily="66" charset="0"/>
              </a:rPr>
              <a:t>, </a:t>
            </a:r>
            <a:r>
              <a:rPr lang="en-US" sz="1200" dirty="0" err="1">
                <a:latin typeface="Comic Sans MS" panose="030F0702030302020204" pitchFamily="66" charset="0"/>
              </a:rPr>
              <a:t>benzyny</a:t>
            </a:r>
            <a:r>
              <a:rPr lang="en-US" sz="1200" dirty="0">
                <a:latin typeface="Comic Sans MS" panose="030F0702030302020204" pitchFamily="66" charset="0"/>
              </a:rPr>
              <a:t>, </a:t>
            </a:r>
            <a:r>
              <a:rPr lang="en-US" sz="1200" dirty="0" err="1">
                <a:latin typeface="Comic Sans MS" panose="030F0702030302020204" pitchFamily="66" charset="0"/>
              </a:rPr>
              <a:t>rozpuszczalników</a:t>
            </a:r>
            <a:r>
              <a:rPr lang="en-US" sz="1200" dirty="0">
                <a:latin typeface="Comic Sans MS" panose="030F0702030302020204" pitchFamily="66" charset="0"/>
              </a:rPr>
              <a:t>, </a:t>
            </a:r>
            <a:r>
              <a:rPr lang="en-US" sz="1200" dirty="0" err="1">
                <a:latin typeface="Comic Sans MS" panose="030F0702030302020204" pitchFamily="66" charset="0"/>
              </a:rPr>
              <a:t>estrów</a:t>
            </a:r>
            <a:r>
              <a:rPr lang="en-US" sz="1200" dirty="0">
                <a:latin typeface="Comic Sans MS" panose="030F0702030302020204" pitchFamily="66" charset="0"/>
              </a:rPr>
              <a:t>, </a:t>
            </a:r>
            <a:r>
              <a:rPr lang="en-US" sz="1200" dirty="0" err="1">
                <a:latin typeface="Comic Sans MS" panose="030F0702030302020204" pitchFamily="66" charset="0"/>
              </a:rPr>
              <a:t>ketonów</a:t>
            </a:r>
            <a:r>
              <a:rPr lang="en-US" sz="1200" dirty="0">
                <a:latin typeface="Comic Sans MS" panose="030F0702030302020204" pitchFamily="66" charset="0"/>
              </a:rPr>
              <a:t>, </a:t>
            </a:r>
            <a:r>
              <a:rPr lang="en-US" sz="1200" dirty="0" err="1">
                <a:latin typeface="Comic Sans MS" panose="030F0702030302020204" pitchFamily="66" charset="0"/>
              </a:rPr>
              <a:t>nieodporny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kwasów</a:t>
            </a:r>
            <a:r>
              <a:rPr lang="en-US" sz="1200" dirty="0">
                <a:latin typeface="Comic Sans MS" panose="030F0702030302020204" pitchFamily="66" charset="0"/>
              </a:rPr>
              <a:t>, </a:t>
            </a:r>
            <a:r>
              <a:rPr lang="en-US" sz="1200" dirty="0" err="1">
                <a:latin typeface="Comic Sans MS" panose="030F0702030302020204" pitchFamily="66" charset="0"/>
              </a:rPr>
              <a:t>podatny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klejenie</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Przykłady</a:t>
            </a:r>
            <a:r>
              <a:rPr lang="en-US" sz="1200" b="1" dirty="0">
                <a:latin typeface="Comic Sans MS" panose="030F0702030302020204" pitchFamily="66" charset="0"/>
              </a:rPr>
              <a:t> </a:t>
            </a:r>
            <a:r>
              <a:rPr lang="en-US" sz="1200" b="1" dirty="0" err="1">
                <a:latin typeface="Comic Sans MS" panose="030F0702030302020204" pitchFamily="66" charset="0"/>
              </a:rPr>
              <a:t>zastosowań</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Łożyska</a:t>
            </a:r>
            <a:r>
              <a:rPr lang="en-US" sz="1200" dirty="0">
                <a:latin typeface="Comic Sans MS" panose="030F0702030302020204" pitchFamily="66" charset="0"/>
              </a:rPr>
              <a:t> </a:t>
            </a:r>
            <a:r>
              <a:rPr lang="en-US" sz="1200" dirty="0" err="1">
                <a:latin typeface="Comic Sans MS" panose="030F0702030302020204" pitchFamily="66" charset="0"/>
              </a:rPr>
              <a:t>ślizgowe</a:t>
            </a:r>
            <a:r>
              <a:rPr lang="en-US" sz="1200" dirty="0">
                <a:latin typeface="Comic Sans MS" panose="030F0702030302020204" pitchFamily="66" charset="0"/>
              </a:rPr>
              <a:t>, </a:t>
            </a:r>
            <a:r>
              <a:rPr lang="en-US" sz="1200" dirty="0" err="1">
                <a:latin typeface="Comic Sans MS" panose="030F0702030302020204" pitchFamily="66" charset="0"/>
              </a:rPr>
              <a:t>koła</a:t>
            </a:r>
            <a:r>
              <a:rPr lang="en-US" sz="1200" dirty="0">
                <a:latin typeface="Comic Sans MS" panose="030F0702030302020204" pitchFamily="66" charset="0"/>
              </a:rPr>
              <a:t> </a:t>
            </a:r>
            <a:r>
              <a:rPr lang="en-US" sz="1200" dirty="0" err="1">
                <a:latin typeface="Comic Sans MS" panose="030F0702030302020204" pitchFamily="66" charset="0"/>
              </a:rPr>
              <a:t>zębate</a:t>
            </a:r>
            <a:r>
              <a:rPr lang="en-US" sz="1200" dirty="0">
                <a:latin typeface="Comic Sans MS" panose="030F0702030302020204" pitchFamily="66" charset="0"/>
              </a:rPr>
              <a:t>, </a:t>
            </a:r>
            <a:r>
              <a:rPr lang="en-US" sz="1200" dirty="0" err="1">
                <a:latin typeface="Comic Sans MS" panose="030F0702030302020204" pitchFamily="66" charset="0"/>
              </a:rPr>
              <a:t>śruby</a:t>
            </a:r>
            <a:r>
              <a:rPr lang="en-US" sz="1200" dirty="0">
                <a:latin typeface="Comic Sans MS" panose="030F0702030302020204" pitchFamily="66" charset="0"/>
              </a:rPr>
              <a:t>, </a:t>
            </a:r>
            <a:r>
              <a:rPr lang="en-US" sz="1200" dirty="0" err="1">
                <a:latin typeface="Comic Sans MS" panose="030F0702030302020204" pitchFamily="66" charset="0"/>
              </a:rPr>
              <a:t>łopatki</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koła</a:t>
            </a:r>
            <a:r>
              <a:rPr lang="en-US" sz="1200" dirty="0">
                <a:latin typeface="Comic Sans MS" panose="030F0702030302020204" pitchFamily="66" charset="0"/>
              </a:rPr>
              <a:t> </a:t>
            </a:r>
            <a:r>
              <a:rPr lang="en-US" sz="1200" dirty="0" err="1">
                <a:latin typeface="Comic Sans MS" panose="030F0702030302020204" pitchFamily="66" charset="0"/>
              </a:rPr>
              <a:t>wentylatorów</a:t>
            </a:r>
            <a:r>
              <a:rPr lang="en-US" sz="1200" dirty="0">
                <a:latin typeface="Comic Sans MS" panose="030F0702030302020204" pitchFamily="66" charset="0"/>
              </a:rPr>
              <a:t>, </a:t>
            </a:r>
            <a:r>
              <a:rPr lang="en-US" sz="1200" dirty="0" err="1">
                <a:latin typeface="Comic Sans MS" panose="030F0702030302020204" pitchFamily="66" charset="0"/>
              </a:rPr>
              <a:t>kółka</a:t>
            </a:r>
            <a:r>
              <a:rPr lang="en-US" sz="1200" dirty="0">
                <a:latin typeface="Comic Sans MS" panose="030F0702030302020204" pitchFamily="66" charset="0"/>
              </a:rPr>
              <a:t> </a:t>
            </a:r>
            <a:r>
              <a:rPr lang="en-US" sz="1200" dirty="0" err="1">
                <a:latin typeface="Comic Sans MS" panose="030F0702030302020204" pitchFamily="66" charset="0"/>
              </a:rPr>
              <a:t>jezdne</a:t>
            </a:r>
            <a:r>
              <a:rPr lang="en-US" sz="1200" dirty="0">
                <a:latin typeface="Comic Sans MS" panose="030F0702030302020204" pitchFamily="66" charset="0"/>
              </a:rPr>
              <a:t>, </a:t>
            </a:r>
            <a:r>
              <a:rPr lang="en-US" sz="1200" dirty="0" err="1">
                <a:latin typeface="Comic Sans MS" panose="030F0702030302020204" pitchFamily="66" charset="0"/>
              </a:rPr>
              <a:t>przewody</a:t>
            </a:r>
            <a:r>
              <a:rPr lang="en-US" sz="1200" dirty="0">
                <a:latin typeface="Comic Sans MS" panose="030F0702030302020204" pitchFamily="66" charset="0"/>
              </a:rPr>
              <a:t> </a:t>
            </a:r>
            <a:r>
              <a:rPr lang="en-US" sz="1200" dirty="0" err="1">
                <a:latin typeface="Comic Sans MS" panose="030F0702030302020204" pitchFamily="66" charset="0"/>
              </a:rPr>
              <a:t>paliwowe</a:t>
            </a:r>
            <a:r>
              <a:rPr lang="en-US" sz="1200" dirty="0">
                <a:latin typeface="Comic Sans MS" panose="030F0702030302020204" pitchFamily="66" charset="0"/>
              </a:rPr>
              <a:t>, </a:t>
            </a:r>
            <a:r>
              <a:rPr lang="en-US" sz="1200" dirty="0" err="1">
                <a:latin typeface="Comic Sans MS" panose="030F0702030302020204" pitchFamily="66" charset="0"/>
              </a:rPr>
              <a:t>zbiorniki</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olej</a:t>
            </a:r>
            <a:r>
              <a:rPr lang="en-US" sz="1200" dirty="0">
                <a:latin typeface="Comic Sans MS" panose="030F0702030302020204" pitchFamily="66" charset="0"/>
              </a:rPr>
              <a:t> </a:t>
            </a:r>
            <a:r>
              <a:rPr lang="en-US" sz="1200" dirty="0" err="1">
                <a:latin typeface="Comic Sans MS" panose="030F0702030302020204" pitchFamily="66" charset="0"/>
              </a:rPr>
              <a:t>opałowy</a:t>
            </a:r>
            <a:r>
              <a:rPr lang="en-US" sz="1200" dirty="0">
                <a:latin typeface="Comic Sans MS" panose="030F0702030302020204" pitchFamily="66" charset="0"/>
              </a:rPr>
              <a:t>, </a:t>
            </a:r>
            <a:r>
              <a:rPr lang="en-US" sz="1200" dirty="0" err="1">
                <a:latin typeface="Comic Sans MS" panose="030F0702030302020204" pitchFamily="66" charset="0"/>
              </a:rPr>
              <a:t>żyłki</a:t>
            </a:r>
            <a:r>
              <a:rPr lang="en-US" sz="1200" dirty="0">
                <a:latin typeface="Comic Sans MS" panose="030F0702030302020204" pitchFamily="66" charset="0"/>
              </a:rPr>
              <a:t> </a:t>
            </a:r>
            <a:r>
              <a:rPr lang="en-US" sz="1200" dirty="0" err="1">
                <a:latin typeface="Comic Sans MS" panose="030F0702030302020204" pitchFamily="66" charset="0"/>
              </a:rPr>
              <a:t>wędkarskie</a:t>
            </a:r>
            <a:r>
              <a:rPr lang="en-US" sz="1200" dirty="0">
                <a:latin typeface="Comic Sans MS" panose="030F0702030302020204" pitchFamily="66" charset="0"/>
              </a:rPr>
              <a:t>, </a:t>
            </a:r>
            <a:r>
              <a:rPr lang="en-US" sz="1200" dirty="0" err="1">
                <a:latin typeface="Comic Sans MS" panose="030F0702030302020204" pitchFamily="66" charset="0"/>
              </a:rPr>
              <a:t>tkaniny</a:t>
            </a:r>
            <a:r>
              <a:rPr lang="en-US" sz="1200" dirty="0">
                <a:latin typeface="Comic Sans MS" panose="030F0702030302020204" pitchFamily="66" charset="0"/>
              </a:rPr>
              <a:t>, </a:t>
            </a:r>
            <a:r>
              <a:rPr lang="en-US" sz="1200" dirty="0" err="1">
                <a:latin typeface="Comic Sans MS" panose="030F0702030302020204" pitchFamily="66" charset="0"/>
              </a:rPr>
              <a:t>dywany</a:t>
            </a:r>
            <a:r>
              <a:rPr lang="en-US" sz="1200" dirty="0">
                <a:latin typeface="Comic Sans MS" panose="030F0702030302020204" pitchFamily="66" charset="0"/>
              </a:rPr>
              <a:t>, </a:t>
            </a:r>
            <a:r>
              <a:rPr lang="en-US" sz="1200" dirty="0" err="1">
                <a:latin typeface="Comic Sans MS" panose="030F0702030302020204" pitchFamily="66" charset="0"/>
              </a:rPr>
              <a:t>nici</a:t>
            </a:r>
            <a:r>
              <a:rPr lang="en-US" sz="1200" dirty="0">
                <a:latin typeface="Comic Sans MS" panose="030F0702030302020204" pitchFamily="66" charset="0"/>
              </a:rPr>
              <a:t> </a:t>
            </a:r>
            <a:r>
              <a:rPr lang="en-US" sz="1200" dirty="0" err="1">
                <a:latin typeface="Comic Sans MS" panose="030F0702030302020204" pitchFamily="66" charset="0"/>
              </a:rPr>
              <a:t>chirurgiczne</a:t>
            </a:r>
            <a:r>
              <a:rPr lang="en-US" sz="1200" dirty="0">
                <a:latin typeface="Comic Sans MS" panose="030F0702030302020204" pitchFamily="66" charset="0"/>
              </a:rPr>
              <a:t>, </a:t>
            </a:r>
            <a:r>
              <a:rPr lang="en-US" sz="1200" dirty="0" err="1">
                <a:latin typeface="Comic Sans MS" panose="030F0702030302020204" pitchFamily="66" charset="0"/>
              </a:rPr>
              <a:t>powłoki</a:t>
            </a:r>
            <a:r>
              <a:rPr lang="en-US" sz="1200" dirty="0">
                <a:latin typeface="Comic Sans MS" panose="030F0702030302020204" pitchFamily="66" charset="0"/>
              </a:rPr>
              <a:t> </a:t>
            </a:r>
            <a:r>
              <a:rPr lang="en-US" sz="1200" dirty="0" err="1">
                <a:latin typeface="Comic Sans MS" panose="030F0702030302020204" pitchFamily="66" charset="0"/>
              </a:rPr>
              <a:t>odporne</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korozję</a:t>
            </a:r>
            <a:r>
              <a:rPr lang="en-US" sz="1200" dirty="0">
                <a:latin typeface="Comic Sans MS" panose="030F0702030302020204" pitchFamily="66" charset="0"/>
              </a:rPr>
              <a:t>.</a:t>
            </a:r>
            <a:endParaRPr lang="en-US" sz="1200" cap="all" dirty="0">
              <a:latin typeface="Comic Sans MS" panose="030F0702030302020204" pitchFamily="66" charset="0"/>
            </a:endParaRPr>
          </a:p>
        </p:txBody>
      </p:sp>
      <p:pic>
        <p:nvPicPr>
          <p:cNvPr id="6" name="Obraz 5" descr="Obraz zawierający w pomieszczeniu, zlew, narzędzie, Materiały biurowe&#10;&#10;Opis wygenerowany automatycznie">
            <a:extLst>
              <a:ext uri="{FF2B5EF4-FFF2-40B4-BE49-F238E27FC236}">
                <a16:creationId xmlns:a16="http://schemas.microsoft.com/office/drawing/2014/main" id="{5F526FE1-5CB0-21F8-A360-DBA3ED40E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045" y="3167539"/>
            <a:ext cx="2577168" cy="3533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az 4" descr="Obraz zawierający w pomieszczeniu, lampa, podłoga, drewniany&#10;&#10;Opis wygenerowany automatycznie">
            <a:extLst>
              <a:ext uri="{FF2B5EF4-FFF2-40B4-BE49-F238E27FC236}">
                <a16:creationId xmlns:a16="http://schemas.microsoft.com/office/drawing/2014/main" id="{19CD6BF0-404B-7E51-901A-DDC4B1947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862499" y="340990"/>
            <a:ext cx="3310261" cy="2485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946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4E843C5-E258-463E-B6A7-03E24286BC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 name="Rectangle 17">
            <a:extLst>
              <a:ext uri="{FF2B5EF4-FFF2-40B4-BE49-F238E27FC236}">
                <a16:creationId xmlns:a16="http://schemas.microsoft.com/office/drawing/2014/main" id="{5D2CA358-2EA6-49C2-AAEF-0C79C1F7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a:extLst>
              <a:ext uri="{FF2B5EF4-FFF2-40B4-BE49-F238E27FC236}">
                <a16:creationId xmlns:a16="http://schemas.microsoft.com/office/drawing/2014/main" id="{AAD74829-8970-4A28-B5F6-387E0E313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976ACB9-C2D4-45C2-924A-2CF7CFF511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2" name="pole tekstowe 1">
            <a:extLst>
              <a:ext uri="{FF2B5EF4-FFF2-40B4-BE49-F238E27FC236}">
                <a16:creationId xmlns:a16="http://schemas.microsoft.com/office/drawing/2014/main" id="{0A4FF89E-5823-8E2E-FAC8-CB723D96EE06}"/>
              </a:ext>
            </a:extLst>
          </p:cNvPr>
          <p:cNvSpPr txBox="1"/>
          <p:nvPr/>
        </p:nvSpPr>
        <p:spPr>
          <a:xfrm>
            <a:off x="4508806" y="-27174"/>
            <a:ext cx="6909481" cy="15961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Polimetakrylan</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metylu</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(PMMA)</a:t>
            </a:r>
          </a:p>
        </p:txBody>
      </p:sp>
      <p:sp>
        <p:nvSpPr>
          <p:cNvPr id="3" name="pole tekstowe 2">
            <a:extLst>
              <a:ext uri="{FF2B5EF4-FFF2-40B4-BE49-F238E27FC236}">
                <a16:creationId xmlns:a16="http://schemas.microsoft.com/office/drawing/2014/main" id="{384B612E-5D83-905C-E81C-EEE3B62A688E}"/>
              </a:ext>
            </a:extLst>
          </p:cNvPr>
          <p:cNvSpPr txBox="1"/>
          <p:nvPr/>
        </p:nvSpPr>
        <p:spPr>
          <a:xfrm>
            <a:off x="4584216" y="1473424"/>
            <a:ext cx="6893119" cy="3847444"/>
          </a:xfrm>
          <a:prstGeom prst="rect">
            <a:avLst/>
          </a:prstGeom>
        </p:spPr>
        <p:txBody>
          <a:bodyPr vert="horz" lIns="91440" tIns="45720" rIns="91440" bIns="45720" rtlCol="0">
            <a:noAutofit/>
          </a:bodyPr>
          <a:lstStyle/>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Właściwości</a:t>
            </a:r>
            <a:r>
              <a:rPr lang="en-US" sz="1200" b="1" dirty="0">
                <a:latin typeface="Comic Sans MS" panose="030F0702030302020204" pitchFamily="66" charset="0"/>
              </a:rPr>
              <a:t> </a:t>
            </a:r>
            <a:r>
              <a:rPr lang="en-US" sz="1200" b="1" dirty="0" err="1">
                <a:latin typeface="Comic Sans MS" panose="030F0702030302020204" pitchFamily="66" charset="0"/>
              </a:rPr>
              <a:t>fizyczne</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Doskonałe</a:t>
            </a:r>
            <a:r>
              <a:rPr lang="en-US" sz="1200" dirty="0">
                <a:latin typeface="Comic Sans MS" panose="030F0702030302020204" pitchFamily="66" charset="0"/>
              </a:rPr>
              <a:t> </a:t>
            </a:r>
            <a:r>
              <a:rPr lang="en-US" sz="1200" dirty="0" err="1">
                <a:latin typeface="Comic Sans MS" panose="030F0702030302020204" pitchFamily="66" charset="0"/>
              </a:rPr>
              <a:t>właściwości</a:t>
            </a:r>
            <a:r>
              <a:rPr lang="en-US" sz="1200" dirty="0">
                <a:latin typeface="Comic Sans MS" panose="030F0702030302020204" pitchFamily="66" charset="0"/>
              </a:rPr>
              <a:t> </a:t>
            </a:r>
            <a:r>
              <a:rPr lang="en-US" sz="1200" dirty="0" err="1">
                <a:latin typeface="Comic Sans MS" panose="030F0702030302020204" pitchFamily="66" charset="0"/>
              </a:rPr>
              <a:t>optyczne</a:t>
            </a:r>
            <a:r>
              <a:rPr lang="en-US" sz="1200" dirty="0">
                <a:latin typeface="Comic Sans MS" panose="030F0702030302020204" pitchFamily="66" charset="0"/>
              </a:rPr>
              <a:t>: </a:t>
            </a:r>
            <a:r>
              <a:rPr lang="en-US" sz="1200" dirty="0" err="1">
                <a:latin typeface="Comic Sans MS" panose="030F0702030302020204" pitchFamily="66" charset="0"/>
              </a:rPr>
              <a:t>przezroczysty</a:t>
            </a:r>
            <a:r>
              <a:rPr lang="en-US" sz="1200" dirty="0">
                <a:latin typeface="Comic Sans MS" panose="030F0702030302020204" pitchFamily="66" charset="0"/>
              </a:rPr>
              <a:t>, </a:t>
            </a:r>
            <a:r>
              <a:rPr lang="en-US" sz="1200" dirty="0" err="1">
                <a:latin typeface="Comic Sans MS" panose="030F0702030302020204" pitchFamily="66" charset="0"/>
              </a:rPr>
              <a:t>nie</a:t>
            </a:r>
            <a:r>
              <a:rPr lang="en-US" sz="1200" dirty="0">
                <a:latin typeface="Comic Sans MS" panose="030F0702030302020204" pitchFamily="66" charset="0"/>
              </a:rPr>
              <a:t> </a:t>
            </a:r>
            <a:r>
              <a:rPr lang="en-US" sz="1200" dirty="0" err="1">
                <a:latin typeface="Comic Sans MS" panose="030F0702030302020204" pitchFamily="66" charset="0"/>
              </a:rPr>
              <a:t>zniekształca</a:t>
            </a:r>
            <a:r>
              <a:rPr lang="en-US" sz="1200" dirty="0">
                <a:latin typeface="Comic Sans MS" panose="030F0702030302020204" pitchFamily="66" charset="0"/>
              </a:rPr>
              <a:t> </a:t>
            </a:r>
            <a:r>
              <a:rPr lang="en-US" sz="1200" dirty="0" err="1">
                <a:latin typeface="Comic Sans MS" panose="030F0702030302020204" pitchFamily="66" charset="0"/>
              </a:rPr>
              <a:t>obrazu</a:t>
            </a:r>
            <a:r>
              <a:rPr lang="en-US" sz="1200" dirty="0">
                <a:latin typeface="Comic Sans MS" panose="030F0702030302020204" pitchFamily="66" charset="0"/>
              </a:rPr>
              <a:t>, </a:t>
            </a:r>
            <a:r>
              <a:rPr lang="en-US" sz="1200" dirty="0" err="1">
                <a:latin typeface="Comic Sans MS" panose="030F0702030302020204" pitchFamily="66" charset="0"/>
              </a:rPr>
              <a:t>powierzchnia</a:t>
            </a:r>
            <a:r>
              <a:rPr lang="en-US" sz="1200" dirty="0">
                <a:latin typeface="Comic Sans MS" panose="030F0702030302020204" pitchFamily="66" charset="0"/>
              </a:rPr>
              <a:t> o </a:t>
            </a:r>
            <a:r>
              <a:rPr lang="en-US" sz="1200" dirty="0" err="1">
                <a:latin typeface="Comic Sans MS" panose="030F0702030302020204" pitchFamily="66" charset="0"/>
              </a:rPr>
              <a:t>wysokim</a:t>
            </a:r>
            <a:r>
              <a:rPr lang="en-US" sz="1200" dirty="0">
                <a:latin typeface="Comic Sans MS" panose="030F0702030302020204" pitchFamily="66" charset="0"/>
              </a:rPr>
              <a:t> </a:t>
            </a:r>
            <a:r>
              <a:rPr lang="en-US" sz="1200" dirty="0" err="1">
                <a:latin typeface="Comic Sans MS" panose="030F0702030302020204" pitchFamily="66" charset="0"/>
              </a:rPr>
              <a:t>połysku</a:t>
            </a:r>
            <a:r>
              <a:rPr lang="en-US" sz="1200" dirty="0">
                <a:latin typeface="Comic Sans MS" panose="030F0702030302020204" pitchFamily="66" charset="0"/>
              </a:rPr>
              <a:t>, </a:t>
            </a:r>
            <a:r>
              <a:rPr lang="en-US" sz="1200" dirty="0" err="1">
                <a:latin typeface="Comic Sans MS" panose="030F0702030302020204" pitchFamily="66" charset="0"/>
              </a:rPr>
              <a:t>twardy</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sztywny</a:t>
            </a:r>
            <a:r>
              <a:rPr lang="en-US" sz="1200" dirty="0">
                <a:latin typeface="Comic Sans MS" panose="030F0702030302020204" pitchFamily="66" charset="0"/>
              </a:rPr>
              <a:t>, </a:t>
            </a:r>
            <a:r>
              <a:rPr lang="en-US" sz="1200" dirty="0" err="1">
                <a:latin typeface="Comic Sans MS" panose="030F0702030302020204" pitchFamily="66" charset="0"/>
              </a:rPr>
              <a:t>przy</a:t>
            </a:r>
            <a:r>
              <a:rPr lang="en-US" sz="1200" dirty="0">
                <a:latin typeface="Comic Sans MS" panose="030F0702030302020204" pitchFamily="66" charset="0"/>
              </a:rPr>
              <a:t> </a:t>
            </a:r>
            <a:r>
              <a:rPr lang="en-US" sz="1200" dirty="0" err="1">
                <a:latin typeface="Comic Sans MS" panose="030F0702030302020204" pitchFamily="66" charset="0"/>
              </a:rPr>
              <a:t>upuszczeniu</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twardą</a:t>
            </a:r>
            <a:r>
              <a:rPr lang="en-US" sz="1200" dirty="0">
                <a:latin typeface="Comic Sans MS" panose="030F0702030302020204" pitchFamily="66" charset="0"/>
              </a:rPr>
              <a:t> </a:t>
            </a:r>
            <a:r>
              <a:rPr lang="en-US" sz="1200" dirty="0" err="1">
                <a:latin typeface="Comic Sans MS" panose="030F0702030302020204" pitchFamily="66" charset="0"/>
              </a:rPr>
              <a:t>powierzchnię</a:t>
            </a:r>
            <a:r>
              <a:rPr lang="en-US" sz="1200" dirty="0">
                <a:latin typeface="Comic Sans MS" panose="030F0702030302020204" pitchFamily="66" charset="0"/>
              </a:rPr>
              <a:t> </a:t>
            </a:r>
            <a:r>
              <a:rPr lang="en-US" sz="1200" dirty="0" err="1">
                <a:latin typeface="Comic Sans MS" panose="030F0702030302020204" pitchFamily="66" charset="0"/>
              </a:rPr>
              <a:t>wydaje</a:t>
            </a:r>
            <a:r>
              <a:rPr lang="en-US" sz="1200" dirty="0">
                <a:latin typeface="Comic Sans MS" panose="030F0702030302020204" pitchFamily="66" charset="0"/>
              </a:rPr>
              <a:t> </a:t>
            </a:r>
            <a:r>
              <a:rPr lang="en-US" sz="1200" dirty="0" err="1">
                <a:latin typeface="Comic Sans MS" panose="030F0702030302020204" pitchFamily="66" charset="0"/>
              </a:rPr>
              <a:t>odgłos</a:t>
            </a:r>
            <a:r>
              <a:rPr lang="en-US" sz="1200" dirty="0">
                <a:latin typeface="Comic Sans MS" panose="030F0702030302020204" pitchFamily="66" charset="0"/>
              </a:rPr>
              <a:t> </a:t>
            </a:r>
            <a:r>
              <a:rPr lang="en-US" sz="1200" dirty="0" err="1">
                <a:latin typeface="Comic Sans MS" panose="030F0702030302020204" pitchFamily="66" charset="0"/>
              </a:rPr>
              <a:t>podobny</a:t>
            </a:r>
            <a:r>
              <a:rPr lang="en-US" sz="1200" dirty="0">
                <a:latin typeface="Comic Sans MS" panose="030F0702030302020204" pitchFamily="66" charset="0"/>
              </a:rPr>
              <a:t> jak </a:t>
            </a:r>
            <a:r>
              <a:rPr lang="en-US" sz="1200" dirty="0" err="1">
                <a:latin typeface="Comic Sans MS" panose="030F0702030302020204" pitchFamily="66" charset="0"/>
              </a:rPr>
              <a:t>twarde</a:t>
            </a:r>
            <a:r>
              <a:rPr lang="en-US" sz="1200" dirty="0">
                <a:latin typeface="Comic Sans MS" panose="030F0702030302020204" pitchFamily="66" charset="0"/>
              </a:rPr>
              <a:t> </a:t>
            </a:r>
            <a:r>
              <a:rPr lang="en-US" sz="1200" dirty="0" err="1">
                <a:latin typeface="Comic Sans MS" panose="030F0702030302020204" pitchFamily="66" charset="0"/>
              </a:rPr>
              <a:t>drewno</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b="1"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Palność</a:t>
            </a:r>
            <a:r>
              <a:rPr lang="en-US" sz="1200" b="1" dirty="0">
                <a:latin typeface="Comic Sans MS" panose="030F0702030302020204" pitchFamily="66" charset="0"/>
              </a:rPr>
              <a:t>:</a:t>
            </a:r>
          </a:p>
          <a:p>
            <a:pPr>
              <a:lnSpc>
                <a:spcPct val="110000"/>
              </a:lnSpc>
              <a:spcAft>
                <a:spcPts val="600"/>
              </a:spcAft>
              <a:buClr>
                <a:schemeClr val="tx1"/>
              </a:buClr>
            </a:pPr>
            <a:r>
              <a:rPr lang="en-US" sz="1200" dirty="0">
                <a:latin typeface="Comic Sans MS" panose="030F0702030302020204" pitchFamily="66" charset="0"/>
              </a:rPr>
              <a:t>Pali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świecącym</a:t>
            </a:r>
            <a:r>
              <a:rPr lang="en-US" sz="1200" dirty="0">
                <a:latin typeface="Comic Sans MS" panose="030F0702030302020204" pitchFamily="66" charset="0"/>
              </a:rPr>
              <a:t>, </a:t>
            </a:r>
            <a:r>
              <a:rPr lang="en-US" sz="1200" dirty="0" err="1">
                <a:latin typeface="Comic Sans MS" panose="030F0702030302020204" pitchFamily="66" charset="0"/>
              </a:rPr>
              <a:t>trzaskającym</a:t>
            </a:r>
            <a:r>
              <a:rPr lang="en-US" sz="1200" dirty="0">
                <a:latin typeface="Comic Sans MS" panose="030F0702030302020204" pitchFamily="66" charset="0"/>
              </a:rPr>
              <a:t> </a:t>
            </a:r>
            <a:r>
              <a:rPr lang="en-US" sz="1200" dirty="0" err="1">
                <a:latin typeface="Comic Sans MS" panose="030F0702030302020204" pitchFamily="66" charset="0"/>
              </a:rPr>
              <a:t>płomieniem</a:t>
            </a:r>
            <a:r>
              <a:rPr lang="en-US" sz="1200" dirty="0">
                <a:latin typeface="Comic Sans MS" panose="030F0702030302020204" pitchFamily="66" charset="0"/>
              </a:rPr>
              <a:t>, </a:t>
            </a:r>
            <a:r>
              <a:rPr lang="en-US" sz="1200" dirty="0" err="1">
                <a:latin typeface="Comic Sans MS" panose="030F0702030302020204" pitchFamily="66" charset="0"/>
              </a:rPr>
              <a:t>również</a:t>
            </a:r>
            <a:r>
              <a:rPr lang="en-US" sz="1200" dirty="0">
                <a:latin typeface="Comic Sans MS" panose="030F0702030302020204" pitchFamily="66" charset="0"/>
              </a:rPr>
              <a:t> po </a:t>
            </a:r>
            <a:r>
              <a:rPr lang="en-US" sz="1200" dirty="0" err="1">
                <a:latin typeface="Comic Sans MS" panose="030F0702030302020204" pitchFamily="66" charset="0"/>
              </a:rPr>
              <a:t>usunięciu</a:t>
            </a:r>
            <a:r>
              <a:rPr lang="en-US" sz="1200" dirty="0">
                <a:latin typeface="Comic Sans MS" panose="030F0702030302020204" pitchFamily="66" charset="0"/>
              </a:rPr>
              <a:t> </a:t>
            </a:r>
            <a:r>
              <a:rPr lang="en-US" sz="1200" dirty="0" err="1">
                <a:latin typeface="Comic Sans MS" panose="030F0702030302020204" pitchFamily="66" charset="0"/>
              </a:rPr>
              <a:t>źródła</a:t>
            </a:r>
            <a:r>
              <a:rPr lang="en-US" sz="1200" dirty="0">
                <a:latin typeface="Comic Sans MS" panose="030F0702030302020204" pitchFamily="66" charset="0"/>
              </a:rPr>
              <a:t> </a:t>
            </a:r>
            <a:r>
              <a:rPr lang="en-US" sz="1200" dirty="0" err="1">
                <a:latin typeface="Comic Sans MS" panose="030F0702030302020204" pitchFamily="66" charset="0"/>
              </a:rPr>
              <a:t>ognia</a:t>
            </a:r>
            <a:r>
              <a:rPr lang="en-US" sz="1200" dirty="0">
                <a:latin typeface="Comic Sans MS" panose="030F0702030302020204" pitchFamily="66" charset="0"/>
              </a:rPr>
              <a:t>, </a:t>
            </a:r>
            <a:r>
              <a:rPr lang="en-US" sz="1200" dirty="0" err="1">
                <a:latin typeface="Comic Sans MS" panose="030F0702030302020204" pitchFamily="66" charset="0"/>
              </a:rPr>
              <a:t>może</a:t>
            </a:r>
            <a:r>
              <a:rPr lang="en-US" sz="1200" dirty="0">
                <a:latin typeface="Comic Sans MS" panose="030F0702030302020204" pitchFamily="66" charset="0"/>
              </a:rPr>
              <a:t> </a:t>
            </a:r>
            <a:r>
              <a:rPr lang="en-US" sz="1200" dirty="0" err="1">
                <a:latin typeface="Comic Sans MS" panose="030F0702030302020204" pitchFamily="66" charset="0"/>
              </a:rPr>
              <a:t>kapać</a:t>
            </a:r>
            <a:r>
              <a:rPr lang="en-US" sz="1200" dirty="0">
                <a:latin typeface="Comic Sans MS" panose="030F0702030302020204" pitchFamily="66" charset="0"/>
              </a:rPr>
              <a:t>, </a:t>
            </a:r>
            <a:r>
              <a:rPr lang="en-US" sz="1200" dirty="0" err="1">
                <a:latin typeface="Comic Sans MS" panose="030F0702030302020204" pitchFamily="66" charset="0"/>
              </a:rPr>
              <a:t>dymy</a:t>
            </a:r>
            <a:r>
              <a:rPr lang="en-US" sz="1200" dirty="0">
                <a:latin typeface="Comic Sans MS" panose="030F0702030302020204" pitchFamily="66" charset="0"/>
              </a:rPr>
              <a:t> </a:t>
            </a:r>
            <a:r>
              <a:rPr lang="en-US" sz="1200" dirty="0" err="1">
                <a:latin typeface="Comic Sans MS" panose="030F0702030302020204" pitchFamily="66" charset="0"/>
              </a:rPr>
              <a:t>mają</a:t>
            </a:r>
            <a:r>
              <a:rPr lang="en-US" sz="1200" dirty="0">
                <a:latin typeface="Comic Sans MS" panose="030F0702030302020204" pitchFamily="66" charset="0"/>
              </a:rPr>
              <a:t> </a:t>
            </a:r>
            <a:r>
              <a:rPr lang="en-US" sz="1200" dirty="0" err="1">
                <a:latin typeface="Comic Sans MS" panose="030F0702030302020204" pitchFamily="66" charset="0"/>
              </a:rPr>
              <a:t>słodki</a:t>
            </a:r>
            <a:r>
              <a:rPr lang="en-US" sz="1200" dirty="0">
                <a:latin typeface="Comic Sans MS" panose="030F0702030302020204" pitchFamily="66" charset="0"/>
              </a:rPr>
              <a:t> </a:t>
            </a:r>
            <a:r>
              <a:rPr lang="en-US" sz="1200" dirty="0" err="1">
                <a:latin typeface="Comic Sans MS" panose="030F0702030302020204" pitchFamily="66" charset="0"/>
              </a:rPr>
              <a:t>owocowy</a:t>
            </a:r>
            <a:r>
              <a:rPr lang="en-US" sz="1200" dirty="0">
                <a:latin typeface="Comic Sans MS" panose="030F0702030302020204" pitchFamily="66" charset="0"/>
              </a:rPr>
              <a:t> </a:t>
            </a:r>
            <a:r>
              <a:rPr lang="en-US" sz="1200" dirty="0" err="1">
                <a:latin typeface="Comic Sans MS" panose="030F0702030302020204" pitchFamily="66" charset="0"/>
              </a:rPr>
              <a:t>zapach</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Inne</a:t>
            </a:r>
            <a:r>
              <a:rPr lang="en-US" sz="1200" b="1" dirty="0">
                <a:latin typeface="Comic Sans MS" panose="030F0702030302020204" pitchFamily="66" charset="0"/>
              </a:rPr>
              <a:t> </a:t>
            </a:r>
            <a:r>
              <a:rPr lang="en-US" sz="1200" b="1" dirty="0" err="1">
                <a:latin typeface="Comic Sans MS" panose="030F0702030302020204" pitchFamily="66" charset="0"/>
              </a:rPr>
              <a:t>próby</a:t>
            </a:r>
            <a:r>
              <a:rPr lang="en-US" sz="1200" b="1" dirty="0">
                <a:latin typeface="Comic Sans MS" panose="030F0702030302020204" pitchFamily="66" charset="0"/>
              </a:rPr>
              <a:t> </a:t>
            </a:r>
            <a:r>
              <a:rPr lang="en-US" sz="1200" b="1" dirty="0" err="1">
                <a:latin typeface="Comic Sans MS" panose="030F0702030302020204" pitchFamily="66" charset="0"/>
              </a:rPr>
              <a:t>identyfikacyjne</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Odporny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tłuszczów</a:t>
            </a:r>
            <a:r>
              <a:rPr lang="en-US" sz="1200" dirty="0">
                <a:latin typeface="Comic Sans MS" panose="030F0702030302020204" pitchFamily="66" charset="0"/>
              </a:rPr>
              <a:t>, </a:t>
            </a:r>
            <a:r>
              <a:rPr lang="en-US" sz="1200" dirty="0" err="1">
                <a:latin typeface="Comic Sans MS" panose="030F0702030302020204" pitchFamily="66" charset="0"/>
              </a:rPr>
              <a:t>rozpuszczalników</a:t>
            </a:r>
            <a:r>
              <a:rPr lang="en-US" sz="1200" dirty="0">
                <a:latin typeface="Comic Sans MS" panose="030F0702030302020204" pitchFamily="66" charset="0"/>
              </a:rPr>
              <a:t> </a:t>
            </a:r>
            <a:r>
              <a:rPr lang="en-US" sz="1200" dirty="0" err="1">
                <a:latin typeface="Comic Sans MS" panose="030F0702030302020204" pitchFamily="66" charset="0"/>
              </a:rPr>
              <a:t>niepolarnych</a:t>
            </a:r>
            <a:r>
              <a:rPr lang="en-US" sz="1200" dirty="0">
                <a:latin typeface="Comic Sans MS" panose="030F0702030302020204" pitchFamily="66" charset="0"/>
              </a:rPr>
              <a:t>, </a:t>
            </a:r>
            <a:r>
              <a:rPr lang="en-US" sz="1200" dirty="0" err="1">
                <a:latin typeface="Comic Sans MS" panose="030F0702030302020204" pitchFamily="66" charset="0"/>
              </a:rPr>
              <a:t>słabych</a:t>
            </a:r>
            <a:r>
              <a:rPr lang="en-US" sz="1200" dirty="0">
                <a:latin typeface="Comic Sans MS" panose="030F0702030302020204" pitchFamily="66" charset="0"/>
              </a:rPr>
              <a:t> </a:t>
            </a:r>
            <a:r>
              <a:rPr lang="en-US" sz="1200" dirty="0" err="1">
                <a:latin typeface="Comic Sans MS" panose="030F0702030302020204" pitchFamily="66" charset="0"/>
              </a:rPr>
              <a:t>kwasów</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zasad</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Przykłady</a:t>
            </a:r>
            <a:r>
              <a:rPr lang="en-US" sz="1200" b="1" dirty="0">
                <a:latin typeface="Comic Sans MS" panose="030F0702030302020204" pitchFamily="66" charset="0"/>
              </a:rPr>
              <a:t> </a:t>
            </a:r>
            <a:r>
              <a:rPr lang="en-US" sz="1200" b="1" dirty="0" err="1">
                <a:latin typeface="Comic Sans MS" panose="030F0702030302020204" pitchFamily="66" charset="0"/>
              </a:rPr>
              <a:t>zastosowań</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Wanny</a:t>
            </a:r>
            <a:r>
              <a:rPr lang="en-US" sz="1200" dirty="0">
                <a:latin typeface="Comic Sans MS" panose="030F0702030302020204" pitchFamily="66" charset="0"/>
              </a:rPr>
              <a:t>, </a:t>
            </a:r>
            <a:r>
              <a:rPr lang="en-US" sz="1200" dirty="0" err="1">
                <a:latin typeface="Comic Sans MS" panose="030F0702030302020204" pitchFamily="66" charset="0"/>
              </a:rPr>
              <a:t>szyby</a:t>
            </a:r>
            <a:r>
              <a:rPr lang="en-US" sz="1200" dirty="0">
                <a:latin typeface="Comic Sans MS" panose="030F0702030302020204" pitchFamily="66" charset="0"/>
              </a:rPr>
              <a:t> w </a:t>
            </a:r>
            <a:r>
              <a:rPr lang="en-US" sz="1200" dirty="0" err="1">
                <a:latin typeface="Comic Sans MS" panose="030F0702030302020204" pitchFamily="66" charset="0"/>
              </a:rPr>
              <a:t>kabinach</a:t>
            </a:r>
            <a:r>
              <a:rPr lang="en-US" sz="1200" dirty="0">
                <a:latin typeface="Comic Sans MS" panose="030F0702030302020204" pitchFamily="66" charset="0"/>
              </a:rPr>
              <a:t> </a:t>
            </a:r>
            <a:r>
              <a:rPr lang="en-US" sz="1200" dirty="0" err="1">
                <a:latin typeface="Comic Sans MS" panose="030F0702030302020204" pitchFamily="66" charset="0"/>
              </a:rPr>
              <a:t>prysznicowych</a:t>
            </a:r>
            <a:r>
              <a:rPr lang="en-US" sz="1200" dirty="0">
                <a:latin typeface="Comic Sans MS" panose="030F0702030302020204" pitchFamily="66" charset="0"/>
              </a:rPr>
              <a:t>, </a:t>
            </a:r>
            <a:r>
              <a:rPr lang="en-US" sz="1200" dirty="0" err="1">
                <a:latin typeface="Comic Sans MS" panose="030F0702030302020204" pitchFamily="66" charset="0"/>
              </a:rPr>
              <a:t>zadaszenia</a:t>
            </a:r>
            <a:r>
              <a:rPr lang="en-US" sz="1200" dirty="0">
                <a:latin typeface="Comic Sans MS" panose="030F0702030302020204" pitchFamily="66" charset="0"/>
              </a:rPr>
              <a:t>, </a:t>
            </a:r>
            <a:r>
              <a:rPr lang="en-US" sz="1200" dirty="0" err="1">
                <a:latin typeface="Comic Sans MS" panose="030F0702030302020204" pitchFamily="66" charset="0"/>
              </a:rPr>
              <a:t>klosze</a:t>
            </a:r>
            <a:r>
              <a:rPr lang="en-US" sz="1200" dirty="0">
                <a:latin typeface="Comic Sans MS" panose="030F0702030302020204" pitchFamily="66" charset="0"/>
              </a:rPr>
              <a:t> lamp, </a:t>
            </a:r>
            <a:r>
              <a:rPr lang="en-US" sz="1200" dirty="0" err="1">
                <a:latin typeface="Comic Sans MS" panose="030F0702030302020204" pitchFamily="66" charset="0"/>
              </a:rPr>
              <a:t>okna</a:t>
            </a:r>
            <a:r>
              <a:rPr lang="en-US" sz="1200" dirty="0">
                <a:latin typeface="Comic Sans MS" panose="030F0702030302020204" pitchFamily="66" charset="0"/>
              </a:rPr>
              <a:t> w </a:t>
            </a:r>
            <a:r>
              <a:rPr lang="en-US" sz="1200" dirty="0" err="1">
                <a:latin typeface="Comic Sans MS" panose="030F0702030302020204" pitchFamily="66" charset="0"/>
              </a:rPr>
              <a:t>samolotach</a:t>
            </a:r>
            <a:r>
              <a:rPr lang="en-US" sz="1200" dirty="0">
                <a:latin typeface="Comic Sans MS" panose="030F0702030302020204" pitchFamily="66" charset="0"/>
              </a:rPr>
              <a:t>, </a:t>
            </a:r>
            <a:r>
              <a:rPr lang="en-US" sz="1200" dirty="0" err="1">
                <a:latin typeface="Comic Sans MS" panose="030F0702030302020204" pitchFamily="66" charset="0"/>
              </a:rPr>
              <a:t>pojazdach</a:t>
            </a:r>
            <a:r>
              <a:rPr lang="en-US" sz="1200" dirty="0">
                <a:latin typeface="Comic Sans MS" panose="030F0702030302020204" pitchFamily="66" charset="0"/>
              </a:rPr>
              <a:t>, </a:t>
            </a:r>
            <a:r>
              <a:rPr lang="en-US" sz="1200" dirty="0" err="1">
                <a:latin typeface="Comic Sans MS" panose="030F0702030302020204" pitchFamily="66" charset="0"/>
              </a:rPr>
              <a:t>statkach</a:t>
            </a:r>
            <a:r>
              <a:rPr lang="en-US" sz="1200" dirty="0">
                <a:latin typeface="Comic Sans MS" panose="030F0702030302020204" pitchFamily="66" charset="0"/>
              </a:rPr>
              <a:t>, </a:t>
            </a:r>
            <a:r>
              <a:rPr lang="en-US" sz="1200" dirty="0" err="1">
                <a:latin typeface="Comic Sans MS" panose="030F0702030302020204" pitchFamily="66" charset="0"/>
              </a:rPr>
              <a:t>soczewki</a:t>
            </a:r>
            <a:r>
              <a:rPr lang="en-US" sz="1200" dirty="0">
                <a:latin typeface="Comic Sans MS" panose="030F0702030302020204" pitchFamily="66" charset="0"/>
              </a:rPr>
              <a:t> </a:t>
            </a:r>
            <a:r>
              <a:rPr lang="en-US" sz="1200" dirty="0" err="1">
                <a:latin typeface="Comic Sans MS" panose="030F0702030302020204" pitchFamily="66" charset="0"/>
              </a:rPr>
              <a:t>odblaskowe</a:t>
            </a:r>
            <a:r>
              <a:rPr lang="en-US" sz="1200" dirty="0">
                <a:latin typeface="Comic Sans MS" panose="030F0702030302020204" pitchFamily="66" charset="0"/>
              </a:rPr>
              <a:t> </a:t>
            </a:r>
            <a:r>
              <a:rPr lang="en-US" sz="1200" dirty="0" err="1">
                <a:latin typeface="Comic Sans MS" panose="030F0702030302020204" pitchFamily="66" charset="0"/>
              </a:rPr>
              <a:t>używane</a:t>
            </a:r>
            <a:r>
              <a:rPr lang="en-US" sz="1200" dirty="0">
                <a:latin typeface="Comic Sans MS" panose="030F0702030302020204" pitchFamily="66" charset="0"/>
              </a:rPr>
              <a:t> w </a:t>
            </a:r>
            <a:r>
              <a:rPr lang="en-US" sz="1200" dirty="0" err="1">
                <a:latin typeface="Comic Sans MS" panose="030F0702030302020204" pitchFamily="66" charset="0"/>
              </a:rPr>
              <a:t>tylnych</a:t>
            </a:r>
            <a:r>
              <a:rPr lang="en-US" sz="1200" dirty="0">
                <a:latin typeface="Comic Sans MS" panose="030F0702030302020204" pitchFamily="66" charset="0"/>
              </a:rPr>
              <a:t> </a:t>
            </a:r>
            <a:r>
              <a:rPr lang="en-US" sz="1200" dirty="0" err="1">
                <a:latin typeface="Comic Sans MS" panose="030F0702030302020204" pitchFamily="66" charset="0"/>
              </a:rPr>
              <a:t>światłach</a:t>
            </a:r>
            <a:r>
              <a:rPr lang="en-US" sz="1200" dirty="0">
                <a:latin typeface="Comic Sans MS" panose="030F0702030302020204" pitchFamily="66" charset="0"/>
              </a:rPr>
              <a:t> </a:t>
            </a:r>
            <a:r>
              <a:rPr lang="en-US" sz="1200" dirty="0" err="1">
                <a:latin typeface="Comic Sans MS" panose="030F0702030302020204" pitchFamily="66" charset="0"/>
              </a:rPr>
              <a:t>samochodowych</a:t>
            </a:r>
            <a:r>
              <a:rPr lang="en-US" sz="1200" dirty="0">
                <a:latin typeface="Comic Sans MS" panose="030F0702030302020204" pitchFamily="66" charset="0"/>
              </a:rPr>
              <a:t>, </a:t>
            </a:r>
            <a:r>
              <a:rPr lang="en-US" sz="1200" dirty="0" err="1">
                <a:latin typeface="Comic Sans MS" panose="030F0702030302020204" pitchFamily="66" charset="0"/>
              </a:rPr>
              <a:t>obudowy</a:t>
            </a:r>
            <a:r>
              <a:rPr lang="en-US" sz="1200" dirty="0">
                <a:latin typeface="Comic Sans MS" panose="030F0702030302020204" pitchFamily="66" charset="0"/>
              </a:rPr>
              <a:t> </a:t>
            </a:r>
            <a:r>
              <a:rPr lang="en-US" sz="1200" dirty="0" err="1">
                <a:latin typeface="Comic Sans MS" panose="030F0702030302020204" pitchFamily="66" charset="0"/>
              </a:rPr>
              <a:t>kierunkowskazów</a:t>
            </a:r>
            <a:r>
              <a:rPr lang="en-US" sz="1200" dirty="0">
                <a:latin typeface="Comic Sans MS" panose="030F0702030302020204" pitchFamily="66" charset="0"/>
              </a:rPr>
              <a:t>, </a:t>
            </a:r>
            <a:r>
              <a:rPr lang="en-US" sz="1200" dirty="0" err="1">
                <a:latin typeface="Comic Sans MS" panose="030F0702030302020204" pitchFamily="66" charset="0"/>
              </a:rPr>
              <a:t>ekrany</a:t>
            </a:r>
            <a:r>
              <a:rPr lang="en-US" sz="1200" dirty="0">
                <a:latin typeface="Comic Sans MS" panose="030F0702030302020204" pitchFamily="66" charset="0"/>
              </a:rPr>
              <a:t> </a:t>
            </a:r>
            <a:r>
              <a:rPr lang="en-US" sz="1200" dirty="0" err="1">
                <a:latin typeface="Comic Sans MS" panose="030F0702030302020204" pitchFamily="66" charset="0"/>
              </a:rPr>
              <a:t>akustyczne</a:t>
            </a:r>
            <a:r>
              <a:rPr lang="en-US" sz="1200" dirty="0">
                <a:latin typeface="Comic Sans MS" panose="030F0702030302020204" pitchFamily="66" charset="0"/>
              </a:rPr>
              <a:t>, </a:t>
            </a:r>
            <a:r>
              <a:rPr lang="en-US" sz="1200" dirty="0" err="1">
                <a:latin typeface="Comic Sans MS" panose="030F0702030302020204" pitchFamily="66" charset="0"/>
              </a:rPr>
              <a:t>osłony</a:t>
            </a:r>
            <a:r>
              <a:rPr lang="en-US" sz="1200" dirty="0">
                <a:latin typeface="Comic Sans MS" panose="030F0702030302020204" pitchFamily="66" charset="0"/>
              </a:rPr>
              <a:t> </a:t>
            </a:r>
            <a:r>
              <a:rPr lang="en-US" sz="1200" dirty="0" err="1">
                <a:latin typeface="Comic Sans MS" panose="030F0702030302020204" pitchFamily="66" charset="0"/>
              </a:rPr>
              <a:t>bezpieczeństwa</a:t>
            </a:r>
            <a:r>
              <a:rPr lang="en-US" sz="1200" dirty="0">
                <a:latin typeface="Comic Sans MS" panose="030F0702030302020204" pitchFamily="66" charset="0"/>
              </a:rPr>
              <a:t> w </a:t>
            </a:r>
            <a:r>
              <a:rPr lang="en-US" sz="1200" dirty="0" err="1">
                <a:latin typeface="Comic Sans MS" panose="030F0702030302020204" pitchFamily="66" charset="0"/>
              </a:rPr>
              <a:t>okienkach</a:t>
            </a:r>
            <a:r>
              <a:rPr lang="en-US" sz="1200" dirty="0">
                <a:latin typeface="Comic Sans MS" panose="030F0702030302020204" pitchFamily="66" charset="0"/>
              </a:rPr>
              <a:t> kas </a:t>
            </a:r>
            <a:r>
              <a:rPr lang="en-US" sz="1200" dirty="0" err="1">
                <a:latin typeface="Comic Sans MS" panose="030F0702030302020204" pitchFamily="66" charset="0"/>
              </a:rPr>
              <a:t>bankowych</a:t>
            </a:r>
            <a:r>
              <a:rPr lang="en-US" sz="1200" dirty="0">
                <a:latin typeface="Comic Sans MS" panose="030F0702030302020204" pitchFamily="66" charset="0"/>
              </a:rPr>
              <a:t>, </a:t>
            </a:r>
            <a:r>
              <a:rPr lang="en-US" sz="1200" dirty="0" err="1">
                <a:latin typeface="Comic Sans MS" panose="030F0702030302020204" pitchFamily="66" charset="0"/>
              </a:rPr>
              <a:t>samochodach</a:t>
            </a:r>
            <a:r>
              <a:rPr lang="en-US" sz="1200" dirty="0">
                <a:latin typeface="Comic Sans MS" panose="030F0702030302020204" pitchFamily="66" charset="0"/>
              </a:rPr>
              <a:t> </a:t>
            </a:r>
            <a:r>
              <a:rPr lang="en-US" sz="1200" dirty="0" err="1">
                <a:latin typeface="Comic Sans MS" panose="030F0702030302020204" pitchFamily="66" charset="0"/>
              </a:rPr>
              <a:t>policyjnych</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boiskach</a:t>
            </a:r>
            <a:r>
              <a:rPr lang="en-US" sz="1200" dirty="0">
                <a:latin typeface="Comic Sans MS" panose="030F0702030302020204" pitchFamily="66" charset="0"/>
              </a:rPr>
              <a:t> </a:t>
            </a:r>
            <a:r>
              <a:rPr lang="en-US" sz="1200" dirty="0" err="1">
                <a:latin typeface="Comic Sans MS" panose="030F0702030302020204" pitchFamily="66" charset="0"/>
              </a:rPr>
              <a:t>hokejowych</a:t>
            </a:r>
            <a:r>
              <a:rPr lang="en-US" sz="1200" dirty="0">
                <a:latin typeface="Comic Sans MS" panose="030F0702030302020204" pitchFamily="66" charset="0"/>
              </a:rPr>
              <a:t>, </a:t>
            </a:r>
            <a:r>
              <a:rPr lang="en-US" sz="1200" dirty="0" err="1">
                <a:latin typeface="Comic Sans MS" panose="030F0702030302020204" pitchFamily="66" charset="0"/>
              </a:rPr>
              <a:t>pokrywy</a:t>
            </a:r>
            <a:r>
              <a:rPr lang="en-US" sz="1200" dirty="0">
                <a:latin typeface="Comic Sans MS" panose="030F0702030302020204" pitchFamily="66" charset="0"/>
              </a:rPr>
              <a:t> </a:t>
            </a:r>
            <a:r>
              <a:rPr lang="en-US" sz="1200" dirty="0" err="1">
                <a:latin typeface="Comic Sans MS" panose="030F0702030302020204" pitchFamily="66" charset="0"/>
              </a:rPr>
              <a:t>maszyn</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urządzeń</a:t>
            </a:r>
            <a:r>
              <a:rPr lang="en-US" sz="1200" dirty="0">
                <a:latin typeface="Comic Sans MS" panose="030F0702030302020204" pitchFamily="66" charset="0"/>
              </a:rPr>
              <a:t>, </a:t>
            </a:r>
            <a:r>
              <a:rPr lang="en-US" sz="1200" dirty="0" err="1">
                <a:latin typeface="Comic Sans MS" panose="030F0702030302020204" pitchFamily="66" charset="0"/>
              </a:rPr>
              <a:t>elementy</a:t>
            </a:r>
            <a:r>
              <a:rPr lang="en-US" sz="1200" dirty="0">
                <a:latin typeface="Comic Sans MS" panose="030F0702030302020204" pitchFamily="66" charset="0"/>
              </a:rPr>
              <a:t> </a:t>
            </a:r>
            <a:r>
              <a:rPr lang="en-US" sz="1200" dirty="0" err="1">
                <a:latin typeface="Comic Sans MS" panose="030F0702030302020204" pitchFamily="66" charset="0"/>
              </a:rPr>
              <a:t>optyczne</a:t>
            </a:r>
            <a:r>
              <a:rPr lang="en-US" sz="1200" dirty="0">
                <a:latin typeface="Comic Sans MS" panose="030F0702030302020204" pitchFamily="66" charset="0"/>
              </a:rPr>
              <a:t>: </a:t>
            </a:r>
            <a:r>
              <a:rPr lang="en-US" sz="1200" dirty="0" err="1">
                <a:latin typeface="Comic Sans MS" panose="030F0702030302020204" pitchFamily="66" charset="0"/>
              </a:rPr>
              <a:t>szkła</a:t>
            </a:r>
            <a:r>
              <a:rPr lang="en-US" sz="1200" dirty="0">
                <a:latin typeface="Comic Sans MS" panose="030F0702030302020204" pitchFamily="66" charset="0"/>
              </a:rPr>
              <a:t> </a:t>
            </a:r>
            <a:r>
              <a:rPr lang="en-US" sz="1200" dirty="0" err="1">
                <a:latin typeface="Comic Sans MS" panose="030F0702030302020204" pitchFamily="66" charset="0"/>
              </a:rPr>
              <a:t>zegarowe</a:t>
            </a:r>
            <a:r>
              <a:rPr lang="en-US" sz="1200" dirty="0">
                <a:latin typeface="Comic Sans MS" panose="030F0702030302020204" pitchFamily="66" charset="0"/>
              </a:rPr>
              <a:t>, </a:t>
            </a:r>
            <a:r>
              <a:rPr lang="en-US" sz="1200" dirty="0" err="1">
                <a:latin typeface="Comic Sans MS" panose="030F0702030302020204" pitchFamily="66" charset="0"/>
              </a:rPr>
              <a:t>soczewki</a:t>
            </a:r>
            <a:r>
              <a:rPr lang="en-US" sz="1200" dirty="0">
                <a:latin typeface="Comic Sans MS" panose="030F0702030302020204" pitchFamily="66" charset="0"/>
              </a:rPr>
              <a:t>, </a:t>
            </a:r>
            <a:r>
              <a:rPr lang="en-US" sz="1200" dirty="0" err="1">
                <a:latin typeface="Comic Sans MS" panose="030F0702030302020204" pitchFamily="66" charset="0"/>
              </a:rPr>
              <a:t>pryzmaty</a:t>
            </a:r>
            <a:r>
              <a:rPr lang="en-US" sz="1200" dirty="0">
                <a:latin typeface="Comic Sans MS" panose="030F0702030302020204" pitchFamily="66" charset="0"/>
              </a:rPr>
              <a:t>.</a:t>
            </a:r>
            <a:endParaRPr lang="en-US" sz="1200" cap="all" dirty="0">
              <a:latin typeface="Comic Sans MS" panose="030F0702030302020204" pitchFamily="66" charset="0"/>
            </a:endParaRPr>
          </a:p>
        </p:txBody>
      </p:sp>
      <p:pic>
        <p:nvPicPr>
          <p:cNvPr id="5" name="Obraz 4" descr="Obraz zawierający w pomieszczeniu, stacjonarny&#10;&#10;Opis wygenerowany automatycznie">
            <a:extLst>
              <a:ext uri="{FF2B5EF4-FFF2-40B4-BE49-F238E27FC236}">
                <a16:creationId xmlns:a16="http://schemas.microsoft.com/office/drawing/2014/main" id="{091C3AFB-3127-C257-F7CE-6F2D2830A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84561" y="1409701"/>
            <a:ext cx="5293748" cy="3974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3541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4E843C5-E258-463E-B6A7-03E24286BC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5D2CA358-2EA6-49C2-AAEF-0C79C1F7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AAD74829-8970-4A28-B5F6-387E0E313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976ACB9-C2D4-45C2-924A-2CF7CFF511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2" name="pole tekstowe 1">
            <a:extLst>
              <a:ext uri="{FF2B5EF4-FFF2-40B4-BE49-F238E27FC236}">
                <a16:creationId xmlns:a16="http://schemas.microsoft.com/office/drawing/2014/main" id="{27BCEB47-7D58-405A-B0A8-F4BA3191C118}"/>
              </a:ext>
            </a:extLst>
          </p:cNvPr>
          <p:cNvSpPr txBox="1"/>
          <p:nvPr/>
        </p:nvSpPr>
        <p:spPr>
          <a:xfrm>
            <a:off x="4706322" y="-27174"/>
            <a:ext cx="7485679" cy="15961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Żywica</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fenolowo-formaldehydowa</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utwardzana</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(PF)</a:t>
            </a:r>
          </a:p>
        </p:txBody>
      </p:sp>
      <p:sp>
        <p:nvSpPr>
          <p:cNvPr id="3" name="pole tekstowe 2">
            <a:extLst>
              <a:ext uri="{FF2B5EF4-FFF2-40B4-BE49-F238E27FC236}">
                <a16:creationId xmlns:a16="http://schemas.microsoft.com/office/drawing/2014/main" id="{2C117EDA-5562-E58A-20FA-81275DB22B28}"/>
              </a:ext>
            </a:extLst>
          </p:cNvPr>
          <p:cNvSpPr txBox="1"/>
          <p:nvPr/>
        </p:nvSpPr>
        <p:spPr>
          <a:xfrm>
            <a:off x="4908120" y="1741941"/>
            <a:ext cx="6951088" cy="3847444"/>
          </a:xfrm>
          <a:prstGeom prst="rect">
            <a:avLst/>
          </a:prstGeom>
        </p:spPr>
        <p:txBody>
          <a:bodyPr vert="horz" lIns="91440" tIns="45720" rIns="91440" bIns="45720" rtlCol="0">
            <a:noAutofit/>
          </a:bodyPr>
          <a:lstStyle/>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Duroplast</a:t>
            </a:r>
            <a:r>
              <a:rPr lang="en-US" sz="1200" dirty="0">
                <a:latin typeface="Comic Sans MS" panose="030F0702030302020204" pitchFamily="66" charset="0"/>
              </a:rPr>
              <a:t> (</a:t>
            </a:r>
            <a:r>
              <a:rPr lang="en-US" sz="1200" dirty="0" err="1">
                <a:latin typeface="Comic Sans MS" panose="030F0702030302020204" pitchFamily="66" charset="0"/>
              </a:rPr>
              <a:t>tworzywo</a:t>
            </a:r>
            <a:r>
              <a:rPr lang="en-US" sz="1200" dirty="0">
                <a:latin typeface="Comic Sans MS" panose="030F0702030302020204" pitchFamily="66" charset="0"/>
              </a:rPr>
              <a:t> </a:t>
            </a:r>
            <a:r>
              <a:rPr lang="en-US" sz="1200" dirty="0" err="1">
                <a:latin typeface="Comic Sans MS" panose="030F0702030302020204" pitchFamily="66" charset="0"/>
              </a:rPr>
              <a:t>utwardzalne</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Właściwości</a:t>
            </a:r>
            <a:r>
              <a:rPr lang="en-US" sz="1200" b="1" dirty="0">
                <a:latin typeface="Comic Sans MS" panose="030F0702030302020204" pitchFamily="66" charset="0"/>
              </a:rPr>
              <a:t> </a:t>
            </a:r>
            <a:r>
              <a:rPr lang="en-US" sz="1200" b="1" dirty="0" err="1">
                <a:latin typeface="Comic Sans MS" panose="030F0702030302020204" pitchFamily="66" charset="0"/>
              </a:rPr>
              <a:t>fizyczne</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Występuje</a:t>
            </a:r>
            <a:r>
              <a:rPr lang="en-US" sz="1200" dirty="0">
                <a:latin typeface="Comic Sans MS" panose="030F0702030302020204" pitchFamily="66" charset="0"/>
              </a:rPr>
              <a:t> </a:t>
            </a:r>
            <a:r>
              <a:rPr lang="en-US" sz="1200" dirty="0" err="1">
                <a:latin typeface="Comic Sans MS" panose="030F0702030302020204" pitchFamily="66" charset="0"/>
              </a:rPr>
              <a:t>tylko</a:t>
            </a:r>
            <a:r>
              <a:rPr lang="en-US" sz="1200" dirty="0">
                <a:latin typeface="Comic Sans MS" panose="030F0702030302020204" pitchFamily="66" charset="0"/>
              </a:rPr>
              <a:t> w </a:t>
            </a:r>
            <a:r>
              <a:rPr lang="en-US" sz="1200" dirty="0" err="1">
                <a:latin typeface="Comic Sans MS" panose="030F0702030302020204" pitchFamily="66" charset="0"/>
              </a:rPr>
              <a:t>ciemnych</a:t>
            </a:r>
            <a:r>
              <a:rPr lang="en-US" sz="1200" dirty="0">
                <a:latin typeface="Comic Sans MS" panose="030F0702030302020204" pitchFamily="66" charset="0"/>
              </a:rPr>
              <a:t> </a:t>
            </a:r>
            <a:r>
              <a:rPr lang="en-US" sz="1200" dirty="0" err="1">
                <a:latin typeface="Comic Sans MS" panose="030F0702030302020204" pitchFamily="66" charset="0"/>
              </a:rPr>
              <a:t>kolorach</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Palność</a:t>
            </a:r>
            <a:r>
              <a:rPr lang="en-US" sz="1200" b="1" dirty="0">
                <a:latin typeface="Comic Sans MS" panose="030F0702030302020204" pitchFamily="66" charset="0"/>
              </a:rPr>
              <a:t>:</a:t>
            </a:r>
          </a:p>
          <a:p>
            <a:pPr>
              <a:lnSpc>
                <a:spcPct val="110000"/>
              </a:lnSpc>
              <a:spcAft>
                <a:spcPts val="600"/>
              </a:spcAft>
              <a:buClr>
                <a:schemeClr val="tx1"/>
              </a:buClr>
            </a:pPr>
            <a:r>
              <a:rPr lang="en-US" sz="1200" dirty="0">
                <a:latin typeface="Comic Sans MS" panose="030F0702030302020204" pitchFamily="66" charset="0"/>
              </a:rPr>
              <a:t>Pali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jasnym</a:t>
            </a:r>
            <a:r>
              <a:rPr lang="en-US" sz="1200" dirty="0">
                <a:latin typeface="Comic Sans MS" panose="030F0702030302020204" pitchFamily="66" charset="0"/>
              </a:rPr>
              <a:t>, </a:t>
            </a:r>
            <a:r>
              <a:rPr lang="en-US" sz="1200" dirty="0" err="1">
                <a:latin typeface="Comic Sans MS" panose="030F0702030302020204" pitchFamily="66" charset="0"/>
              </a:rPr>
              <a:t>kopcącym</a:t>
            </a:r>
            <a:r>
              <a:rPr lang="en-US" sz="1200" dirty="0">
                <a:latin typeface="Comic Sans MS" panose="030F0702030302020204" pitchFamily="66" charset="0"/>
              </a:rPr>
              <a:t> </a:t>
            </a:r>
            <a:r>
              <a:rPr lang="en-US" sz="1200" dirty="0" err="1">
                <a:latin typeface="Comic Sans MS" panose="030F0702030302020204" pitchFamily="66" charset="0"/>
              </a:rPr>
              <a:t>płomieniem</a:t>
            </a:r>
            <a:r>
              <a:rPr lang="en-US" sz="1200" dirty="0">
                <a:latin typeface="Comic Sans MS" panose="030F0702030302020204" pitchFamily="66" charset="0"/>
              </a:rPr>
              <a:t>, </a:t>
            </a:r>
            <a:r>
              <a:rPr lang="en-US" sz="1200" dirty="0" err="1">
                <a:latin typeface="Comic Sans MS" panose="030F0702030302020204" pitchFamily="66" charset="0"/>
              </a:rPr>
              <a:t>gaśnie</a:t>
            </a:r>
            <a:r>
              <a:rPr lang="en-US" sz="1200" dirty="0">
                <a:latin typeface="Comic Sans MS" panose="030F0702030302020204" pitchFamily="66" charset="0"/>
              </a:rPr>
              <a:t> po </a:t>
            </a:r>
            <a:r>
              <a:rPr lang="en-US" sz="1200" dirty="0" err="1">
                <a:latin typeface="Comic Sans MS" panose="030F0702030302020204" pitchFamily="66" charset="0"/>
              </a:rPr>
              <a:t>usunięciu</a:t>
            </a:r>
            <a:r>
              <a:rPr lang="en-US" sz="1200" dirty="0">
                <a:latin typeface="Comic Sans MS" panose="030F0702030302020204" pitchFamily="66" charset="0"/>
              </a:rPr>
              <a:t> </a:t>
            </a:r>
            <a:r>
              <a:rPr lang="en-US" sz="1200" dirty="0" err="1">
                <a:latin typeface="Comic Sans MS" panose="030F0702030302020204" pitchFamily="66" charset="0"/>
              </a:rPr>
              <a:t>źródła</a:t>
            </a:r>
            <a:r>
              <a:rPr lang="en-US" sz="1200" dirty="0">
                <a:latin typeface="Comic Sans MS" panose="030F0702030302020204" pitchFamily="66" charset="0"/>
              </a:rPr>
              <a:t> </a:t>
            </a:r>
            <a:r>
              <a:rPr lang="en-US" sz="1200" dirty="0" err="1">
                <a:latin typeface="Comic Sans MS" panose="030F0702030302020204" pitchFamily="66" charset="0"/>
              </a:rPr>
              <a:t>ognia</a:t>
            </a:r>
            <a:r>
              <a:rPr lang="en-US" sz="1200" dirty="0">
                <a:latin typeface="Comic Sans MS" panose="030F0702030302020204" pitchFamily="66" charset="0"/>
              </a:rPr>
              <a:t>, </a:t>
            </a:r>
            <a:r>
              <a:rPr lang="en-US" sz="1200" dirty="0" err="1">
                <a:latin typeface="Comic Sans MS" panose="030F0702030302020204" pitchFamily="66" charset="0"/>
              </a:rPr>
              <a:t>wydzielające</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dymy</a:t>
            </a:r>
            <a:r>
              <a:rPr lang="en-US" sz="1200" dirty="0">
                <a:latin typeface="Comic Sans MS" panose="030F0702030302020204" pitchFamily="66" charset="0"/>
              </a:rPr>
              <a:t> </a:t>
            </a:r>
            <a:r>
              <a:rPr lang="en-US" sz="1200" dirty="0" err="1">
                <a:latin typeface="Comic Sans MS" panose="030F0702030302020204" pitchFamily="66" charset="0"/>
              </a:rPr>
              <a:t>mają</a:t>
            </a:r>
            <a:r>
              <a:rPr lang="en-US" sz="1200" dirty="0">
                <a:latin typeface="Comic Sans MS" panose="030F0702030302020204" pitchFamily="66" charset="0"/>
              </a:rPr>
              <a:t> </a:t>
            </a:r>
            <a:r>
              <a:rPr lang="en-US" sz="1200" dirty="0" err="1">
                <a:latin typeface="Comic Sans MS" panose="030F0702030302020204" pitchFamily="66" charset="0"/>
              </a:rPr>
              <a:t>zapach</a:t>
            </a:r>
            <a:r>
              <a:rPr lang="en-US" sz="1200" dirty="0">
                <a:latin typeface="Comic Sans MS" panose="030F0702030302020204" pitchFamily="66" charset="0"/>
              </a:rPr>
              <a:t> </a:t>
            </a:r>
            <a:r>
              <a:rPr lang="en-US" sz="1200" dirty="0" err="1">
                <a:latin typeface="Comic Sans MS" panose="030F0702030302020204" pitchFamily="66" charset="0"/>
              </a:rPr>
              <a:t>fenolu</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Inne</a:t>
            </a:r>
            <a:r>
              <a:rPr lang="en-US" sz="1200" b="1" dirty="0">
                <a:latin typeface="Comic Sans MS" panose="030F0702030302020204" pitchFamily="66" charset="0"/>
              </a:rPr>
              <a:t> </a:t>
            </a:r>
            <a:r>
              <a:rPr lang="en-US" sz="1200" b="1" dirty="0" err="1">
                <a:latin typeface="Comic Sans MS" panose="030F0702030302020204" pitchFamily="66" charset="0"/>
              </a:rPr>
              <a:t>próby</a:t>
            </a:r>
            <a:r>
              <a:rPr lang="en-US" sz="1200" b="1" dirty="0">
                <a:latin typeface="Comic Sans MS" panose="030F0702030302020204" pitchFamily="66" charset="0"/>
              </a:rPr>
              <a:t> </a:t>
            </a:r>
            <a:r>
              <a:rPr lang="en-US" sz="1200" b="1" dirty="0" err="1">
                <a:latin typeface="Comic Sans MS" panose="030F0702030302020204" pitchFamily="66" charset="0"/>
              </a:rPr>
              <a:t>identyfikacji</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Nierozpuszczalna</a:t>
            </a:r>
            <a:r>
              <a:rPr lang="en-US" sz="1200" dirty="0">
                <a:latin typeface="Comic Sans MS" panose="030F0702030302020204" pitchFamily="66" charset="0"/>
              </a:rPr>
              <a:t> </a:t>
            </a:r>
            <a:r>
              <a:rPr lang="en-US" sz="1200" dirty="0" err="1">
                <a:latin typeface="Comic Sans MS" panose="030F0702030302020204" pitchFamily="66" charset="0"/>
              </a:rPr>
              <a:t>większości</a:t>
            </a:r>
            <a:r>
              <a:rPr lang="en-US" sz="1200" dirty="0">
                <a:latin typeface="Comic Sans MS" panose="030F0702030302020204" pitchFamily="66" charset="0"/>
              </a:rPr>
              <a:t> </a:t>
            </a:r>
            <a:r>
              <a:rPr lang="en-US" sz="1200" dirty="0" err="1">
                <a:latin typeface="Comic Sans MS" panose="030F0702030302020204" pitchFamily="66" charset="0"/>
              </a:rPr>
              <a:t>rozpuszczalników</a:t>
            </a:r>
            <a:r>
              <a:rPr lang="en-US" sz="1200" dirty="0">
                <a:latin typeface="Comic Sans MS" panose="030F0702030302020204" pitchFamily="66" charset="0"/>
              </a:rPr>
              <a:t>, </a:t>
            </a:r>
            <a:r>
              <a:rPr lang="en-US" sz="1200" dirty="0" err="1">
                <a:latin typeface="Comic Sans MS" panose="030F0702030302020204" pitchFamily="66" charset="0"/>
              </a:rPr>
              <a:t>podatna</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klejenie</a:t>
            </a:r>
            <a:r>
              <a:rPr lang="en-US" sz="1200" dirty="0">
                <a:latin typeface="Comic Sans MS" panose="030F0702030302020204" pitchFamily="66" charset="0"/>
              </a:rPr>
              <a:t>, </a:t>
            </a:r>
            <a:r>
              <a:rPr lang="en-US" sz="1200" dirty="0" err="1">
                <a:latin typeface="Comic Sans MS" panose="030F0702030302020204" pitchFamily="66" charset="0"/>
              </a:rPr>
              <a:t>odporna</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słabych</a:t>
            </a:r>
            <a:r>
              <a:rPr lang="en-US" sz="1200" dirty="0">
                <a:latin typeface="Comic Sans MS" panose="030F0702030302020204" pitchFamily="66" charset="0"/>
              </a:rPr>
              <a:t> </a:t>
            </a:r>
            <a:r>
              <a:rPr lang="en-US" sz="1200" dirty="0" err="1">
                <a:latin typeface="Comic Sans MS" panose="030F0702030302020204" pitchFamily="66" charset="0"/>
              </a:rPr>
              <a:t>kwasów</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zasad</a:t>
            </a:r>
            <a:r>
              <a:rPr lang="en-US" sz="1200" dirty="0">
                <a:latin typeface="Comic Sans MS" panose="030F0702030302020204" pitchFamily="66" charset="0"/>
              </a:rPr>
              <a:t>, </a:t>
            </a:r>
            <a:r>
              <a:rPr lang="en-US" sz="1200" dirty="0" err="1">
                <a:latin typeface="Comic Sans MS" panose="030F0702030302020204" pitchFamily="66" charset="0"/>
              </a:rPr>
              <a:t>olejów</a:t>
            </a:r>
            <a:r>
              <a:rPr lang="en-US" sz="1200" dirty="0">
                <a:latin typeface="Comic Sans MS" panose="030F0702030302020204" pitchFamily="66" charset="0"/>
              </a:rPr>
              <a:t>, </a:t>
            </a:r>
            <a:r>
              <a:rPr lang="en-US" sz="1200" dirty="0" err="1">
                <a:latin typeface="Comic Sans MS" panose="030F0702030302020204" pitchFamily="66" charset="0"/>
              </a:rPr>
              <a:t>benzyny</a:t>
            </a:r>
            <a:r>
              <a:rPr lang="en-US" sz="1200" dirty="0">
                <a:latin typeface="Comic Sans MS" panose="030F0702030302020204" pitchFamily="66" charset="0"/>
              </a:rPr>
              <a:t>, </a:t>
            </a:r>
            <a:r>
              <a:rPr lang="en-US" sz="1200" dirty="0" err="1">
                <a:latin typeface="Comic Sans MS" panose="030F0702030302020204" pitchFamily="66" charset="0"/>
              </a:rPr>
              <a:t>chlorowanych</a:t>
            </a:r>
            <a:r>
              <a:rPr lang="en-US" sz="1200" dirty="0">
                <a:latin typeface="Comic Sans MS" panose="030F0702030302020204" pitchFamily="66" charset="0"/>
              </a:rPr>
              <a:t> </a:t>
            </a:r>
            <a:r>
              <a:rPr lang="en-US" sz="1200" dirty="0" err="1">
                <a:latin typeface="Comic Sans MS" panose="030F0702030302020204" pitchFamily="66" charset="0"/>
              </a:rPr>
              <a:t>węglowodorów</a:t>
            </a:r>
            <a:r>
              <a:rPr lang="en-US" sz="1200" dirty="0">
                <a:latin typeface="Comic Sans MS" panose="030F0702030302020204" pitchFamily="66" charset="0"/>
              </a:rPr>
              <a:t>, </a:t>
            </a:r>
            <a:r>
              <a:rPr lang="en-US" sz="1200" dirty="0" err="1">
                <a:latin typeface="Comic Sans MS" panose="030F0702030302020204" pitchFamily="66" charset="0"/>
              </a:rPr>
              <a:t>nieodporna</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mocnych</a:t>
            </a:r>
            <a:r>
              <a:rPr lang="en-US" sz="1200" dirty="0">
                <a:latin typeface="Comic Sans MS" panose="030F0702030302020204" pitchFamily="66" charset="0"/>
              </a:rPr>
              <a:t> </a:t>
            </a:r>
            <a:r>
              <a:rPr lang="en-US" sz="1200" dirty="0" err="1">
                <a:latin typeface="Comic Sans MS" panose="030F0702030302020204" pitchFamily="66" charset="0"/>
              </a:rPr>
              <a:t>kwasów</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zasad</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Przykłady</a:t>
            </a:r>
            <a:r>
              <a:rPr lang="en-US" sz="1200" b="1" dirty="0">
                <a:latin typeface="Comic Sans MS" panose="030F0702030302020204" pitchFamily="66" charset="0"/>
              </a:rPr>
              <a:t> </a:t>
            </a:r>
            <a:r>
              <a:rPr lang="en-US" sz="1200" b="1" dirty="0" err="1">
                <a:latin typeface="Comic Sans MS" panose="030F0702030302020204" pitchFamily="66" charset="0"/>
              </a:rPr>
              <a:t>zastosowań</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Elementy</a:t>
            </a:r>
            <a:r>
              <a:rPr lang="en-US" sz="1200" dirty="0">
                <a:latin typeface="Comic Sans MS" panose="030F0702030302020204" pitchFamily="66" charset="0"/>
              </a:rPr>
              <a:t> o </a:t>
            </a:r>
            <a:r>
              <a:rPr lang="en-US" sz="1200" dirty="0" err="1">
                <a:latin typeface="Comic Sans MS" panose="030F0702030302020204" pitchFamily="66" charset="0"/>
              </a:rPr>
              <a:t>dobrych</a:t>
            </a:r>
            <a:r>
              <a:rPr lang="en-US" sz="1200" dirty="0">
                <a:latin typeface="Comic Sans MS" panose="030F0702030302020204" pitchFamily="66" charset="0"/>
              </a:rPr>
              <a:t> </a:t>
            </a:r>
            <a:r>
              <a:rPr lang="en-US" sz="1200" dirty="0" err="1">
                <a:latin typeface="Comic Sans MS" panose="030F0702030302020204" pitchFamily="66" charset="0"/>
              </a:rPr>
              <a:t>właściwościach</a:t>
            </a:r>
            <a:r>
              <a:rPr lang="en-US" sz="1200" dirty="0">
                <a:latin typeface="Comic Sans MS" panose="030F0702030302020204" pitchFamily="66" charset="0"/>
              </a:rPr>
              <a:t> </a:t>
            </a:r>
            <a:r>
              <a:rPr lang="en-US" sz="1200" dirty="0" err="1">
                <a:latin typeface="Comic Sans MS" panose="030F0702030302020204" pitchFamily="66" charset="0"/>
              </a:rPr>
              <a:t>elektroizolacyjnych</a:t>
            </a:r>
            <a:r>
              <a:rPr lang="en-US" sz="1200" dirty="0">
                <a:latin typeface="Comic Sans MS" panose="030F0702030302020204" pitchFamily="66" charset="0"/>
              </a:rPr>
              <a:t>, </a:t>
            </a:r>
            <a:r>
              <a:rPr lang="en-US" sz="1200" dirty="0" err="1">
                <a:latin typeface="Comic Sans MS" panose="030F0702030302020204" pitchFamily="66" charset="0"/>
              </a:rPr>
              <a:t>takie</a:t>
            </a:r>
            <a:r>
              <a:rPr lang="en-US" sz="1200" dirty="0">
                <a:latin typeface="Comic Sans MS" panose="030F0702030302020204" pitchFamily="66" charset="0"/>
              </a:rPr>
              <a:t> jak </a:t>
            </a:r>
            <a:r>
              <a:rPr lang="en-US" sz="1200" dirty="0" err="1">
                <a:latin typeface="Comic Sans MS" panose="030F0702030302020204" pitchFamily="66" charset="0"/>
              </a:rPr>
              <a:t>uchwyty</a:t>
            </a:r>
            <a:r>
              <a:rPr lang="en-US" sz="1200" dirty="0">
                <a:latin typeface="Comic Sans MS" panose="030F0702030302020204" pitchFamily="66" charset="0"/>
              </a:rPr>
              <a:t> </a:t>
            </a:r>
            <a:r>
              <a:rPr lang="en-US" sz="1200" dirty="0" err="1">
                <a:latin typeface="Comic Sans MS" panose="030F0702030302020204" pitchFamily="66" charset="0"/>
              </a:rPr>
              <a:t>garnków</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żelazek</a:t>
            </a:r>
            <a:r>
              <a:rPr lang="en-US" sz="1200" dirty="0">
                <a:latin typeface="Comic Sans MS" panose="030F0702030302020204" pitchFamily="66" charset="0"/>
              </a:rPr>
              <a:t>, </a:t>
            </a:r>
            <a:r>
              <a:rPr lang="en-US" sz="1200" dirty="0" err="1">
                <a:latin typeface="Comic Sans MS" panose="030F0702030302020204" pitchFamily="66" charset="0"/>
              </a:rPr>
              <a:t>obudowy</a:t>
            </a:r>
            <a:r>
              <a:rPr lang="en-US" sz="1200" dirty="0">
                <a:latin typeface="Comic Sans MS" panose="030F0702030302020204" pitchFamily="66" charset="0"/>
              </a:rPr>
              <a:t> </a:t>
            </a:r>
            <a:r>
              <a:rPr lang="en-US" sz="1200" dirty="0" err="1">
                <a:latin typeface="Comic Sans MS" panose="030F0702030302020204" pitchFamily="66" charset="0"/>
              </a:rPr>
              <a:t>tosterów</a:t>
            </a:r>
            <a:r>
              <a:rPr lang="en-US" sz="1200" dirty="0">
                <a:latin typeface="Comic Sans MS" panose="030F0702030302020204" pitchFamily="66" charset="0"/>
              </a:rPr>
              <a:t>, </a:t>
            </a:r>
            <a:r>
              <a:rPr lang="en-US" sz="1200" dirty="0" err="1">
                <a:latin typeface="Comic Sans MS" panose="030F0702030302020204" pitchFamily="66" charset="0"/>
              </a:rPr>
              <a:t>skrzynki</a:t>
            </a:r>
            <a:r>
              <a:rPr lang="en-US" sz="1200" dirty="0">
                <a:latin typeface="Comic Sans MS" panose="030F0702030302020204" pitchFamily="66" charset="0"/>
              </a:rPr>
              <a:t> </a:t>
            </a:r>
            <a:r>
              <a:rPr lang="en-US" sz="1200" dirty="0" err="1">
                <a:latin typeface="Comic Sans MS" panose="030F0702030302020204" pitchFamily="66" charset="0"/>
              </a:rPr>
              <a:t>bezpiecznikowe</a:t>
            </a:r>
            <a:r>
              <a:rPr lang="en-US" sz="1200" dirty="0">
                <a:latin typeface="Comic Sans MS" panose="030F0702030302020204" pitchFamily="66" charset="0"/>
              </a:rPr>
              <a:t>, </a:t>
            </a:r>
            <a:r>
              <a:rPr lang="en-US" sz="1200" dirty="0" err="1">
                <a:latin typeface="Comic Sans MS" panose="030F0702030302020204" pitchFamily="66" charset="0"/>
              </a:rPr>
              <a:t>przełączniki</a:t>
            </a:r>
            <a:r>
              <a:rPr lang="en-US" sz="1200" dirty="0">
                <a:latin typeface="Comic Sans MS" panose="030F0702030302020204" pitchFamily="66" charset="0"/>
              </a:rPr>
              <a:t>, </a:t>
            </a:r>
            <a:r>
              <a:rPr lang="en-US" sz="1200" dirty="0" err="1">
                <a:latin typeface="Comic Sans MS" panose="030F0702030302020204" pitchFamily="66" charset="0"/>
              </a:rPr>
              <a:t>laminaty</a:t>
            </a:r>
            <a:r>
              <a:rPr lang="en-US" sz="1200" dirty="0">
                <a:latin typeface="Comic Sans MS" panose="030F0702030302020204" pitchFamily="66" charset="0"/>
              </a:rPr>
              <a:t> </a:t>
            </a:r>
            <a:r>
              <a:rPr lang="en-US" sz="1200" dirty="0" err="1">
                <a:latin typeface="Comic Sans MS" panose="030F0702030302020204" pitchFamily="66" charset="0"/>
              </a:rPr>
              <a:t>papierowe</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tkaninowe</a:t>
            </a:r>
            <a:r>
              <a:rPr lang="en-US" sz="1200" dirty="0">
                <a:latin typeface="Comic Sans MS" panose="030F0702030302020204" pitchFamily="66" charset="0"/>
              </a:rPr>
              <a:t> </a:t>
            </a:r>
            <a:r>
              <a:rPr lang="en-US" sz="1200" dirty="0" err="1">
                <a:latin typeface="Comic Sans MS" panose="030F0702030302020204" pitchFamily="66" charset="0"/>
              </a:rPr>
              <a:t>dla</a:t>
            </a:r>
            <a:r>
              <a:rPr lang="en-US" sz="1200" dirty="0">
                <a:latin typeface="Comic Sans MS" panose="030F0702030302020204" pitchFamily="66" charset="0"/>
              </a:rPr>
              <a:t> </a:t>
            </a:r>
            <a:r>
              <a:rPr lang="en-US" sz="1200" dirty="0" err="1">
                <a:latin typeface="Comic Sans MS" panose="030F0702030302020204" pitchFamily="66" charset="0"/>
              </a:rPr>
              <a:t>elektrotechniki</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przemysłu</a:t>
            </a:r>
            <a:r>
              <a:rPr lang="en-US" sz="1200" dirty="0">
                <a:latin typeface="Comic Sans MS" panose="030F0702030302020204" pitchFamily="66" charset="0"/>
              </a:rPr>
              <a:t> </a:t>
            </a:r>
            <a:r>
              <a:rPr lang="en-US" sz="1200" dirty="0" err="1">
                <a:latin typeface="Comic Sans MS" panose="030F0702030302020204" pitchFamily="66" charset="0"/>
              </a:rPr>
              <a:t>maszynowego</a:t>
            </a:r>
            <a:r>
              <a:rPr lang="en-US" sz="1200" dirty="0">
                <a:latin typeface="Comic Sans MS" panose="030F0702030302020204" pitchFamily="66" charset="0"/>
              </a:rPr>
              <a:t>.</a:t>
            </a:r>
          </a:p>
        </p:txBody>
      </p:sp>
      <p:pic>
        <p:nvPicPr>
          <p:cNvPr id="5" name="Obraz 4" descr="Obraz zawierający drewno, drewniany, grzebień, w pomieszczeniu&#10;&#10;Opis wygenerowany automatycznie">
            <a:extLst>
              <a:ext uri="{FF2B5EF4-FFF2-40B4-BE49-F238E27FC236}">
                <a16:creationId xmlns:a16="http://schemas.microsoft.com/office/drawing/2014/main" id="{4C0D1874-570A-1495-9498-24E378662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320" y="1688687"/>
            <a:ext cx="4635481" cy="3480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4667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4E843C5-E258-463E-B6A7-03E24286BC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 name="Rectangle 17">
            <a:extLst>
              <a:ext uri="{FF2B5EF4-FFF2-40B4-BE49-F238E27FC236}">
                <a16:creationId xmlns:a16="http://schemas.microsoft.com/office/drawing/2014/main" id="{5D2CA358-2EA6-49C2-AAEF-0C79C1F7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a:extLst>
              <a:ext uri="{FF2B5EF4-FFF2-40B4-BE49-F238E27FC236}">
                <a16:creationId xmlns:a16="http://schemas.microsoft.com/office/drawing/2014/main" id="{AAD74829-8970-4A28-B5F6-387E0E313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976ACB9-C2D4-45C2-924A-2CF7CFF511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2" name="pole tekstowe 1">
            <a:extLst>
              <a:ext uri="{FF2B5EF4-FFF2-40B4-BE49-F238E27FC236}">
                <a16:creationId xmlns:a16="http://schemas.microsoft.com/office/drawing/2014/main" id="{E1B157B5-B8D9-7EF6-303F-0ACC915BFB46}"/>
              </a:ext>
            </a:extLst>
          </p:cNvPr>
          <p:cNvSpPr txBox="1"/>
          <p:nvPr/>
        </p:nvSpPr>
        <p:spPr>
          <a:xfrm>
            <a:off x="4730620" y="-236149"/>
            <a:ext cx="5971592" cy="143691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Polichlorek</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winylu</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(PVC)</a:t>
            </a:r>
          </a:p>
        </p:txBody>
      </p:sp>
      <p:sp>
        <p:nvSpPr>
          <p:cNvPr id="3" name="pole tekstowe 2">
            <a:extLst>
              <a:ext uri="{FF2B5EF4-FFF2-40B4-BE49-F238E27FC236}">
                <a16:creationId xmlns:a16="http://schemas.microsoft.com/office/drawing/2014/main" id="{27A8A654-C978-6983-3EB5-14467FCE1387}"/>
              </a:ext>
            </a:extLst>
          </p:cNvPr>
          <p:cNvSpPr txBox="1"/>
          <p:nvPr/>
        </p:nvSpPr>
        <p:spPr>
          <a:xfrm>
            <a:off x="4940974" y="1086833"/>
            <a:ext cx="6777439" cy="3847444"/>
          </a:xfrm>
          <a:prstGeom prst="rect">
            <a:avLst/>
          </a:prstGeom>
        </p:spPr>
        <p:txBody>
          <a:bodyPr vert="horz" lIns="91440" tIns="45720" rIns="91440" bIns="45720" rtlCol="0">
            <a:noAutofit/>
          </a:bodyPr>
          <a:lstStyle/>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Termoplast</a:t>
            </a:r>
            <a:r>
              <a:rPr lang="en-US" sz="1200" b="1" dirty="0">
                <a:latin typeface="Comic Sans MS" panose="030F0702030302020204" pitchFamily="66" charset="0"/>
              </a:rPr>
              <a:t>, </a:t>
            </a:r>
            <a:r>
              <a:rPr lang="en-US" sz="1200" dirty="0" err="1">
                <a:latin typeface="Comic Sans MS" panose="030F0702030302020204" pitchFamily="66" charset="0"/>
              </a:rPr>
              <a:t>polimer</a:t>
            </a:r>
            <a:r>
              <a:rPr lang="en-US" sz="1200" dirty="0">
                <a:latin typeface="Comic Sans MS" panose="030F0702030302020204" pitchFamily="66" charset="0"/>
              </a:rPr>
              <a:t> </a:t>
            </a:r>
            <a:r>
              <a:rPr lang="en-US" sz="1200" dirty="0" err="1">
                <a:latin typeface="Comic Sans MS" panose="030F0702030302020204" pitchFamily="66" charset="0"/>
              </a:rPr>
              <a:t>amorficzny</a:t>
            </a: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Właściwości</a:t>
            </a:r>
            <a:r>
              <a:rPr lang="en-US" sz="1200" b="1" dirty="0">
                <a:latin typeface="Comic Sans MS" panose="030F0702030302020204" pitchFamily="66" charset="0"/>
              </a:rPr>
              <a:t> </a:t>
            </a:r>
            <a:r>
              <a:rPr lang="en-US" sz="1200" b="1" dirty="0" err="1">
                <a:latin typeface="Comic Sans MS" panose="030F0702030302020204" pitchFamily="66" charset="0"/>
              </a:rPr>
              <a:t>fizyczne</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Czysty</a:t>
            </a:r>
            <a:r>
              <a:rPr lang="en-US" sz="1200" dirty="0">
                <a:latin typeface="Comic Sans MS" panose="030F0702030302020204" pitchFamily="66" charset="0"/>
              </a:rPr>
              <a:t> PVC jest </a:t>
            </a:r>
            <a:r>
              <a:rPr lang="en-US" sz="1200" dirty="0" err="1">
                <a:latin typeface="Comic Sans MS" panose="030F0702030302020204" pitchFamily="66" charset="0"/>
              </a:rPr>
              <a:t>przezroczysty</a:t>
            </a:r>
            <a:r>
              <a:rPr lang="en-US" sz="1200" dirty="0">
                <a:latin typeface="Comic Sans MS" panose="030F0702030302020204" pitchFamily="66" charset="0"/>
              </a:rPr>
              <a:t>, </a:t>
            </a:r>
            <a:r>
              <a:rPr lang="en-US" sz="1200" dirty="0" err="1">
                <a:latin typeface="Comic Sans MS" panose="030F0702030302020204" pitchFamily="66" charset="0"/>
              </a:rPr>
              <a:t>twardy</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sztywny</a:t>
            </a:r>
            <a:r>
              <a:rPr lang="en-US" sz="1200" dirty="0">
                <a:latin typeface="Comic Sans MS" panose="030F0702030302020204" pitchFamily="66" charset="0"/>
              </a:rPr>
              <a:t>, w </a:t>
            </a:r>
            <a:r>
              <a:rPr lang="en-US" sz="1200" dirty="0" err="1">
                <a:latin typeface="Comic Sans MS" panose="030F0702030302020204" pitchFamily="66" charset="0"/>
              </a:rPr>
              <a:t>niskiej</a:t>
            </a:r>
            <a:r>
              <a:rPr lang="en-US" sz="1200" dirty="0">
                <a:latin typeface="Comic Sans MS" panose="030F0702030302020204" pitchFamily="66" charset="0"/>
              </a:rPr>
              <a:t> </a:t>
            </a:r>
            <a:r>
              <a:rPr lang="en-US" sz="1200" dirty="0" err="1">
                <a:latin typeface="Comic Sans MS" panose="030F0702030302020204" pitchFamily="66" charset="0"/>
              </a:rPr>
              <a:t>temperaturze</a:t>
            </a:r>
            <a:r>
              <a:rPr lang="en-US" sz="1200" dirty="0">
                <a:latin typeface="Comic Sans MS" panose="030F0702030302020204" pitchFamily="66" charset="0"/>
              </a:rPr>
              <a:t> </a:t>
            </a:r>
            <a:r>
              <a:rPr lang="en-US" sz="1200" dirty="0" err="1">
                <a:latin typeface="Comic Sans MS" panose="030F0702030302020204" pitchFamily="66" charset="0"/>
              </a:rPr>
              <a:t>kruchy</a:t>
            </a:r>
            <a:r>
              <a:rPr lang="en-US" sz="1200" dirty="0">
                <a:latin typeface="Comic Sans MS" panose="030F0702030302020204" pitchFamily="66" charset="0"/>
              </a:rPr>
              <a:t>. Aby </a:t>
            </a:r>
            <a:r>
              <a:rPr lang="en-US" sz="1200" dirty="0" err="1">
                <a:latin typeface="Comic Sans MS" panose="030F0702030302020204" pitchFamily="66" charset="0"/>
              </a:rPr>
              <a:t>polepszyć</a:t>
            </a:r>
            <a:r>
              <a:rPr lang="en-US" sz="1200" dirty="0">
                <a:latin typeface="Comic Sans MS" panose="030F0702030302020204" pitchFamily="66" charset="0"/>
              </a:rPr>
              <a:t> </a:t>
            </a:r>
            <a:r>
              <a:rPr lang="en-US" sz="1200" dirty="0" err="1">
                <a:latin typeface="Comic Sans MS" panose="030F0702030302020204" pitchFamily="66" charset="0"/>
              </a:rPr>
              <a:t>właściwości</a:t>
            </a:r>
            <a:r>
              <a:rPr lang="en-US" sz="1200" dirty="0">
                <a:latin typeface="Comic Sans MS" panose="030F0702030302020204" pitchFamily="66" charset="0"/>
              </a:rPr>
              <a:t> </a:t>
            </a:r>
            <a:r>
              <a:rPr lang="en-US" sz="1200" dirty="0" err="1">
                <a:latin typeface="Comic Sans MS" panose="030F0702030302020204" pitchFamily="66" charset="0"/>
              </a:rPr>
              <a:t>przetwórcze</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mechaniczny</a:t>
            </a:r>
            <a:r>
              <a:rPr lang="en-US" sz="1200" dirty="0">
                <a:latin typeface="Comic Sans MS" panose="030F0702030302020204" pitchFamily="66" charset="0"/>
              </a:rPr>
              <a:t> PVC jest </a:t>
            </a:r>
            <a:r>
              <a:rPr lang="en-US" sz="1200" dirty="0" err="1">
                <a:latin typeface="Comic Sans MS" panose="030F0702030302020204" pitchFamily="66" charset="0"/>
              </a:rPr>
              <a:t>zwykle</a:t>
            </a:r>
            <a:r>
              <a:rPr lang="en-US" sz="1200" dirty="0">
                <a:latin typeface="Comic Sans MS" panose="030F0702030302020204" pitchFamily="66" charset="0"/>
              </a:rPr>
              <a:t> </a:t>
            </a:r>
            <a:r>
              <a:rPr lang="en-US" sz="1200" dirty="0" err="1">
                <a:latin typeface="Comic Sans MS" panose="030F0702030302020204" pitchFamily="66" charset="0"/>
              </a:rPr>
              <a:t>mieszany</a:t>
            </a:r>
            <a:r>
              <a:rPr lang="en-US" sz="1200" dirty="0">
                <a:latin typeface="Comic Sans MS" panose="030F0702030302020204" pitchFamily="66" charset="0"/>
              </a:rPr>
              <a:t> z </a:t>
            </a:r>
            <a:r>
              <a:rPr lang="en-US" sz="1200" dirty="0" err="1">
                <a:latin typeface="Comic Sans MS" panose="030F0702030302020204" pitchFamily="66" charset="0"/>
              </a:rPr>
              <a:t>niezbędnymi</a:t>
            </a:r>
            <a:r>
              <a:rPr lang="en-US" sz="1200" dirty="0">
                <a:latin typeface="Comic Sans MS" panose="030F0702030302020204" pitchFamily="66" charset="0"/>
              </a:rPr>
              <a:t> </a:t>
            </a:r>
            <a:r>
              <a:rPr lang="en-US" sz="1200" dirty="0" err="1">
                <a:latin typeface="Comic Sans MS" panose="030F0702030302020204" pitchFamily="66" charset="0"/>
              </a:rPr>
              <a:t>dodatkami</a:t>
            </a:r>
            <a:r>
              <a:rPr lang="en-US" sz="1200" dirty="0">
                <a:latin typeface="Comic Sans MS" panose="030F0702030302020204" pitchFamily="66" charset="0"/>
              </a:rPr>
              <a:t> np.. </a:t>
            </a:r>
            <a:r>
              <a:rPr lang="en-US" sz="1200" dirty="0" err="1">
                <a:latin typeface="Comic Sans MS" panose="030F0702030302020204" pitchFamily="66" charset="0"/>
              </a:rPr>
              <a:t>Plastyfikatorkotarami</a:t>
            </a:r>
            <a:r>
              <a:rPr lang="en-US" sz="1200" dirty="0">
                <a:latin typeface="Comic Sans MS" panose="030F0702030302020204" pitchFamily="66" charset="0"/>
              </a:rPr>
              <a:t> </a:t>
            </a:r>
            <a:r>
              <a:rPr lang="en-US" sz="1200" dirty="0" err="1">
                <a:latin typeface="Comic Sans MS" panose="030F0702030302020204" pitchFamily="66" charset="0"/>
              </a:rPr>
              <a:t>czy</a:t>
            </a:r>
            <a:r>
              <a:rPr lang="en-US" sz="1200" dirty="0">
                <a:latin typeface="Comic Sans MS" panose="030F0702030302020204" pitchFamily="66" charset="0"/>
              </a:rPr>
              <a:t> </a:t>
            </a:r>
            <a:r>
              <a:rPr lang="en-US" sz="1200" dirty="0" err="1">
                <a:latin typeface="Comic Sans MS" panose="030F0702030302020204" pitchFamily="66" charset="0"/>
              </a:rPr>
              <a:t>wypełniaczami</a:t>
            </a:r>
            <a:r>
              <a:rPr lang="en-US" sz="1200" dirty="0">
                <a:latin typeface="Comic Sans MS" panose="030F0702030302020204" pitchFamily="66" charset="0"/>
              </a:rPr>
              <a:t>, </a:t>
            </a:r>
            <a:r>
              <a:rPr lang="en-US" sz="1200" dirty="0" err="1">
                <a:latin typeface="Comic Sans MS" panose="030F0702030302020204" pitchFamily="66" charset="0"/>
              </a:rPr>
              <a:t>takimi</a:t>
            </a:r>
            <a:r>
              <a:rPr lang="en-US" sz="1200" dirty="0">
                <a:latin typeface="Comic Sans MS" panose="030F0702030302020204" pitchFamily="66" charset="0"/>
              </a:rPr>
              <a:t> jak np. </a:t>
            </a:r>
            <a:r>
              <a:rPr lang="en-US" sz="1200" dirty="0" err="1">
                <a:latin typeface="Comic Sans MS" panose="030F0702030302020204" pitchFamily="66" charset="0"/>
              </a:rPr>
              <a:t>Węglan</a:t>
            </a:r>
            <a:r>
              <a:rPr lang="en-US" sz="1200" dirty="0">
                <a:latin typeface="Comic Sans MS" panose="030F0702030302020204" pitchFamily="66" charset="0"/>
              </a:rPr>
              <a:t> </a:t>
            </a:r>
            <a:r>
              <a:rPr lang="en-US" sz="1200" dirty="0" err="1">
                <a:latin typeface="Comic Sans MS" panose="030F0702030302020204" pitchFamily="66" charset="0"/>
              </a:rPr>
              <a:t>wapnia</a:t>
            </a:r>
            <a:r>
              <a:rPr lang="en-US" sz="1200" dirty="0">
                <a:latin typeface="Comic Sans MS" panose="030F0702030302020204" pitchFamily="66" charset="0"/>
              </a:rPr>
              <a:t> (</a:t>
            </a:r>
            <a:r>
              <a:rPr lang="en-US" sz="1200" dirty="0" err="1">
                <a:latin typeface="Comic Sans MS" panose="030F0702030302020204" pitchFamily="66" charset="0"/>
              </a:rPr>
              <a:t>kreda</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Palność</a:t>
            </a:r>
            <a:r>
              <a:rPr lang="en-US" sz="1200" b="1" dirty="0">
                <a:latin typeface="Comic Sans MS" panose="030F0702030302020204" pitchFamily="66" charset="0"/>
              </a:rPr>
              <a:t>:</a:t>
            </a:r>
          </a:p>
          <a:p>
            <a:pPr>
              <a:lnSpc>
                <a:spcPct val="110000"/>
              </a:lnSpc>
              <a:spcAft>
                <a:spcPts val="600"/>
              </a:spcAft>
              <a:buClr>
                <a:schemeClr val="tx1"/>
              </a:buClr>
            </a:pPr>
            <a:r>
              <a:rPr lang="en-US" sz="1200" dirty="0">
                <a:latin typeface="Comic Sans MS" panose="030F0702030302020204" pitchFamily="66" charset="0"/>
              </a:rPr>
              <a:t>Pali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żółtym</a:t>
            </a:r>
            <a:r>
              <a:rPr lang="en-US" sz="1200" dirty="0">
                <a:latin typeface="Comic Sans MS" panose="030F0702030302020204" pitchFamily="66" charset="0"/>
              </a:rPr>
              <a:t> </a:t>
            </a:r>
            <a:r>
              <a:rPr lang="en-US" sz="1200" dirty="0" err="1">
                <a:latin typeface="Comic Sans MS" panose="030F0702030302020204" pitchFamily="66" charset="0"/>
              </a:rPr>
              <a:t>kopcących</a:t>
            </a:r>
            <a:r>
              <a:rPr lang="en-US" sz="1200" dirty="0">
                <a:latin typeface="Comic Sans MS" panose="030F0702030302020204" pitchFamily="66" charset="0"/>
              </a:rPr>
              <a:t> </a:t>
            </a:r>
            <a:r>
              <a:rPr lang="en-US" sz="1200" dirty="0" err="1">
                <a:latin typeface="Comic Sans MS" panose="030F0702030302020204" pitchFamily="66" charset="0"/>
              </a:rPr>
              <a:t>płomieniem</a:t>
            </a:r>
            <a:r>
              <a:rPr lang="en-US" sz="1200" dirty="0">
                <a:latin typeface="Comic Sans MS" panose="030F0702030302020204" pitchFamily="66" charset="0"/>
              </a:rPr>
              <a:t>, po </a:t>
            </a:r>
            <a:r>
              <a:rPr lang="en-US" sz="1200" dirty="0" err="1">
                <a:latin typeface="Comic Sans MS" panose="030F0702030302020204" pitchFamily="66" charset="0"/>
              </a:rPr>
              <a:t>usunięciu</a:t>
            </a:r>
            <a:r>
              <a:rPr lang="en-US" sz="1200" dirty="0">
                <a:latin typeface="Comic Sans MS" panose="030F0702030302020204" pitchFamily="66" charset="0"/>
              </a:rPr>
              <a:t> </a:t>
            </a:r>
            <a:r>
              <a:rPr lang="en-US" sz="1200" dirty="0" err="1">
                <a:latin typeface="Comic Sans MS" panose="030F0702030302020204" pitchFamily="66" charset="0"/>
              </a:rPr>
              <a:t>palnika</a:t>
            </a:r>
            <a:r>
              <a:rPr lang="en-US" sz="1200" dirty="0">
                <a:latin typeface="Comic Sans MS" panose="030F0702030302020204" pitchFamily="66" charset="0"/>
              </a:rPr>
              <a:t> </a:t>
            </a:r>
            <a:r>
              <a:rPr lang="en-US" sz="1200" dirty="0" err="1">
                <a:latin typeface="Comic Sans MS" panose="030F0702030302020204" pitchFamily="66" charset="0"/>
              </a:rPr>
              <a:t>gaśnie</a:t>
            </a:r>
            <a:r>
              <a:rPr lang="en-US" sz="1200" dirty="0">
                <a:latin typeface="Comic Sans MS" panose="030F0702030302020204" pitchFamily="66" charset="0"/>
              </a:rPr>
              <a:t>, </a:t>
            </a:r>
            <a:r>
              <a:rPr lang="en-US" sz="1200" dirty="0" err="1">
                <a:latin typeface="Comic Sans MS" panose="030F0702030302020204" pitchFamily="66" charset="0"/>
              </a:rPr>
              <a:t>wydziela</a:t>
            </a:r>
            <a:r>
              <a:rPr lang="en-US" sz="1200" dirty="0">
                <a:latin typeface="Comic Sans MS" panose="030F0702030302020204" pitchFamily="66" charset="0"/>
              </a:rPr>
              <a:t> </a:t>
            </a:r>
            <a:r>
              <a:rPr lang="en-US" sz="1200" dirty="0" err="1">
                <a:latin typeface="Comic Sans MS" panose="030F0702030302020204" pitchFamily="66" charset="0"/>
              </a:rPr>
              <a:t>intensywny</a:t>
            </a:r>
            <a:r>
              <a:rPr lang="en-US" sz="1200" dirty="0">
                <a:latin typeface="Comic Sans MS" panose="030F0702030302020204" pitchFamily="66" charset="0"/>
              </a:rPr>
              <a:t> </a:t>
            </a:r>
            <a:r>
              <a:rPr lang="en-US" sz="1200" dirty="0" err="1">
                <a:latin typeface="Comic Sans MS" panose="030F0702030302020204" pitchFamily="66" charset="0"/>
              </a:rPr>
              <a:t>zapach</a:t>
            </a:r>
            <a:r>
              <a:rPr lang="en-US" sz="1200" dirty="0">
                <a:latin typeface="Comic Sans MS" panose="030F0702030302020204" pitchFamily="66" charset="0"/>
              </a:rPr>
              <a:t> </a:t>
            </a:r>
            <a:r>
              <a:rPr lang="en-US" sz="1200" dirty="0" err="1">
                <a:latin typeface="Comic Sans MS" panose="030F0702030302020204" pitchFamily="66" charset="0"/>
              </a:rPr>
              <a:t>podobny</a:t>
            </a:r>
            <a:r>
              <a:rPr lang="en-US" sz="1200" dirty="0">
                <a:latin typeface="Comic Sans MS" panose="030F0702030302020204" pitchFamily="66" charset="0"/>
              </a:rPr>
              <a:t> do </a:t>
            </a:r>
            <a:r>
              <a:rPr lang="en-US" sz="1200" dirty="0" err="1">
                <a:latin typeface="Comic Sans MS" panose="030F0702030302020204" pitchFamily="66" charset="0"/>
              </a:rPr>
              <a:t>kwasu</a:t>
            </a:r>
            <a:r>
              <a:rPr lang="en-US" sz="1200" dirty="0">
                <a:latin typeface="Comic Sans MS" panose="030F0702030302020204" pitchFamily="66" charset="0"/>
              </a:rPr>
              <a:t> </a:t>
            </a:r>
            <a:r>
              <a:rPr lang="en-US" sz="1200" dirty="0" err="1">
                <a:latin typeface="Comic Sans MS" panose="030F0702030302020204" pitchFamily="66" charset="0"/>
              </a:rPr>
              <a:t>solnego</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Inne</a:t>
            </a:r>
            <a:r>
              <a:rPr lang="en-US" sz="1200" b="1" dirty="0">
                <a:latin typeface="Comic Sans MS" panose="030F0702030302020204" pitchFamily="66" charset="0"/>
              </a:rPr>
              <a:t> </a:t>
            </a:r>
            <a:r>
              <a:rPr lang="en-US" sz="1200" b="1" dirty="0" err="1">
                <a:latin typeface="Comic Sans MS" panose="030F0702030302020204" pitchFamily="66" charset="0"/>
              </a:rPr>
              <a:t>próby</a:t>
            </a:r>
            <a:r>
              <a:rPr lang="en-US" sz="1200" b="1" dirty="0">
                <a:latin typeface="Comic Sans MS" panose="030F0702030302020204" pitchFamily="66" charset="0"/>
              </a:rPr>
              <a:t> </a:t>
            </a:r>
            <a:r>
              <a:rPr lang="en-US" sz="1200" b="1" dirty="0" err="1">
                <a:latin typeface="Comic Sans MS" panose="030F0702030302020204" pitchFamily="66" charset="0"/>
              </a:rPr>
              <a:t>identyfikacyjne</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Odporny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kwasów</a:t>
            </a:r>
            <a:r>
              <a:rPr lang="en-US" sz="1200" dirty="0">
                <a:latin typeface="Comic Sans MS" panose="030F0702030302020204" pitchFamily="66" charset="0"/>
              </a:rPr>
              <a:t>, </a:t>
            </a:r>
            <a:r>
              <a:rPr lang="en-US" sz="1200" dirty="0" err="1">
                <a:latin typeface="Comic Sans MS" panose="030F0702030302020204" pitchFamily="66" charset="0"/>
              </a:rPr>
              <a:t>zasad</a:t>
            </a:r>
            <a:r>
              <a:rPr lang="en-US" sz="1200" dirty="0">
                <a:latin typeface="Comic Sans MS" panose="030F0702030302020204" pitchFamily="66" charset="0"/>
              </a:rPr>
              <a:t>, </a:t>
            </a:r>
            <a:r>
              <a:rPr lang="en-US" sz="1200" dirty="0" err="1">
                <a:latin typeface="Comic Sans MS" panose="030F0702030302020204" pitchFamily="66" charset="0"/>
              </a:rPr>
              <a:t>alkoholu</a:t>
            </a:r>
            <a:r>
              <a:rPr lang="en-US" sz="1200" dirty="0">
                <a:latin typeface="Comic Sans MS" panose="030F0702030302020204" pitchFamily="66" charset="0"/>
              </a:rPr>
              <a:t>, </a:t>
            </a:r>
            <a:r>
              <a:rPr lang="en-US" sz="1200" dirty="0" err="1">
                <a:latin typeface="Comic Sans MS" panose="030F0702030302020204" pitchFamily="66" charset="0"/>
              </a:rPr>
              <a:t>olejów</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benzyny</a:t>
            </a:r>
            <a:r>
              <a:rPr lang="en-US" sz="1200" dirty="0">
                <a:latin typeface="Comic Sans MS" panose="030F0702030302020204" pitchFamily="66" charset="0"/>
              </a:rPr>
              <a:t>; </a:t>
            </a:r>
            <a:r>
              <a:rPr lang="en-US" sz="1200" dirty="0" err="1">
                <a:latin typeface="Comic Sans MS" panose="030F0702030302020204" pitchFamily="66" charset="0"/>
              </a:rPr>
              <a:t>nie</a:t>
            </a:r>
            <a:r>
              <a:rPr lang="en-US" sz="1200" dirty="0">
                <a:latin typeface="Comic Sans MS" panose="030F0702030302020204" pitchFamily="66" charset="0"/>
              </a:rPr>
              <a:t> </a:t>
            </a:r>
            <a:r>
              <a:rPr lang="en-US" sz="1200" dirty="0" err="1">
                <a:latin typeface="Comic Sans MS" panose="030F0702030302020204" pitchFamily="66" charset="0"/>
              </a:rPr>
              <a:t>odporny</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acetonu</a:t>
            </a:r>
            <a:r>
              <a:rPr lang="en-US" sz="1200" dirty="0">
                <a:latin typeface="Comic Sans MS" panose="030F0702030302020204" pitchFamily="66" charset="0"/>
              </a:rPr>
              <a:t>, </a:t>
            </a:r>
            <a:r>
              <a:rPr lang="en-US" sz="1200" dirty="0" err="1">
                <a:latin typeface="Comic Sans MS" panose="030F0702030302020204" pitchFamily="66" charset="0"/>
              </a:rPr>
              <a:t>estrów</a:t>
            </a:r>
            <a:r>
              <a:rPr lang="en-US" sz="1200" dirty="0">
                <a:latin typeface="Comic Sans MS" panose="030F0702030302020204" pitchFamily="66" charset="0"/>
              </a:rPr>
              <a:t>, </a:t>
            </a:r>
            <a:r>
              <a:rPr lang="en-US" sz="1200" dirty="0" err="1">
                <a:latin typeface="Comic Sans MS" panose="030F0702030302020204" pitchFamily="66" charset="0"/>
              </a:rPr>
              <a:t>środków</a:t>
            </a:r>
            <a:r>
              <a:rPr lang="en-US" sz="1200" dirty="0">
                <a:latin typeface="Comic Sans MS" panose="030F0702030302020204" pitchFamily="66" charset="0"/>
              </a:rPr>
              <a:t> do </a:t>
            </a:r>
            <a:r>
              <a:rPr lang="en-US" sz="1200" dirty="0" err="1">
                <a:latin typeface="Comic Sans MS" panose="030F0702030302020204" pitchFamily="66" charset="0"/>
              </a:rPr>
              <a:t>usuwania</a:t>
            </a:r>
            <a:r>
              <a:rPr lang="en-US" sz="1200" dirty="0">
                <a:latin typeface="Comic Sans MS" panose="030F0702030302020204" pitchFamily="66" charset="0"/>
              </a:rPr>
              <a:t> </a:t>
            </a:r>
            <a:r>
              <a:rPr lang="en-US" sz="1200" dirty="0" err="1">
                <a:latin typeface="Comic Sans MS" panose="030F0702030302020204" pitchFamily="66" charset="0"/>
              </a:rPr>
              <a:t>plam</a:t>
            </a:r>
            <a:r>
              <a:rPr lang="en-US" sz="1200" dirty="0">
                <a:latin typeface="Comic Sans MS" panose="030F0702030302020204" pitchFamily="66" charset="0"/>
              </a:rPr>
              <a:t>, </a:t>
            </a:r>
            <a:r>
              <a:rPr lang="en-US" sz="1200" dirty="0" err="1">
                <a:latin typeface="Comic Sans MS" panose="030F0702030302020204" pitchFamily="66" charset="0"/>
              </a:rPr>
              <a:t>podatnym</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zgrzewanie</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klejenie</a:t>
            </a:r>
            <a:r>
              <a:rPr lang="en-US" sz="1200" dirty="0">
                <a:latin typeface="Comic Sans MS" panose="030F0702030302020204" pitchFamily="66" charset="0"/>
              </a:rPr>
              <a:t>.</a:t>
            </a:r>
          </a:p>
          <a:p>
            <a:pPr marL="285750" indent="-228600">
              <a:lnSpc>
                <a:spcPct val="110000"/>
              </a:lnSpc>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lnSpc>
                <a:spcPct val="110000"/>
              </a:lnSpc>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Przykłady</a:t>
            </a:r>
            <a:r>
              <a:rPr lang="en-US" sz="1200" b="1" dirty="0">
                <a:latin typeface="Comic Sans MS" panose="030F0702030302020204" pitchFamily="66" charset="0"/>
              </a:rPr>
              <a:t> </a:t>
            </a:r>
            <a:r>
              <a:rPr lang="en-US" sz="1200" b="1" dirty="0" err="1">
                <a:latin typeface="Comic Sans MS" panose="030F0702030302020204" pitchFamily="66" charset="0"/>
              </a:rPr>
              <a:t>zastosowań</a:t>
            </a:r>
            <a:r>
              <a:rPr lang="en-US" sz="1200" b="1" dirty="0">
                <a:latin typeface="Comic Sans MS" panose="030F0702030302020204" pitchFamily="66" charset="0"/>
              </a:rPr>
              <a:t>:</a:t>
            </a:r>
          </a:p>
          <a:p>
            <a:pPr>
              <a:lnSpc>
                <a:spcPct val="110000"/>
              </a:lnSpc>
              <a:spcAft>
                <a:spcPts val="600"/>
              </a:spcAft>
              <a:buClr>
                <a:schemeClr val="tx1"/>
              </a:buClr>
            </a:pPr>
            <a:r>
              <a:rPr lang="en-US" sz="1200" dirty="0" err="1">
                <a:latin typeface="Comic Sans MS" panose="030F0702030302020204" pitchFamily="66" charset="0"/>
              </a:rPr>
              <a:t>Rury</a:t>
            </a:r>
            <a:r>
              <a:rPr lang="en-US" sz="1200" dirty="0">
                <a:latin typeface="Comic Sans MS" panose="030F0702030302020204" pitchFamily="66" charset="0"/>
              </a:rPr>
              <a:t>, profile ram </a:t>
            </a:r>
            <a:r>
              <a:rPr lang="en-US" sz="1200" dirty="0" err="1">
                <a:latin typeface="Comic Sans MS" panose="030F0702030302020204" pitchFamily="66" charset="0"/>
              </a:rPr>
              <a:t>okiennych</a:t>
            </a:r>
            <a:r>
              <a:rPr lang="en-US" sz="1200" dirty="0">
                <a:latin typeface="Comic Sans MS" panose="030F0702030302020204" pitchFamily="66" charset="0"/>
              </a:rPr>
              <a:t>, </a:t>
            </a:r>
            <a:r>
              <a:rPr lang="en-US" sz="1200" dirty="0" err="1">
                <a:latin typeface="Comic Sans MS" panose="030F0702030302020204" pitchFamily="66" charset="0"/>
              </a:rPr>
              <a:t>rynny</a:t>
            </a:r>
            <a:r>
              <a:rPr lang="en-US" sz="1200" dirty="0">
                <a:latin typeface="Comic Sans MS" panose="030F0702030302020204" pitchFamily="66" charset="0"/>
              </a:rPr>
              <a:t> </a:t>
            </a:r>
            <a:r>
              <a:rPr lang="en-US" sz="1200" dirty="0" err="1">
                <a:latin typeface="Comic Sans MS" panose="030F0702030302020204" pitchFamily="66" charset="0"/>
              </a:rPr>
              <a:t>dachowe</a:t>
            </a:r>
            <a:r>
              <a:rPr lang="en-US" sz="1200" dirty="0">
                <a:latin typeface="Comic Sans MS" panose="030F0702030302020204" pitchFamily="66" charset="0"/>
              </a:rPr>
              <a:t>, </a:t>
            </a:r>
            <a:r>
              <a:rPr lang="en-US" sz="1200" dirty="0" err="1">
                <a:latin typeface="Comic Sans MS" panose="030F0702030302020204" pitchFamily="66" charset="0"/>
              </a:rPr>
              <a:t>rolety</a:t>
            </a:r>
            <a:r>
              <a:rPr lang="en-US" sz="1200" dirty="0">
                <a:latin typeface="Comic Sans MS" panose="030F0702030302020204" pitchFamily="66" charset="0"/>
              </a:rPr>
              <a:t>, </a:t>
            </a:r>
            <a:r>
              <a:rPr lang="en-US" sz="1200" dirty="0" err="1">
                <a:latin typeface="Comic Sans MS" panose="030F0702030302020204" pitchFamily="66" charset="0"/>
              </a:rPr>
              <a:t>okładziny</a:t>
            </a:r>
            <a:r>
              <a:rPr lang="en-US" sz="1200" dirty="0">
                <a:latin typeface="Comic Sans MS" panose="030F0702030302020204" pitchFamily="66" charset="0"/>
              </a:rPr>
              <a:t> </a:t>
            </a:r>
            <a:r>
              <a:rPr lang="en-US" sz="1200" dirty="0" err="1">
                <a:latin typeface="Comic Sans MS" panose="030F0702030302020204" pitchFamily="66" charset="0"/>
              </a:rPr>
              <a:t>elewacji</a:t>
            </a:r>
            <a:r>
              <a:rPr lang="en-US" sz="1200" dirty="0">
                <a:latin typeface="Comic Sans MS" panose="030F0702030302020204" pitchFamily="66" charset="0"/>
              </a:rPr>
              <a:t>, </a:t>
            </a:r>
            <a:r>
              <a:rPr lang="en-US" sz="1200" dirty="0" err="1">
                <a:latin typeface="Comic Sans MS" panose="030F0702030302020204" pitchFamily="66" charset="0"/>
              </a:rPr>
              <a:t>złącza</a:t>
            </a:r>
            <a:r>
              <a:rPr lang="en-US" sz="1200" dirty="0">
                <a:latin typeface="Comic Sans MS" panose="030F0702030302020204" pitchFamily="66" charset="0"/>
              </a:rPr>
              <a:t> </a:t>
            </a:r>
            <a:r>
              <a:rPr lang="en-US" sz="1200" dirty="0" err="1">
                <a:latin typeface="Comic Sans MS" panose="030F0702030302020204" pitchFamily="66" charset="0"/>
              </a:rPr>
              <a:t>rur</a:t>
            </a:r>
            <a:r>
              <a:rPr lang="en-US" sz="1200" dirty="0">
                <a:latin typeface="Comic Sans MS" panose="030F0702030302020204" pitchFamily="66" charset="0"/>
              </a:rPr>
              <a:t> </a:t>
            </a:r>
            <a:r>
              <a:rPr lang="en-US" sz="1200" dirty="0" err="1">
                <a:latin typeface="Comic Sans MS" panose="030F0702030302020204" pitchFamily="66" charset="0"/>
              </a:rPr>
              <a:t>formowane</a:t>
            </a:r>
            <a:r>
              <a:rPr lang="en-US" sz="1200" dirty="0">
                <a:latin typeface="Comic Sans MS" panose="030F0702030302020204" pitchFamily="66" charset="0"/>
              </a:rPr>
              <a:t> </a:t>
            </a:r>
            <a:r>
              <a:rPr lang="en-US" sz="1200" dirty="0" err="1">
                <a:latin typeface="Comic Sans MS" panose="030F0702030302020204" pitchFamily="66" charset="0"/>
              </a:rPr>
              <a:t>wytryskkowo</a:t>
            </a:r>
            <a:r>
              <a:rPr lang="en-US" sz="1200" dirty="0">
                <a:latin typeface="Comic Sans MS" panose="030F0702030302020204" pitchFamily="66" charset="0"/>
              </a:rPr>
              <a:t>, </a:t>
            </a:r>
            <a:r>
              <a:rPr lang="en-US" sz="1200" dirty="0" err="1">
                <a:latin typeface="Comic Sans MS" panose="030F0702030302020204" pitchFamily="66" charset="0"/>
              </a:rPr>
              <a:t>butelki</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napoje</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folie do </a:t>
            </a:r>
            <a:r>
              <a:rPr lang="en-US" sz="1200" dirty="0" err="1">
                <a:latin typeface="Comic Sans MS" panose="030F0702030302020204" pitchFamily="66" charset="0"/>
              </a:rPr>
              <a:t>opakowań</a:t>
            </a:r>
            <a:r>
              <a:rPr lang="en-US" sz="1200" dirty="0">
                <a:latin typeface="Comic Sans MS" panose="030F0702030302020204" pitchFamily="66" charset="0"/>
              </a:rPr>
              <a:t>, </a:t>
            </a:r>
            <a:r>
              <a:rPr lang="en-US" sz="1200" dirty="0" err="1">
                <a:latin typeface="Comic Sans MS" panose="030F0702030302020204" pitchFamily="66" charset="0"/>
              </a:rPr>
              <a:t>kalendrowane</a:t>
            </a:r>
            <a:r>
              <a:rPr lang="en-US" sz="1200" dirty="0">
                <a:latin typeface="Comic Sans MS" panose="030F0702030302020204" pitchFamily="66" charset="0"/>
              </a:rPr>
              <a:t> folie, </a:t>
            </a:r>
            <a:r>
              <a:rPr lang="en-US" sz="1200" dirty="0" err="1">
                <a:latin typeface="Comic Sans MS" panose="030F0702030302020204" pitchFamily="66" charset="0"/>
              </a:rPr>
              <a:t>pianki</a:t>
            </a:r>
            <a:r>
              <a:rPr lang="en-US" sz="1200" dirty="0">
                <a:latin typeface="Comic Sans MS" panose="030F0702030302020204" pitchFamily="66" charset="0"/>
              </a:rPr>
              <a:t>.</a:t>
            </a:r>
          </a:p>
        </p:txBody>
      </p:sp>
      <p:pic>
        <p:nvPicPr>
          <p:cNvPr id="5" name="Obraz 4" descr="Obraz zawierający Kobaltowy niebieski, niebieskie, w pomieszczeniu&#10;&#10;Opis wygenerowany automatycznie">
            <a:extLst>
              <a:ext uri="{FF2B5EF4-FFF2-40B4-BE49-F238E27FC236}">
                <a16:creationId xmlns:a16="http://schemas.microsoft.com/office/drawing/2014/main" id="{93C359E3-7E45-350D-6825-D1C14CD53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41" y="1447171"/>
            <a:ext cx="4957257" cy="3722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296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44E843C5-E258-463E-B6A7-03E24286BC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14">
            <a:extLst>
              <a:ext uri="{FF2B5EF4-FFF2-40B4-BE49-F238E27FC236}">
                <a16:creationId xmlns:a16="http://schemas.microsoft.com/office/drawing/2014/main" id="{5D2CA358-2EA6-49C2-AAEF-0C79C1F7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AAD74829-8970-4A28-B5F6-387E0E313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a:extLst>
              <a:ext uri="{FF2B5EF4-FFF2-40B4-BE49-F238E27FC236}">
                <a16:creationId xmlns:a16="http://schemas.microsoft.com/office/drawing/2014/main" id="{D976ACB9-C2D4-45C2-924A-2CF7CFF511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2" name="pole tekstowe 1">
            <a:extLst>
              <a:ext uri="{FF2B5EF4-FFF2-40B4-BE49-F238E27FC236}">
                <a16:creationId xmlns:a16="http://schemas.microsoft.com/office/drawing/2014/main" id="{EFC8597F-81B1-B5E6-DD90-682245433725}"/>
              </a:ext>
            </a:extLst>
          </p:cNvPr>
          <p:cNvSpPr txBox="1"/>
          <p:nvPr/>
        </p:nvSpPr>
        <p:spPr>
          <a:xfrm>
            <a:off x="4954555" y="270589"/>
            <a:ext cx="5952931" cy="145557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Żywica</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poliestrowa</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(UP)</a:t>
            </a:r>
          </a:p>
        </p:txBody>
      </p:sp>
      <p:sp>
        <p:nvSpPr>
          <p:cNvPr id="3" name="pole tekstowe 2">
            <a:extLst>
              <a:ext uri="{FF2B5EF4-FFF2-40B4-BE49-F238E27FC236}">
                <a16:creationId xmlns:a16="http://schemas.microsoft.com/office/drawing/2014/main" id="{17FD372F-7ED1-B114-BFC8-B85F6C7E3EF6}"/>
              </a:ext>
            </a:extLst>
          </p:cNvPr>
          <p:cNvSpPr txBox="1"/>
          <p:nvPr/>
        </p:nvSpPr>
        <p:spPr>
          <a:xfrm>
            <a:off x="4781113" y="1351610"/>
            <a:ext cx="7040773" cy="5049190"/>
          </a:xfrm>
          <a:prstGeom prst="rect">
            <a:avLst/>
          </a:prstGeom>
        </p:spPr>
        <p:txBody>
          <a:bodyPr vert="horz" lIns="91440" tIns="45720" rIns="91440" bIns="45720" rtlCol="0">
            <a:noAutofit/>
          </a:bodyPr>
          <a:lstStyle/>
          <a:p>
            <a:pPr marL="285750" indent="-228600">
              <a:spcAft>
                <a:spcPts val="600"/>
              </a:spcAft>
              <a:buClr>
                <a:schemeClr val="tx1"/>
              </a:buClr>
              <a:buFont typeface="Arial" panose="020B0604020202020204" pitchFamily="34" charset="0"/>
              <a:buChar char="•"/>
            </a:pPr>
            <a:r>
              <a:rPr lang="en-US" sz="1200" b="1" dirty="0" err="1">
                <a:latin typeface="Comic Sans MS" panose="030F0702030302020204" pitchFamily="66" charset="0"/>
              </a:rPr>
              <a:t>Duroplast</a:t>
            </a:r>
            <a:r>
              <a:rPr lang="en-US" sz="1200" dirty="0">
                <a:latin typeface="Comic Sans MS" panose="030F0702030302020204" pitchFamily="66" charset="0"/>
              </a:rPr>
              <a:t> (</a:t>
            </a:r>
            <a:r>
              <a:rPr lang="en-US" sz="1200" dirty="0" err="1">
                <a:latin typeface="Comic Sans MS" panose="030F0702030302020204" pitchFamily="66" charset="0"/>
              </a:rPr>
              <a:t>tworzywo</a:t>
            </a:r>
            <a:r>
              <a:rPr lang="en-US" sz="1200" dirty="0">
                <a:latin typeface="Comic Sans MS" panose="030F0702030302020204" pitchFamily="66" charset="0"/>
              </a:rPr>
              <a:t> </a:t>
            </a:r>
            <a:r>
              <a:rPr lang="en-US" sz="1200" dirty="0" err="1">
                <a:latin typeface="Comic Sans MS" panose="030F0702030302020204" pitchFamily="66" charset="0"/>
              </a:rPr>
              <a:t>utwardzalne</a:t>
            </a:r>
            <a:r>
              <a:rPr lang="en-US" sz="1200" dirty="0">
                <a:latin typeface="Comic Sans MS" panose="030F0702030302020204" pitchFamily="66" charset="0"/>
              </a:rPr>
              <a:t>)</a:t>
            </a:r>
          </a:p>
          <a:p>
            <a:pPr marL="285750" indent="-228600">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spcAft>
                <a:spcPts val="600"/>
              </a:spcAft>
              <a:buClr>
                <a:schemeClr val="tx1"/>
              </a:buClr>
              <a:buFont typeface="Arial" panose="020B0604020202020204" pitchFamily="34" charset="0"/>
              <a:buChar char="•"/>
            </a:pPr>
            <a:r>
              <a:rPr lang="en-US" sz="1200" b="1" dirty="0" err="1">
                <a:latin typeface="Comic Sans MS" panose="030F0702030302020204" pitchFamily="66" charset="0"/>
              </a:rPr>
              <a:t>Właściwości</a:t>
            </a:r>
            <a:r>
              <a:rPr lang="en-US" sz="1200" b="1" dirty="0">
                <a:latin typeface="Comic Sans MS" panose="030F0702030302020204" pitchFamily="66" charset="0"/>
              </a:rPr>
              <a:t> </a:t>
            </a:r>
            <a:r>
              <a:rPr lang="en-US" sz="1200" b="1" dirty="0" err="1">
                <a:latin typeface="Comic Sans MS" panose="030F0702030302020204" pitchFamily="66" charset="0"/>
              </a:rPr>
              <a:t>fizyczne</a:t>
            </a:r>
            <a:r>
              <a:rPr lang="en-US" sz="1200" b="1" dirty="0">
                <a:latin typeface="Comic Sans MS" panose="030F0702030302020204" pitchFamily="66" charset="0"/>
              </a:rPr>
              <a:t>:</a:t>
            </a:r>
          </a:p>
          <a:p>
            <a:pPr>
              <a:spcAft>
                <a:spcPts val="600"/>
              </a:spcAft>
              <a:buClr>
                <a:schemeClr val="tx1"/>
              </a:buClr>
            </a:pPr>
            <a:r>
              <a:rPr lang="en-US" sz="1200" dirty="0" err="1">
                <a:latin typeface="Comic Sans MS" panose="030F0702030302020204" pitchFamily="66" charset="0"/>
              </a:rPr>
              <a:t>Nieprzezroczysta</a:t>
            </a:r>
            <a:r>
              <a:rPr lang="en-US" sz="1200" dirty="0">
                <a:latin typeface="Comic Sans MS" panose="030F0702030302020204" pitchFamily="66" charset="0"/>
              </a:rPr>
              <a:t>, </a:t>
            </a:r>
            <a:r>
              <a:rPr lang="en-US" sz="1200" dirty="0" err="1">
                <a:latin typeface="Comic Sans MS" panose="030F0702030302020204" pitchFamily="66" charset="0"/>
              </a:rPr>
              <a:t>twarda</a:t>
            </a:r>
            <a:r>
              <a:rPr lang="en-US" sz="1200" dirty="0">
                <a:latin typeface="Comic Sans MS" panose="030F0702030302020204" pitchFamily="66" charset="0"/>
              </a:rPr>
              <a:t>, </a:t>
            </a:r>
            <a:r>
              <a:rPr lang="en-US" sz="1200" dirty="0" err="1">
                <a:latin typeface="Comic Sans MS" panose="030F0702030302020204" pitchFamily="66" charset="0"/>
              </a:rPr>
              <a:t>sztywna</a:t>
            </a:r>
            <a:r>
              <a:rPr lang="en-US" sz="1200" dirty="0">
                <a:latin typeface="Comic Sans MS" panose="030F0702030302020204" pitchFamily="66" charset="0"/>
              </a:rPr>
              <a:t>.</a:t>
            </a:r>
          </a:p>
          <a:p>
            <a:pPr marL="285750" indent="-228600">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Palność</a:t>
            </a:r>
            <a:r>
              <a:rPr lang="en-US" sz="1200" b="1" dirty="0">
                <a:latin typeface="Comic Sans MS" panose="030F0702030302020204" pitchFamily="66" charset="0"/>
              </a:rPr>
              <a:t>:</a:t>
            </a:r>
          </a:p>
          <a:p>
            <a:pPr>
              <a:spcAft>
                <a:spcPts val="600"/>
              </a:spcAft>
              <a:buClr>
                <a:schemeClr val="tx1"/>
              </a:buClr>
            </a:pPr>
            <a:r>
              <a:rPr lang="en-US" sz="1200" dirty="0">
                <a:latin typeface="Comic Sans MS" panose="030F0702030302020204" pitchFamily="66" charset="0"/>
              </a:rPr>
              <a:t>Pali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świecącym</a:t>
            </a:r>
            <a:r>
              <a:rPr lang="en-US" sz="1200" dirty="0">
                <a:latin typeface="Comic Sans MS" panose="030F0702030302020204" pitchFamily="66" charset="0"/>
              </a:rPr>
              <a:t> </a:t>
            </a:r>
            <a:r>
              <a:rPr lang="en-US" sz="1200" dirty="0" err="1">
                <a:latin typeface="Comic Sans MS" panose="030F0702030302020204" pitchFamily="66" charset="0"/>
              </a:rPr>
              <a:t>płomieniem</a:t>
            </a:r>
            <a:r>
              <a:rPr lang="en-US" sz="1200" dirty="0">
                <a:latin typeface="Comic Sans MS" panose="030F0702030302020204" pitchFamily="66" charset="0"/>
              </a:rPr>
              <a:t>, </a:t>
            </a:r>
            <a:r>
              <a:rPr lang="en-US" sz="1200" dirty="0" err="1">
                <a:latin typeface="Comic Sans MS" panose="030F0702030302020204" pitchFamily="66" charset="0"/>
              </a:rPr>
              <a:t>kopcąc</a:t>
            </a:r>
            <a:r>
              <a:rPr lang="en-US" sz="1200" dirty="0">
                <a:latin typeface="Comic Sans MS" panose="030F0702030302020204" pitchFamily="66" charset="0"/>
              </a:rPr>
              <a:t>, </a:t>
            </a:r>
            <a:r>
              <a:rPr lang="en-US" sz="1200" dirty="0" err="1">
                <a:latin typeface="Comic Sans MS" panose="030F0702030302020204" pitchFamily="66" charset="0"/>
              </a:rPr>
              <a:t>ulega</a:t>
            </a:r>
            <a:r>
              <a:rPr lang="en-US" sz="1200" dirty="0">
                <a:latin typeface="Comic Sans MS" panose="030F0702030302020204" pitchFamily="66" charset="0"/>
              </a:rPr>
              <a:t> </a:t>
            </a:r>
            <a:r>
              <a:rPr lang="en-US" sz="1200" dirty="0" err="1">
                <a:latin typeface="Comic Sans MS" panose="030F0702030302020204" pitchFamily="66" charset="0"/>
              </a:rPr>
              <a:t>zwęgleniu</a:t>
            </a:r>
            <a:r>
              <a:rPr lang="en-US" sz="1200" dirty="0">
                <a:latin typeface="Comic Sans MS" panose="030F0702030302020204" pitchFamily="66" charset="0"/>
              </a:rPr>
              <a:t>, </a:t>
            </a:r>
            <a:r>
              <a:rPr lang="en-US" sz="1200" dirty="0" err="1">
                <a:latin typeface="Comic Sans MS" panose="030F0702030302020204" pitchFamily="66" charset="0"/>
              </a:rPr>
              <a:t>może</a:t>
            </a:r>
            <a:r>
              <a:rPr lang="en-US" sz="1200" dirty="0">
                <a:latin typeface="Comic Sans MS" panose="030F0702030302020204" pitchFamily="66" charset="0"/>
              </a:rPr>
              <a:t> </a:t>
            </a:r>
            <a:r>
              <a:rPr lang="en-US" sz="1200" dirty="0" err="1">
                <a:latin typeface="Comic Sans MS" panose="030F0702030302020204" pitchFamily="66" charset="0"/>
              </a:rPr>
              <a:t>palić</a:t>
            </a:r>
            <a:r>
              <a:rPr lang="en-US" sz="1200" dirty="0">
                <a:latin typeface="Comic Sans MS" panose="030F0702030302020204" pitchFamily="66" charset="0"/>
              </a:rPr>
              <a:t> </a:t>
            </a:r>
            <a:r>
              <a:rPr lang="en-US" sz="1200" dirty="0" err="1">
                <a:latin typeface="Comic Sans MS" panose="030F0702030302020204" pitchFamily="66" charset="0"/>
              </a:rPr>
              <a:t>się</a:t>
            </a:r>
            <a:r>
              <a:rPr lang="en-US" sz="1200" dirty="0">
                <a:latin typeface="Comic Sans MS" panose="030F0702030302020204" pitchFamily="66" charset="0"/>
              </a:rPr>
              <a:t> </a:t>
            </a:r>
            <a:r>
              <a:rPr lang="en-US" sz="1200" dirty="0" err="1">
                <a:latin typeface="Comic Sans MS" panose="030F0702030302020204" pitchFamily="66" charset="0"/>
              </a:rPr>
              <a:t>dalej</a:t>
            </a:r>
            <a:r>
              <a:rPr lang="en-US" sz="1200" dirty="0">
                <a:latin typeface="Comic Sans MS" panose="030F0702030302020204" pitchFamily="66" charset="0"/>
              </a:rPr>
              <a:t> po </a:t>
            </a:r>
            <a:r>
              <a:rPr lang="en-US" sz="1200" dirty="0" err="1">
                <a:latin typeface="Comic Sans MS" panose="030F0702030302020204" pitchFamily="66" charset="0"/>
              </a:rPr>
              <a:t>usunięciu</a:t>
            </a:r>
            <a:r>
              <a:rPr lang="en-US" sz="1200" dirty="0">
                <a:latin typeface="Comic Sans MS" panose="030F0702030302020204" pitchFamily="66" charset="0"/>
              </a:rPr>
              <a:t> </a:t>
            </a:r>
            <a:r>
              <a:rPr lang="en-US" sz="1200" dirty="0" err="1">
                <a:latin typeface="Comic Sans MS" panose="030F0702030302020204" pitchFamily="66" charset="0"/>
              </a:rPr>
              <a:t>źródła</a:t>
            </a:r>
            <a:r>
              <a:rPr lang="en-US" sz="1200" dirty="0">
                <a:latin typeface="Comic Sans MS" panose="030F0702030302020204" pitchFamily="66" charset="0"/>
              </a:rPr>
              <a:t> </a:t>
            </a:r>
            <a:r>
              <a:rPr lang="en-US" sz="1200" dirty="0" err="1">
                <a:latin typeface="Comic Sans MS" panose="030F0702030302020204" pitchFamily="66" charset="0"/>
              </a:rPr>
              <a:t>ognia</a:t>
            </a:r>
            <a:r>
              <a:rPr lang="en-US" sz="1200" dirty="0">
                <a:latin typeface="Comic Sans MS" panose="030F0702030302020204" pitchFamily="66" charset="0"/>
              </a:rPr>
              <a:t>, </a:t>
            </a:r>
            <a:r>
              <a:rPr lang="en-US" sz="1200" dirty="0" err="1">
                <a:latin typeface="Comic Sans MS" panose="030F0702030302020204" pitchFamily="66" charset="0"/>
              </a:rPr>
              <a:t>tworzy</a:t>
            </a:r>
            <a:r>
              <a:rPr lang="en-US" sz="1200" dirty="0">
                <a:latin typeface="Comic Sans MS" panose="030F0702030302020204" pitchFamily="66" charset="0"/>
              </a:rPr>
              <a:t> </a:t>
            </a:r>
            <a:r>
              <a:rPr lang="en-US" sz="1200" dirty="0" err="1">
                <a:latin typeface="Comic Sans MS" panose="030F0702030302020204" pitchFamily="66" charset="0"/>
              </a:rPr>
              <a:t>włókniste</a:t>
            </a:r>
            <a:r>
              <a:rPr lang="en-US" sz="1200" dirty="0">
                <a:latin typeface="Comic Sans MS" panose="030F0702030302020204" pitchFamily="66" charset="0"/>
              </a:rPr>
              <a:t> </a:t>
            </a:r>
            <a:r>
              <a:rPr lang="en-US" sz="1200" dirty="0" err="1">
                <a:latin typeface="Comic Sans MS" panose="030F0702030302020204" pitchFamily="66" charset="0"/>
              </a:rPr>
              <a:t>osady</a:t>
            </a:r>
            <a:r>
              <a:rPr lang="en-US" sz="1200" dirty="0">
                <a:latin typeface="Comic Sans MS" panose="030F0702030302020204" pitchFamily="66" charset="0"/>
              </a:rPr>
              <a:t>, </a:t>
            </a:r>
            <a:r>
              <a:rPr lang="en-US" sz="1200" dirty="0" err="1">
                <a:latin typeface="Comic Sans MS" panose="030F0702030302020204" pitchFamily="66" charset="0"/>
              </a:rPr>
              <a:t>dymy</a:t>
            </a:r>
            <a:r>
              <a:rPr lang="en-US" sz="1200" dirty="0">
                <a:latin typeface="Comic Sans MS" panose="030F0702030302020204" pitchFamily="66" charset="0"/>
              </a:rPr>
              <a:t> po </a:t>
            </a:r>
            <a:r>
              <a:rPr lang="en-US" sz="1200" dirty="0" err="1">
                <a:latin typeface="Comic Sans MS" panose="030F0702030302020204" pitchFamily="66" charset="0"/>
              </a:rPr>
              <a:t>zgaszeniu</a:t>
            </a:r>
            <a:r>
              <a:rPr lang="en-US" sz="1200" dirty="0">
                <a:latin typeface="Comic Sans MS" panose="030F0702030302020204" pitchFamily="66" charset="0"/>
              </a:rPr>
              <a:t> </a:t>
            </a:r>
            <a:r>
              <a:rPr lang="en-US" sz="1200" dirty="0" err="1">
                <a:latin typeface="Comic Sans MS" panose="030F0702030302020204" pitchFamily="66" charset="0"/>
              </a:rPr>
              <a:t>próbki</a:t>
            </a:r>
            <a:r>
              <a:rPr lang="en-US" sz="1200" dirty="0">
                <a:latin typeface="Comic Sans MS" panose="030F0702030302020204" pitchFamily="66" charset="0"/>
              </a:rPr>
              <a:t> </a:t>
            </a:r>
            <a:r>
              <a:rPr lang="en-US" sz="1200" dirty="0" err="1">
                <a:latin typeface="Comic Sans MS" panose="030F0702030302020204" pitchFamily="66" charset="0"/>
              </a:rPr>
              <a:t>pachną</a:t>
            </a:r>
            <a:r>
              <a:rPr lang="en-US" sz="1200" dirty="0">
                <a:latin typeface="Comic Sans MS" panose="030F0702030302020204" pitchFamily="66" charset="0"/>
              </a:rPr>
              <a:t> </a:t>
            </a:r>
            <a:r>
              <a:rPr lang="en-US" sz="1200" dirty="0" err="1">
                <a:latin typeface="Comic Sans MS" panose="030F0702030302020204" pitchFamily="66" charset="0"/>
              </a:rPr>
              <a:t>podobnie</a:t>
            </a:r>
            <a:r>
              <a:rPr lang="en-US" sz="1200" dirty="0">
                <a:latin typeface="Comic Sans MS" panose="030F0702030302020204" pitchFamily="66" charset="0"/>
              </a:rPr>
              <a:t> jak </a:t>
            </a:r>
            <a:r>
              <a:rPr lang="en-US" sz="1200" dirty="0" err="1">
                <a:latin typeface="Comic Sans MS" panose="030F0702030302020204" pitchFamily="66" charset="0"/>
              </a:rPr>
              <a:t>polistyren</a:t>
            </a:r>
            <a:r>
              <a:rPr lang="en-US" sz="1200" dirty="0">
                <a:latin typeface="Comic Sans MS" panose="030F0702030302020204" pitchFamily="66" charset="0"/>
              </a:rPr>
              <a:t> (</a:t>
            </a:r>
            <a:r>
              <a:rPr lang="en-US" sz="1200" dirty="0" err="1">
                <a:latin typeface="Comic Sans MS" panose="030F0702030302020204" pitchFamily="66" charset="0"/>
              </a:rPr>
              <a:t>słodkawo</a:t>
            </a:r>
            <a:r>
              <a:rPr lang="en-US" sz="1200" dirty="0">
                <a:latin typeface="Comic Sans MS" panose="030F0702030302020204" pitchFamily="66" charset="0"/>
              </a:rPr>
              <a:t>).</a:t>
            </a:r>
          </a:p>
          <a:p>
            <a:pPr marL="285750" indent="-228600">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spcAft>
                <a:spcPts val="600"/>
              </a:spcAft>
              <a:buClr>
                <a:schemeClr val="tx1"/>
              </a:buClr>
              <a:buFont typeface="Arial" panose="020B0604020202020204" pitchFamily="34" charset="0"/>
              <a:buChar char="•"/>
            </a:pPr>
            <a:r>
              <a:rPr lang="en-US" sz="1200" b="1" dirty="0" err="1">
                <a:latin typeface="Comic Sans MS" panose="030F0702030302020204" pitchFamily="66" charset="0"/>
              </a:rPr>
              <a:t>Inne</a:t>
            </a:r>
            <a:r>
              <a:rPr lang="en-US" sz="1200" b="1" dirty="0">
                <a:latin typeface="Comic Sans MS" panose="030F0702030302020204" pitchFamily="66" charset="0"/>
              </a:rPr>
              <a:t> </a:t>
            </a:r>
            <a:r>
              <a:rPr lang="en-US" sz="1200" b="1" dirty="0" err="1">
                <a:latin typeface="Comic Sans MS" panose="030F0702030302020204" pitchFamily="66" charset="0"/>
              </a:rPr>
              <a:t>próby</a:t>
            </a:r>
            <a:r>
              <a:rPr lang="en-US" sz="1200" b="1" dirty="0">
                <a:latin typeface="Comic Sans MS" panose="030F0702030302020204" pitchFamily="66" charset="0"/>
              </a:rPr>
              <a:t> </a:t>
            </a:r>
            <a:r>
              <a:rPr lang="en-US" sz="1200" b="1" dirty="0" err="1">
                <a:latin typeface="Comic Sans MS" panose="030F0702030302020204" pitchFamily="66" charset="0"/>
              </a:rPr>
              <a:t>identyfikacyjne</a:t>
            </a:r>
            <a:r>
              <a:rPr lang="en-US" sz="1200" b="1" dirty="0">
                <a:latin typeface="Comic Sans MS" panose="030F0702030302020204" pitchFamily="66" charset="0"/>
              </a:rPr>
              <a:t>:</a:t>
            </a:r>
          </a:p>
          <a:p>
            <a:pPr>
              <a:spcAft>
                <a:spcPts val="600"/>
              </a:spcAft>
              <a:buClr>
                <a:schemeClr val="tx1"/>
              </a:buClr>
            </a:pPr>
            <a:r>
              <a:rPr lang="en-US" sz="1200" dirty="0" err="1">
                <a:latin typeface="Comic Sans MS" panose="030F0702030302020204" pitchFamily="66" charset="0"/>
              </a:rPr>
              <a:t>Tworzywo</a:t>
            </a:r>
            <a:r>
              <a:rPr lang="en-US" sz="1200" dirty="0">
                <a:latin typeface="Comic Sans MS" panose="030F0702030302020204" pitchFamily="66" charset="0"/>
              </a:rPr>
              <a:t> </a:t>
            </a:r>
            <a:r>
              <a:rPr lang="en-US" sz="1200" dirty="0" err="1">
                <a:latin typeface="Comic Sans MS" panose="030F0702030302020204" pitchFamily="66" charset="0"/>
              </a:rPr>
              <a:t>nierozpuszczalne</a:t>
            </a:r>
            <a:r>
              <a:rPr lang="en-US" sz="1200" dirty="0">
                <a:latin typeface="Comic Sans MS" panose="030F0702030302020204" pitchFamily="66" charset="0"/>
              </a:rPr>
              <a:t> w </a:t>
            </a:r>
            <a:r>
              <a:rPr lang="en-US" sz="1200" dirty="0" err="1">
                <a:latin typeface="Comic Sans MS" panose="030F0702030302020204" pitchFamily="66" charset="0"/>
              </a:rPr>
              <a:t>większości</a:t>
            </a:r>
            <a:r>
              <a:rPr lang="en-US" sz="1200" dirty="0">
                <a:latin typeface="Comic Sans MS" panose="030F0702030302020204" pitchFamily="66" charset="0"/>
              </a:rPr>
              <a:t> </a:t>
            </a:r>
            <a:r>
              <a:rPr lang="en-US" sz="1200" dirty="0" err="1">
                <a:latin typeface="Comic Sans MS" panose="030F0702030302020204" pitchFamily="66" charset="0"/>
              </a:rPr>
              <a:t>rozpuszczalników</a:t>
            </a:r>
            <a:r>
              <a:rPr lang="en-US" sz="1200" dirty="0">
                <a:latin typeface="Comic Sans MS" panose="030F0702030302020204" pitchFamily="66" charset="0"/>
              </a:rPr>
              <a:t>, </a:t>
            </a:r>
            <a:r>
              <a:rPr lang="en-US" sz="1200" dirty="0" err="1">
                <a:latin typeface="Comic Sans MS" panose="030F0702030302020204" pitchFamily="66" charset="0"/>
              </a:rPr>
              <a:t>niezgrzewalne</a:t>
            </a:r>
            <a:r>
              <a:rPr lang="en-US" sz="1200" dirty="0">
                <a:latin typeface="Comic Sans MS" panose="030F0702030302020204" pitchFamily="66" charset="0"/>
              </a:rPr>
              <a:t>, </a:t>
            </a:r>
            <a:r>
              <a:rPr lang="en-US" sz="1200" dirty="0" err="1">
                <a:latin typeface="Comic Sans MS" panose="030F0702030302020204" pitchFamily="66" charset="0"/>
              </a:rPr>
              <a:t>podatne</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klejenie</a:t>
            </a:r>
            <a:r>
              <a:rPr lang="en-US" sz="1200" dirty="0">
                <a:latin typeface="Comic Sans MS" panose="030F0702030302020204" pitchFamily="66" charset="0"/>
              </a:rPr>
              <a:t>, </a:t>
            </a:r>
            <a:r>
              <a:rPr lang="en-US" sz="1200" dirty="0" err="1">
                <a:latin typeface="Comic Sans MS" panose="030F0702030302020204" pitchFamily="66" charset="0"/>
              </a:rPr>
              <a:t>odporne</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słabych</a:t>
            </a:r>
            <a:r>
              <a:rPr lang="en-US" sz="1200" dirty="0">
                <a:latin typeface="Comic Sans MS" panose="030F0702030302020204" pitchFamily="66" charset="0"/>
              </a:rPr>
              <a:t> </a:t>
            </a:r>
            <a:r>
              <a:rPr lang="en-US" sz="1200" dirty="0" err="1">
                <a:latin typeface="Comic Sans MS" panose="030F0702030302020204" pitchFamily="66" charset="0"/>
              </a:rPr>
              <a:t>kwasów</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zasad</a:t>
            </a:r>
            <a:r>
              <a:rPr lang="en-US" sz="1200" dirty="0">
                <a:latin typeface="Comic Sans MS" panose="030F0702030302020204" pitchFamily="66" charset="0"/>
              </a:rPr>
              <a:t>, </a:t>
            </a:r>
            <a:r>
              <a:rPr lang="en-US" sz="1200" dirty="0" err="1">
                <a:latin typeface="Comic Sans MS" panose="030F0702030302020204" pitchFamily="66" charset="0"/>
              </a:rPr>
              <a:t>benzyny</a:t>
            </a:r>
            <a:r>
              <a:rPr lang="en-US" sz="1200" dirty="0">
                <a:latin typeface="Comic Sans MS" panose="030F0702030302020204" pitchFamily="66" charset="0"/>
              </a:rPr>
              <a:t>, </a:t>
            </a:r>
            <a:r>
              <a:rPr lang="en-US" sz="1200" dirty="0" err="1">
                <a:latin typeface="Comic Sans MS" panose="030F0702030302020204" pitchFamily="66" charset="0"/>
              </a:rPr>
              <a:t>olejów</a:t>
            </a:r>
            <a:r>
              <a:rPr lang="en-US" sz="1200" dirty="0">
                <a:latin typeface="Comic Sans MS" panose="030F0702030302020204" pitchFamily="66" charset="0"/>
              </a:rPr>
              <a:t>, </a:t>
            </a:r>
            <a:r>
              <a:rPr lang="en-US" sz="1200" dirty="0" err="1">
                <a:latin typeface="Comic Sans MS" panose="030F0702030302020204" pitchFamily="66" charset="0"/>
              </a:rPr>
              <a:t>nieodporne</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działanie</a:t>
            </a:r>
            <a:r>
              <a:rPr lang="en-US" sz="1200" dirty="0">
                <a:latin typeface="Comic Sans MS" panose="030F0702030302020204" pitchFamily="66" charset="0"/>
              </a:rPr>
              <a:t> </a:t>
            </a:r>
            <a:r>
              <a:rPr lang="en-US" sz="1200" dirty="0" err="1">
                <a:latin typeface="Comic Sans MS" panose="030F0702030302020204" pitchFamily="66" charset="0"/>
              </a:rPr>
              <a:t>mocnych</a:t>
            </a:r>
            <a:r>
              <a:rPr lang="en-US" sz="1200" dirty="0">
                <a:latin typeface="Comic Sans MS" panose="030F0702030302020204" pitchFamily="66" charset="0"/>
              </a:rPr>
              <a:t> </a:t>
            </a:r>
            <a:r>
              <a:rPr lang="en-US" sz="1200" dirty="0" err="1">
                <a:latin typeface="Comic Sans MS" panose="030F0702030302020204" pitchFamily="66" charset="0"/>
              </a:rPr>
              <a:t>kwasów</a:t>
            </a:r>
            <a:r>
              <a:rPr lang="en-US" sz="1200" dirty="0">
                <a:latin typeface="Comic Sans MS" panose="030F0702030302020204" pitchFamily="66" charset="0"/>
              </a:rPr>
              <a:t> </a:t>
            </a:r>
            <a:r>
              <a:rPr lang="en-US" sz="1200" dirty="0" err="1">
                <a:latin typeface="Comic Sans MS" panose="030F0702030302020204" pitchFamily="66" charset="0"/>
              </a:rPr>
              <a:t>i</a:t>
            </a:r>
            <a:r>
              <a:rPr lang="en-US" sz="1200" dirty="0">
                <a:latin typeface="Comic Sans MS" panose="030F0702030302020204" pitchFamily="66" charset="0"/>
              </a:rPr>
              <a:t> </a:t>
            </a:r>
            <a:r>
              <a:rPr lang="en-US" sz="1200" dirty="0" err="1">
                <a:latin typeface="Comic Sans MS" panose="030F0702030302020204" pitchFamily="66" charset="0"/>
              </a:rPr>
              <a:t>zasad</a:t>
            </a:r>
            <a:r>
              <a:rPr lang="en-US" sz="1200" dirty="0">
                <a:latin typeface="Comic Sans MS" panose="030F0702030302020204" pitchFamily="66" charset="0"/>
              </a:rPr>
              <a:t>, </a:t>
            </a:r>
            <a:r>
              <a:rPr lang="en-US" sz="1200" dirty="0" err="1">
                <a:latin typeface="Comic Sans MS" panose="030F0702030302020204" pitchFamily="66" charset="0"/>
              </a:rPr>
              <a:t>estrów</a:t>
            </a:r>
            <a:r>
              <a:rPr lang="en-US" sz="1200" dirty="0">
                <a:latin typeface="Comic Sans MS" panose="030F0702030302020204" pitchFamily="66" charset="0"/>
              </a:rPr>
              <a:t>, </a:t>
            </a:r>
            <a:r>
              <a:rPr lang="en-US" sz="1200" dirty="0" err="1">
                <a:latin typeface="Comic Sans MS" panose="030F0702030302020204" pitchFamily="66" charset="0"/>
              </a:rPr>
              <a:t>ketonów</a:t>
            </a:r>
            <a:r>
              <a:rPr lang="en-US" sz="1200" dirty="0">
                <a:latin typeface="Comic Sans MS" panose="030F0702030302020204" pitchFamily="66" charset="0"/>
              </a:rPr>
              <a:t>, </a:t>
            </a:r>
            <a:r>
              <a:rPr lang="en-US" sz="1200" dirty="0" err="1">
                <a:latin typeface="Comic Sans MS" panose="030F0702030302020204" pitchFamily="66" charset="0"/>
              </a:rPr>
              <a:t>chlorowanych</a:t>
            </a:r>
            <a:r>
              <a:rPr lang="en-US" sz="1200" dirty="0">
                <a:latin typeface="Comic Sans MS" panose="030F0702030302020204" pitchFamily="66" charset="0"/>
              </a:rPr>
              <a:t> </a:t>
            </a:r>
            <a:r>
              <a:rPr lang="en-US" sz="1200" dirty="0" err="1">
                <a:latin typeface="Comic Sans MS" panose="030F0702030302020204" pitchFamily="66" charset="0"/>
              </a:rPr>
              <a:t>węglowodorów</a:t>
            </a:r>
            <a:r>
              <a:rPr lang="en-US" sz="1200" dirty="0">
                <a:latin typeface="Comic Sans MS" panose="030F0702030302020204" pitchFamily="66" charset="0"/>
              </a:rPr>
              <a:t>.</a:t>
            </a:r>
          </a:p>
          <a:p>
            <a:pPr marL="285750" indent="-228600">
              <a:spcAft>
                <a:spcPts val="600"/>
              </a:spcAft>
              <a:buClr>
                <a:schemeClr val="tx1"/>
              </a:buClr>
              <a:buFont typeface="Arial" panose="020B0604020202020204" pitchFamily="34" charset="0"/>
              <a:buChar char="•"/>
            </a:pPr>
            <a:endParaRPr lang="en-US" sz="1200" dirty="0">
              <a:latin typeface="Comic Sans MS" panose="030F0702030302020204" pitchFamily="66" charset="0"/>
            </a:endParaRPr>
          </a:p>
          <a:p>
            <a:pPr marL="285750" indent="-228600">
              <a:spcAft>
                <a:spcPts val="600"/>
              </a:spcAft>
              <a:buClr>
                <a:schemeClr val="tx1"/>
              </a:buClr>
              <a:buFont typeface="Arial" panose="020B0604020202020204" pitchFamily="34" charset="0"/>
              <a:buChar char="•"/>
            </a:pPr>
            <a:r>
              <a:rPr lang="en-US" sz="1200" b="1" dirty="0" err="1">
                <a:latin typeface="Comic Sans MS" panose="030F0702030302020204" pitchFamily="66" charset="0"/>
              </a:rPr>
              <a:t>Przykłady</a:t>
            </a:r>
            <a:r>
              <a:rPr lang="en-US" sz="1200" b="1" dirty="0">
                <a:latin typeface="Comic Sans MS" panose="030F0702030302020204" pitchFamily="66" charset="0"/>
              </a:rPr>
              <a:t> </a:t>
            </a:r>
            <a:r>
              <a:rPr lang="en-US" sz="1200" b="1" dirty="0" err="1">
                <a:latin typeface="Comic Sans MS" panose="030F0702030302020204" pitchFamily="66" charset="0"/>
              </a:rPr>
              <a:t>zastosowań</a:t>
            </a:r>
            <a:r>
              <a:rPr lang="en-US" sz="1200" b="1" dirty="0">
                <a:latin typeface="Comic Sans MS" panose="030F0702030302020204" pitchFamily="66" charset="0"/>
              </a:rPr>
              <a:t>:</a:t>
            </a:r>
          </a:p>
          <a:p>
            <a:pPr>
              <a:spcAft>
                <a:spcPts val="600"/>
              </a:spcAft>
              <a:buClr>
                <a:schemeClr val="tx1"/>
              </a:buClr>
            </a:pPr>
            <a:r>
              <a:rPr lang="en-US" sz="1200" dirty="0" err="1">
                <a:latin typeface="Comic Sans MS" panose="030F0702030302020204" pitchFamily="66" charset="0"/>
              </a:rPr>
              <a:t>Elementy</a:t>
            </a:r>
            <a:r>
              <a:rPr lang="en-US" sz="1200" dirty="0">
                <a:latin typeface="Comic Sans MS" panose="030F0702030302020204" pitchFamily="66" charset="0"/>
              </a:rPr>
              <a:t> o </a:t>
            </a:r>
            <a:r>
              <a:rPr lang="en-US" sz="1200" dirty="0" err="1">
                <a:latin typeface="Comic Sans MS" panose="030F0702030302020204" pitchFamily="66" charset="0"/>
              </a:rPr>
              <a:t>właściwościach</a:t>
            </a:r>
            <a:r>
              <a:rPr lang="en-US" sz="1200" dirty="0">
                <a:latin typeface="Comic Sans MS" panose="030F0702030302020204" pitchFamily="66" charset="0"/>
              </a:rPr>
              <a:t> </a:t>
            </a:r>
            <a:r>
              <a:rPr lang="en-US" sz="1200" dirty="0" err="1">
                <a:latin typeface="Comic Sans MS" panose="030F0702030302020204" pitchFamily="66" charset="0"/>
              </a:rPr>
              <a:t>elektroizolacyjnych</a:t>
            </a:r>
            <a:r>
              <a:rPr lang="en-US" sz="1200" dirty="0">
                <a:latin typeface="Comic Sans MS" panose="030F0702030302020204" pitchFamily="66" charset="0"/>
              </a:rPr>
              <a:t>, </a:t>
            </a:r>
            <a:r>
              <a:rPr lang="en-US" sz="1200" dirty="0" err="1">
                <a:latin typeface="Comic Sans MS" panose="030F0702030302020204" pitchFamily="66" charset="0"/>
              </a:rPr>
              <a:t>uchwyty</a:t>
            </a:r>
            <a:r>
              <a:rPr lang="en-US" sz="1200" dirty="0">
                <a:latin typeface="Comic Sans MS" panose="030F0702030302020204" pitchFamily="66" charset="0"/>
              </a:rPr>
              <a:t> </a:t>
            </a:r>
            <a:r>
              <a:rPr lang="en-US" sz="1200" dirty="0" err="1">
                <a:latin typeface="Comic Sans MS" panose="030F0702030302020204" pitchFamily="66" charset="0"/>
              </a:rPr>
              <a:t>żelazek</a:t>
            </a:r>
            <a:r>
              <a:rPr lang="en-US" sz="1200" dirty="0">
                <a:latin typeface="Comic Sans MS" panose="030F0702030302020204" pitchFamily="66" charset="0"/>
              </a:rPr>
              <a:t> </a:t>
            </a:r>
            <a:r>
              <a:rPr lang="en-US" sz="1200" dirty="0" err="1">
                <a:latin typeface="Comic Sans MS" panose="030F0702030302020204" pitchFamily="66" charset="0"/>
              </a:rPr>
              <a:t>odporne</a:t>
            </a:r>
            <a:r>
              <a:rPr lang="en-US" sz="1200" dirty="0">
                <a:latin typeface="Comic Sans MS" panose="030F0702030302020204" pitchFamily="66" charset="0"/>
              </a:rPr>
              <a:t> </a:t>
            </a:r>
            <a:r>
              <a:rPr lang="en-US" sz="1200" dirty="0" err="1">
                <a:latin typeface="Comic Sans MS" panose="030F0702030302020204" pitchFamily="66" charset="0"/>
              </a:rPr>
              <a:t>na</a:t>
            </a:r>
            <a:r>
              <a:rPr lang="en-US" sz="1200" dirty="0">
                <a:latin typeface="Comic Sans MS" panose="030F0702030302020204" pitchFamily="66" charset="0"/>
              </a:rPr>
              <a:t> </a:t>
            </a:r>
            <a:r>
              <a:rPr lang="en-US" sz="1200" dirty="0" err="1">
                <a:latin typeface="Comic Sans MS" panose="030F0702030302020204" pitchFamily="66" charset="0"/>
              </a:rPr>
              <a:t>wysoką</a:t>
            </a:r>
            <a:r>
              <a:rPr lang="en-US" sz="1200" dirty="0">
                <a:latin typeface="Comic Sans MS" panose="030F0702030302020204" pitchFamily="66" charset="0"/>
              </a:rPr>
              <a:t> </a:t>
            </a:r>
            <a:r>
              <a:rPr lang="en-US" sz="1200" dirty="0" err="1">
                <a:latin typeface="Comic Sans MS" panose="030F0702030302020204" pitchFamily="66" charset="0"/>
              </a:rPr>
              <a:t>temperaturę</a:t>
            </a:r>
            <a:r>
              <a:rPr lang="en-US" sz="1200" dirty="0">
                <a:latin typeface="Comic Sans MS" panose="030F0702030302020204" pitchFamily="66" charset="0"/>
              </a:rPr>
              <a:t>, </a:t>
            </a:r>
            <a:r>
              <a:rPr lang="en-US" sz="1200" dirty="0" err="1">
                <a:latin typeface="Comic Sans MS" panose="030F0702030302020204" pitchFamily="66" charset="0"/>
              </a:rPr>
              <a:t>obudowy</a:t>
            </a:r>
            <a:r>
              <a:rPr lang="en-US" sz="1200" dirty="0">
                <a:latin typeface="Comic Sans MS" panose="030F0702030302020204" pitchFamily="66" charset="0"/>
              </a:rPr>
              <a:t> </a:t>
            </a:r>
            <a:r>
              <a:rPr lang="en-US" sz="1200" dirty="0" err="1">
                <a:latin typeface="Comic Sans MS" panose="030F0702030302020204" pitchFamily="66" charset="0"/>
              </a:rPr>
              <a:t>tosterów</a:t>
            </a:r>
            <a:r>
              <a:rPr lang="en-US" sz="1200" dirty="0">
                <a:latin typeface="Comic Sans MS" panose="030F0702030302020204" pitchFamily="66" charset="0"/>
              </a:rPr>
              <a:t>, </a:t>
            </a:r>
            <a:r>
              <a:rPr lang="en-US" sz="1200" dirty="0" err="1">
                <a:latin typeface="Comic Sans MS" panose="030F0702030302020204" pitchFamily="66" charset="0"/>
              </a:rPr>
              <a:t>aparatury</a:t>
            </a:r>
            <a:r>
              <a:rPr lang="en-US" sz="1200" dirty="0">
                <a:latin typeface="Comic Sans MS" panose="030F0702030302020204" pitchFamily="66" charset="0"/>
              </a:rPr>
              <a:t>, </a:t>
            </a:r>
            <a:r>
              <a:rPr lang="en-US" sz="1200" dirty="0" err="1">
                <a:latin typeface="Comic Sans MS" panose="030F0702030302020204" pitchFamily="66" charset="0"/>
              </a:rPr>
              <a:t>elementy</a:t>
            </a:r>
            <a:r>
              <a:rPr lang="en-US" sz="1200" dirty="0">
                <a:latin typeface="Comic Sans MS" panose="030F0702030302020204" pitchFamily="66" charset="0"/>
              </a:rPr>
              <a:t> </a:t>
            </a:r>
            <a:r>
              <a:rPr lang="en-US" sz="1200" dirty="0" err="1">
                <a:latin typeface="Comic Sans MS" panose="030F0702030302020204" pitchFamily="66" charset="0"/>
              </a:rPr>
              <a:t>instalacji</a:t>
            </a:r>
            <a:r>
              <a:rPr lang="en-US" sz="1200" dirty="0">
                <a:latin typeface="Comic Sans MS" panose="030F0702030302020204" pitchFamily="66" charset="0"/>
              </a:rPr>
              <a:t> </a:t>
            </a:r>
            <a:r>
              <a:rPr lang="en-US" sz="1200" dirty="0" err="1">
                <a:latin typeface="Comic Sans MS" panose="030F0702030302020204" pitchFamily="66" charset="0"/>
              </a:rPr>
              <a:t>elektrycznej</a:t>
            </a:r>
            <a:r>
              <a:rPr lang="en-US" sz="1200" dirty="0">
                <a:latin typeface="Comic Sans MS" panose="030F0702030302020204" pitchFamily="66" charset="0"/>
              </a:rPr>
              <a:t> w </a:t>
            </a:r>
            <a:r>
              <a:rPr lang="en-US" sz="1200" dirty="0" err="1">
                <a:latin typeface="Comic Sans MS" panose="030F0702030302020204" pitchFamily="66" charset="0"/>
              </a:rPr>
              <a:t>samochodach</a:t>
            </a:r>
            <a:r>
              <a:rPr lang="en-US" sz="1200" cap="all" dirty="0"/>
              <a:t>.</a:t>
            </a:r>
          </a:p>
        </p:txBody>
      </p:sp>
      <p:pic>
        <p:nvPicPr>
          <p:cNvPr id="5" name="Obraz 4" descr="Obraz zawierający tekst, sklejka, drewniany, Właściwość fizyczna&#10;&#10;Opis wygenerowany automatycznie">
            <a:extLst>
              <a:ext uri="{FF2B5EF4-FFF2-40B4-BE49-F238E27FC236}">
                <a16:creationId xmlns:a16="http://schemas.microsoft.com/office/drawing/2014/main" id="{13B61475-D7F4-9A4B-6DB8-841E4CCFE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65760" y="1657379"/>
            <a:ext cx="4528632" cy="3400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013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c 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25" name="Rectangle 10">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C485E15D-65A1-CEB3-EE10-5B9B04567DF7}"/>
              </a:ext>
            </a:extLst>
          </p:cNvPr>
          <p:cNvSpPr>
            <a:spLocks noGrp="1"/>
          </p:cNvSpPr>
          <p:nvPr>
            <p:ph type="title"/>
          </p:nvPr>
        </p:nvSpPr>
        <p:spPr>
          <a:xfrm>
            <a:off x="4123821" y="2794028"/>
            <a:ext cx="7644627" cy="2751086"/>
          </a:xfrm>
        </p:spPr>
        <p:txBody>
          <a:bodyPr vert="horz" lIns="91440" tIns="45720" rIns="91440" bIns="45720" rtlCol="0" anchor="b">
            <a:noAutofit/>
          </a:bodyPr>
          <a:lstStyle/>
          <a:p>
            <a:pPr algn="ct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Oznaczenia</a:t>
            </a:r>
            <a:r>
              <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na</a:t>
            </a:r>
            <a:r>
              <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opakowaniach</a:t>
            </a:r>
            <a:r>
              <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wykonanych</a:t>
            </a:r>
            <a:r>
              <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z </a:t>
            </a: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tworzyw</a:t>
            </a:r>
            <a:r>
              <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sztucznych</a:t>
            </a:r>
            <a:endPar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ndParaRPr>
          </a:p>
        </p:txBody>
      </p:sp>
      <p:sp>
        <p:nvSpPr>
          <p:cNvPr id="28" name="Oval 1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Arc 1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2">
                <a:lumMod val="7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28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02054FF-A65D-BEAF-31CE-2643EFE5C259}"/>
              </a:ext>
            </a:extLst>
          </p:cNvPr>
          <p:cNvSpPr txBox="1"/>
          <p:nvPr/>
        </p:nvSpPr>
        <p:spPr>
          <a:xfrm>
            <a:off x="33177" y="575024"/>
            <a:ext cx="9581830"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54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Czym</a:t>
            </a:r>
            <a:r>
              <a:rPr lang="en-US" sz="5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54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są</a:t>
            </a:r>
            <a:r>
              <a:rPr lang="en-US" sz="5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54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tworzywa</a:t>
            </a:r>
            <a:r>
              <a:rPr lang="en-US" sz="5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54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sztuczne</a:t>
            </a:r>
            <a:r>
              <a:rPr lang="en-US" sz="5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54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i</a:t>
            </a:r>
            <a:r>
              <a:rPr lang="en-US" sz="5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54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polimery</a:t>
            </a:r>
            <a:r>
              <a:rPr lang="en-US" sz="5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a:t>
            </a:r>
          </a:p>
        </p:txBody>
      </p:sp>
      <p:sp>
        <p:nvSpPr>
          <p:cNvPr id="4" name="pole tekstowe 3">
            <a:extLst>
              <a:ext uri="{FF2B5EF4-FFF2-40B4-BE49-F238E27FC236}">
                <a16:creationId xmlns:a16="http://schemas.microsoft.com/office/drawing/2014/main" id="{1DBBC358-E94F-67A9-43FA-A8A955A84B41}"/>
              </a:ext>
            </a:extLst>
          </p:cNvPr>
          <p:cNvSpPr txBox="1"/>
          <p:nvPr/>
        </p:nvSpPr>
        <p:spPr>
          <a:xfrm>
            <a:off x="166008" y="4470705"/>
            <a:ext cx="6477443" cy="4351338"/>
          </a:xfrm>
          <a:prstGeom prst="rect">
            <a:avLst/>
          </a:prstGeom>
        </p:spPr>
        <p:txBody>
          <a:bodyPr vert="horz" lIns="91440" tIns="45720" rIns="91440" bIns="45720" rtlCol="0">
            <a:normAutofit/>
          </a:bodyPr>
          <a:lstStyle/>
          <a:p>
            <a:pPr algn="ctr">
              <a:lnSpc>
                <a:spcPct val="90000"/>
              </a:lnSpc>
            </a:pPr>
            <a:r>
              <a:rPr lang="pl-PL" sz="2400" b="1" dirty="0">
                <a:latin typeface="Comic Sans MS" panose="030F0702030302020204" pitchFamily="66" charset="0"/>
              </a:rPr>
              <a:t>Polimery</a:t>
            </a:r>
            <a:r>
              <a:rPr lang="pl-PL" sz="2400" dirty="0">
                <a:latin typeface="Comic Sans MS" panose="030F0702030302020204" pitchFamily="66" charset="0"/>
              </a:rPr>
              <a:t> to organiczne makrocząsteczki, powstające w wyniku przemiany produktów naturalnych lub w wyniku przereagowania ze sobą określonych substancji wyjściowych produkowanych z ropy naftowej, gazu ziemnego lub węgla.</a:t>
            </a:r>
            <a:endParaRPr lang="en-US" sz="2400" dirty="0">
              <a:latin typeface="Comic Sans MS" panose="030F0702030302020204" pitchFamily="66" charset="0"/>
            </a:endParaRPr>
          </a:p>
        </p:txBody>
      </p:sp>
      <p:pic>
        <p:nvPicPr>
          <p:cNvPr id="49" name="Picture 48" descr="Cząsteczki">
            <a:extLst>
              <a:ext uri="{FF2B5EF4-FFF2-40B4-BE49-F238E27FC236}">
                <a16:creationId xmlns:a16="http://schemas.microsoft.com/office/drawing/2014/main" id="{6594C479-6AB2-7092-87E4-169D7DC32CB8}"/>
              </a:ext>
            </a:extLst>
          </p:cNvPr>
          <p:cNvPicPr>
            <a:picLocks noChangeAspect="1"/>
          </p:cNvPicPr>
          <p:nvPr/>
        </p:nvPicPr>
        <p:blipFill rotWithShape="1">
          <a:blip r:embed="rId2"/>
          <a:srcRect l="25886" r="7268"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 name="pole tekstowe 2">
            <a:extLst>
              <a:ext uri="{FF2B5EF4-FFF2-40B4-BE49-F238E27FC236}">
                <a16:creationId xmlns:a16="http://schemas.microsoft.com/office/drawing/2014/main" id="{DE6D907E-9E35-6490-C3D1-AAECC0945CD5}"/>
              </a:ext>
            </a:extLst>
          </p:cNvPr>
          <p:cNvSpPr txBox="1"/>
          <p:nvPr/>
        </p:nvSpPr>
        <p:spPr>
          <a:xfrm>
            <a:off x="804498" y="211626"/>
            <a:ext cx="5536397" cy="778628"/>
          </a:xfrm>
          <a:prstGeom prst="rect">
            <a:avLst/>
          </a:prstGeom>
        </p:spPr>
        <p:txBody>
          <a:bodyPr vert="horz" lIns="91440" tIns="45720" rIns="91440" bIns="45720" rtlCol="0">
            <a:normAutofit/>
          </a:bodyPr>
          <a:lstStyle/>
          <a:p>
            <a:pPr>
              <a:lnSpc>
                <a:spcPct val="90000"/>
              </a:lnSpc>
              <a:spcAft>
                <a:spcPts val="600"/>
              </a:spcAft>
            </a:pPr>
            <a:endParaRPr lang="en-US" sz="2400" dirty="0">
              <a:solidFill>
                <a:srgbClr val="FFFFFF"/>
              </a:solidFill>
              <a:latin typeface="Comic Sans MS" panose="030F0702030302020204" pitchFamily="66" charset="0"/>
            </a:endParaRPr>
          </a:p>
        </p:txBody>
      </p:sp>
      <p:sp>
        <p:nvSpPr>
          <p:cNvPr id="9" name="pole tekstowe 8">
            <a:extLst>
              <a:ext uri="{FF2B5EF4-FFF2-40B4-BE49-F238E27FC236}">
                <a16:creationId xmlns:a16="http://schemas.microsoft.com/office/drawing/2014/main" id="{C4779C74-BE97-05A7-7202-C9C4BD6E7224}"/>
              </a:ext>
            </a:extLst>
          </p:cNvPr>
          <p:cNvSpPr txBox="1"/>
          <p:nvPr/>
        </p:nvSpPr>
        <p:spPr>
          <a:xfrm>
            <a:off x="152872" y="2567863"/>
            <a:ext cx="6315551" cy="1107996"/>
          </a:xfrm>
          <a:prstGeom prst="rect">
            <a:avLst/>
          </a:prstGeom>
          <a:noFill/>
          <a:ln w="76200">
            <a:solidFill>
              <a:schemeClr val="tx1"/>
            </a:solidFill>
          </a:ln>
        </p:spPr>
        <p:txBody>
          <a:bodyPr wrap="square" rtlCol="0">
            <a:spAutoFit/>
          </a:bodyPr>
          <a:lstStyle/>
          <a:p>
            <a:pPr algn="ctr"/>
            <a:r>
              <a:rPr lang="en-US" sz="2400" b="1" dirty="0" err="1">
                <a:latin typeface="Comic Sans MS" panose="030F0702030302020204" pitchFamily="66" charset="0"/>
              </a:rPr>
              <a:t>Tworzywa</a:t>
            </a:r>
            <a:r>
              <a:rPr lang="en-US" sz="2400" b="1" dirty="0">
                <a:latin typeface="Comic Sans MS" panose="030F0702030302020204" pitchFamily="66" charset="0"/>
              </a:rPr>
              <a:t> </a:t>
            </a:r>
            <a:r>
              <a:rPr lang="en-US" sz="2400" b="1" dirty="0" err="1">
                <a:latin typeface="Comic Sans MS" panose="030F0702030302020204" pitchFamily="66" charset="0"/>
              </a:rPr>
              <a:t>sztuczne</a:t>
            </a:r>
            <a:r>
              <a:rPr lang="en-US" sz="2400" b="1" dirty="0">
                <a:latin typeface="Comic Sans MS" panose="030F0702030302020204" pitchFamily="66" charset="0"/>
              </a:rPr>
              <a:t> </a:t>
            </a:r>
            <a:r>
              <a:rPr lang="en-US" sz="2400" dirty="0">
                <a:latin typeface="Comic Sans MS" panose="030F0702030302020204" pitchFamily="66" charset="0"/>
              </a:rPr>
              <a:t>to </a:t>
            </a:r>
            <a:r>
              <a:rPr lang="en-US" sz="2400" dirty="0" err="1">
                <a:latin typeface="Comic Sans MS" panose="030F0702030302020204" pitchFamily="66" charset="0"/>
              </a:rPr>
              <a:t>materiały</a:t>
            </a:r>
            <a:r>
              <a:rPr lang="en-US" sz="2400" dirty="0">
                <a:latin typeface="Comic Sans MS" panose="030F0702030302020204" pitchFamily="66" charset="0"/>
              </a:rPr>
              <a:t> </a:t>
            </a:r>
            <a:r>
              <a:rPr lang="en-US" sz="2400" dirty="0" err="1">
                <a:latin typeface="Comic Sans MS" panose="030F0702030302020204" pitchFamily="66" charset="0"/>
              </a:rPr>
              <a:t>zbudowane</a:t>
            </a:r>
            <a:r>
              <a:rPr lang="en-US" sz="2400" dirty="0">
                <a:latin typeface="Comic Sans MS" panose="030F0702030302020204" pitchFamily="66" charset="0"/>
              </a:rPr>
              <a:t> z </a:t>
            </a:r>
            <a:r>
              <a:rPr lang="en-US" sz="2400" dirty="0" err="1">
                <a:latin typeface="Comic Sans MS" panose="030F0702030302020204" pitchFamily="66" charset="0"/>
              </a:rPr>
              <a:t>polimerów</a:t>
            </a:r>
            <a:r>
              <a:rPr lang="en-US" sz="2400" dirty="0">
                <a:latin typeface="Comic Sans MS" panose="030F0702030302020204" pitchFamily="66" charset="0"/>
              </a:rPr>
              <a:t> </a:t>
            </a:r>
            <a:r>
              <a:rPr lang="en-US" sz="2400" dirty="0" err="1">
                <a:latin typeface="Comic Sans MS" panose="030F0702030302020204" pitchFamily="66" charset="0"/>
              </a:rPr>
              <a:t>i</a:t>
            </a:r>
            <a:r>
              <a:rPr lang="en-US" sz="2400" dirty="0">
                <a:latin typeface="Comic Sans MS" panose="030F0702030302020204" pitchFamily="66" charset="0"/>
              </a:rPr>
              <a:t> </a:t>
            </a:r>
            <a:r>
              <a:rPr lang="en-US" sz="2400" dirty="0" err="1">
                <a:latin typeface="Comic Sans MS" panose="030F0702030302020204" pitchFamily="66" charset="0"/>
              </a:rPr>
              <a:t>dodatków</a:t>
            </a:r>
            <a:r>
              <a:rPr lang="en-US" sz="2400" dirty="0">
                <a:latin typeface="Comic Sans MS" panose="030F0702030302020204" pitchFamily="66" charset="0"/>
              </a:rPr>
              <a:t>.</a:t>
            </a:r>
          </a:p>
          <a:p>
            <a:endParaRPr lang="pl-PL" dirty="0"/>
          </a:p>
        </p:txBody>
      </p:sp>
    </p:spTree>
    <p:extLst>
      <p:ext uri="{BB962C8B-B14F-4D97-AF65-F5344CB8AC3E}">
        <p14:creationId xmlns:p14="http://schemas.microsoft.com/office/powerpoint/2010/main" val="2055108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1EA04342-B6D0-3AB1-4DF5-831104A39C50}"/>
              </a:ext>
            </a:extLst>
          </p:cNvPr>
          <p:cNvSpPr txBox="1"/>
          <p:nvPr/>
        </p:nvSpPr>
        <p:spPr>
          <a:xfrm>
            <a:off x="895350" y="3739337"/>
            <a:ext cx="6972300" cy="2308324"/>
          </a:xfrm>
          <a:prstGeom prst="rect">
            <a:avLst/>
          </a:prstGeom>
          <a:noFill/>
        </p:spPr>
        <p:txBody>
          <a:bodyPr wrap="square" rtlCol="0">
            <a:spAutoFit/>
          </a:bodyPr>
          <a:lstStyle/>
          <a:p>
            <a:r>
              <a:rPr lang="pl-PL" b="1" i="0" dirty="0">
                <a:effectLst/>
                <a:latin typeface="Comic Sans MS" panose="030F0702030302020204" pitchFamily="66" charset="0"/>
              </a:rPr>
              <a:t>HDPE (polietylen wysokiej gęstości) - j</a:t>
            </a:r>
            <a:r>
              <a:rPr lang="pl-PL" b="0" i="0" dirty="0">
                <a:effectLst/>
                <a:latin typeface="Comic Sans MS" panose="030F0702030302020204" pitchFamily="66" charset="0"/>
              </a:rPr>
              <a:t>est on powszechnie stosowany w produkcji: butelek na mleko, pojemników na żywność czy folii spożywczej. Oprócz zastosowań czysto spożywczych stosuje się go także przy produkcji pojemników na odpady, akcesoriów medycznych, nart, żagli, opakowań na środki chemiczne czy nawet rur. Warto podkreślić, że wykonane z niego opakowania, nadają się do ponownego użytku.</a:t>
            </a:r>
            <a:endParaRPr lang="pl-PL" b="1" i="0" dirty="0">
              <a:effectLst/>
              <a:latin typeface="Comic Sans MS" panose="030F0702030302020204" pitchFamily="66" charset="0"/>
            </a:endParaRPr>
          </a:p>
          <a:p>
            <a:endParaRPr lang="pl-PL" dirty="0"/>
          </a:p>
        </p:txBody>
      </p:sp>
      <p:sp>
        <p:nvSpPr>
          <p:cNvPr id="7" name="pole tekstowe 6">
            <a:extLst>
              <a:ext uri="{FF2B5EF4-FFF2-40B4-BE49-F238E27FC236}">
                <a16:creationId xmlns:a16="http://schemas.microsoft.com/office/drawing/2014/main" id="{3719BE5F-FAA8-BCBB-F55C-E4BEB5CE16AD}"/>
              </a:ext>
            </a:extLst>
          </p:cNvPr>
          <p:cNvSpPr txBox="1"/>
          <p:nvPr/>
        </p:nvSpPr>
        <p:spPr>
          <a:xfrm>
            <a:off x="895350" y="1087339"/>
            <a:ext cx="7445342" cy="2031325"/>
          </a:xfrm>
          <a:prstGeom prst="rect">
            <a:avLst/>
          </a:prstGeom>
          <a:noFill/>
        </p:spPr>
        <p:txBody>
          <a:bodyPr wrap="square">
            <a:spAutoFit/>
          </a:bodyPr>
          <a:lstStyle/>
          <a:p>
            <a:r>
              <a:rPr lang="pl-PL" b="1" i="0" dirty="0">
                <a:effectLst/>
                <a:latin typeface="Comic Sans MS" panose="030F0702030302020204" pitchFamily="66" charset="0"/>
              </a:rPr>
              <a:t>PET (</a:t>
            </a:r>
            <a:r>
              <a:rPr lang="pl-PL" b="1" i="0" dirty="0" err="1">
                <a:effectLst/>
                <a:latin typeface="Comic Sans MS" panose="030F0702030302020204" pitchFamily="66" charset="0"/>
              </a:rPr>
              <a:t>politereftalan</a:t>
            </a:r>
            <a:r>
              <a:rPr lang="pl-PL" b="1" i="0" dirty="0">
                <a:effectLst/>
                <a:latin typeface="Comic Sans MS" panose="030F0702030302020204" pitchFamily="66" charset="0"/>
              </a:rPr>
              <a:t> etylenu) - </a:t>
            </a:r>
            <a:r>
              <a:rPr lang="pl-PL" b="0" i="0" dirty="0">
                <a:effectLst/>
                <a:latin typeface="Comic Sans MS" panose="030F0702030302020204" pitchFamily="66" charset="0"/>
              </a:rPr>
              <a:t>oznaczenie plastiku. Używa się go przede wszystkim, przy wytwarzaniu produktów jednorazowego użytku takich jak: butelki, kubki, sztućce, talerzyki oraz różnego rodzaju włókien syntetycznych. Opakowań tego typu nie powinno się używać wielokrotnie ani poddawać działaniu promieni słonecznych. Słońce w kontakcie z opakowaniami typu PET może powodować wydzielanie groźnych dla naszego zdrowia substancji.</a:t>
            </a:r>
            <a:endParaRPr lang="pl-PL" b="1" i="0" dirty="0">
              <a:effectLst/>
              <a:latin typeface="Comic Sans MS" panose="030F0702030302020204" pitchFamily="66" charset="0"/>
            </a:endParaRPr>
          </a:p>
        </p:txBody>
      </p:sp>
      <p:pic>
        <p:nvPicPr>
          <p:cNvPr id="11" name="Obraz 10" descr="Obraz zawierający symbol, Czcionka, biały, Grafika&#10;&#10;Opis wygenerowany automatycznie">
            <a:extLst>
              <a:ext uri="{FF2B5EF4-FFF2-40B4-BE49-F238E27FC236}">
                <a16:creationId xmlns:a16="http://schemas.microsoft.com/office/drawing/2014/main" id="{A29F441E-0D87-C6D8-775F-33CE923AA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692" y="466530"/>
            <a:ext cx="3654467" cy="2407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Obraz 12" descr="Obraz zawierający Czcionka, Grafika, symbol, logo&#10;&#10;Opis wygenerowany automatycznie">
            <a:extLst>
              <a:ext uri="{FF2B5EF4-FFF2-40B4-BE49-F238E27FC236}">
                <a16:creationId xmlns:a16="http://schemas.microsoft.com/office/drawing/2014/main" id="{DE92B430-BE02-DF3F-335A-B38CC751F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720" y="3429000"/>
            <a:ext cx="3422439" cy="27379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4366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9010A388-0D02-8EF8-CE96-C2F7E1CAA33B}"/>
              </a:ext>
            </a:extLst>
          </p:cNvPr>
          <p:cNvSpPr txBox="1"/>
          <p:nvPr/>
        </p:nvSpPr>
        <p:spPr>
          <a:xfrm>
            <a:off x="1136002" y="527608"/>
            <a:ext cx="6655059" cy="3139321"/>
          </a:xfrm>
          <a:prstGeom prst="rect">
            <a:avLst/>
          </a:prstGeom>
          <a:noFill/>
        </p:spPr>
        <p:txBody>
          <a:bodyPr wrap="square">
            <a:spAutoFit/>
          </a:bodyPr>
          <a:lstStyle/>
          <a:p>
            <a:pPr algn="l"/>
            <a:r>
              <a:rPr lang="pl-PL" b="1" i="0" dirty="0">
                <a:effectLst/>
                <a:latin typeface="Comic Sans MS" panose="030F0702030302020204" pitchFamily="66" charset="0"/>
              </a:rPr>
              <a:t>PVC (polichlorek winylu) - </a:t>
            </a:r>
            <a:r>
              <a:rPr lang="pl-PL" b="0" i="0" dirty="0">
                <a:effectLst/>
                <a:latin typeface="Comic Sans MS" panose="030F0702030302020204" pitchFamily="66" charset="0"/>
              </a:rPr>
              <a:t>Polichlorek winylu jest szkodliwy dla zdrowia. W procesie spalania może wydzielać dioksyny. Są to związki chemiczne, których szkodliwość dla zdrowia może przewyższać nawet Cyjanek Potasu. Materiał ten stosuje się głównie w przemyśle, przy wytwarzaniu:</a:t>
            </a:r>
          </a:p>
          <a:p>
            <a:pPr algn="l">
              <a:buFont typeface="Arial" panose="020B0604020202020204" pitchFamily="34" charset="0"/>
              <a:buChar char="•"/>
            </a:pPr>
            <a:r>
              <a:rPr lang="pl-PL" b="0" i="0" dirty="0">
                <a:effectLst/>
                <a:latin typeface="Comic Sans MS" panose="030F0702030302020204" pitchFamily="66" charset="0"/>
              </a:rPr>
              <a:t>Akcesoriów medycznych (strzykawki, kroplówki)</a:t>
            </a:r>
          </a:p>
          <a:p>
            <a:pPr algn="l">
              <a:buFont typeface="Arial" panose="020B0604020202020204" pitchFamily="34" charset="0"/>
              <a:buChar char="•"/>
            </a:pPr>
            <a:r>
              <a:rPr lang="pl-PL" b="0" i="0" dirty="0">
                <a:effectLst/>
                <a:latin typeface="Comic Sans MS" panose="030F0702030302020204" pitchFamily="66" charset="0"/>
              </a:rPr>
              <a:t>Płyt podłogowych</a:t>
            </a:r>
          </a:p>
          <a:p>
            <a:pPr algn="l">
              <a:buFont typeface="Arial" panose="020B0604020202020204" pitchFamily="34" charset="0"/>
              <a:buChar char="•"/>
            </a:pPr>
            <a:r>
              <a:rPr lang="pl-PL" b="0" i="0" dirty="0">
                <a:effectLst/>
                <a:latin typeface="Comic Sans MS" panose="030F0702030302020204" pitchFamily="66" charset="0"/>
              </a:rPr>
              <a:t>Płyt gramofonowych</a:t>
            </a:r>
          </a:p>
          <a:p>
            <a:pPr algn="l">
              <a:buFont typeface="Arial" panose="020B0604020202020204" pitchFamily="34" charset="0"/>
              <a:buChar char="•"/>
            </a:pPr>
            <a:r>
              <a:rPr lang="pl-PL" b="0" i="0" dirty="0">
                <a:effectLst/>
                <a:latin typeface="Comic Sans MS" panose="030F0702030302020204" pitchFamily="66" charset="0"/>
              </a:rPr>
              <a:t>Elektroizolacji</a:t>
            </a:r>
          </a:p>
          <a:p>
            <a:pPr algn="l">
              <a:buFont typeface="Arial" panose="020B0604020202020204" pitchFamily="34" charset="0"/>
              <a:buChar char="•"/>
            </a:pPr>
            <a:r>
              <a:rPr lang="pl-PL" b="0" i="0" dirty="0">
                <a:effectLst/>
                <a:latin typeface="Comic Sans MS" panose="030F0702030302020204" pitchFamily="66" charset="0"/>
              </a:rPr>
              <a:t>Opakowań do przechowywania produktów niespożywczych</a:t>
            </a:r>
          </a:p>
          <a:p>
            <a:endParaRPr lang="pl-PL" b="1" i="0" dirty="0">
              <a:effectLst/>
              <a:latin typeface="Comic Sans MS" panose="030F0702030302020204" pitchFamily="66" charset="0"/>
            </a:endParaRPr>
          </a:p>
        </p:txBody>
      </p:sp>
      <p:pic>
        <p:nvPicPr>
          <p:cNvPr id="7" name="Obraz 6" descr="Obraz zawierający clipart, symbol, Grafika, Czcionka&#10;&#10;Opis wygenerowany automatycznie">
            <a:extLst>
              <a:ext uri="{FF2B5EF4-FFF2-40B4-BE49-F238E27FC236}">
                <a16:creationId xmlns:a16="http://schemas.microsoft.com/office/drawing/2014/main" id="{9F7D8BBC-0627-EDC8-C480-C1128AA67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527608"/>
            <a:ext cx="3458935" cy="2767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pole tekstowe 8">
            <a:extLst>
              <a:ext uri="{FF2B5EF4-FFF2-40B4-BE49-F238E27FC236}">
                <a16:creationId xmlns:a16="http://schemas.microsoft.com/office/drawing/2014/main" id="{C31C416F-051A-8CED-46BF-5FC04CDB4B1C}"/>
              </a:ext>
            </a:extLst>
          </p:cNvPr>
          <p:cNvSpPr txBox="1"/>
          <p:nvPr/>
        </p:nvSpPr>
        <p:spPr>
          <a:xfrm>
            <a:off x="1033366" y="4080025"/>
            <a:ext cx="7102928" cy="2585323"/>
          </a:xfrm>
          <a:prstGeom prst="rect">
            <a:avLst/>
          </a:prstGeom>
          <a:noFill/>
        </p:spPr>
        <p:txBody>
          <a:bodyPr wrap="square">
            <a:spAutoFit/>
          </a:bodyPr>
          <a:lstStyle/>
          <a:p>
            <a:r>
              <a:rPr lang="pl-PL" b="1" i="0" dirty="0">
                <a:effectLst/>
                <a:latin typeface="Comic Sans MS" panose="030F0702030302020204" pitchFamily="66" charset="0"/>
              </a:rPr>
              <a:t>LPDE (polietylen niskiej gęstości) - </a:t>
            </a:r>
            <a:r>
              <a:rPr lang="pl-PL" b="0" i="0" dirty="0">
                <a:effectLst/>
                <a:latin typeface="Comic Sans MS" panose="030F0702030302020204" pitchFamily="66" charset="0"/>
              </a:rPr>
              <a:t> jest głównie w przemyśle spożywczym oraz medycznym. Choć często znajduje też zastosowanie przy produkcji elektroizolacji, płyt oraz różnych włókien sztucznych. Charakteryzuje się nieco mniejszym stopniem bezpieczeństw dla naszego zdrowia niż HDPE i PP. Asortyment wykonany z tego materiału może być używany wielokrotnie. Najpopularniejsze produkty, przy produkcji których jest wykorzystywany to: opakowania na keczup i musztardę, torebki foliowe, folia spożywcza.</a:t>
            </a:r>
            <a:endParaRPr lang="pl-PL" b="1" i="0" dirty="0">
              <a:effectLst/>
              <a:latin typeface="Comic Sans MS" panose="030F0702030302020204" pitchFamily="66" charset="0"/>
            </a:endParaRPr>
          </a:p>
        </p:txBody>
      </p:sp>
      <p:pic>
        <p:nvPicPr>
          <p:cNvPr id="13" name="Obraz 12" descr="Obraz zawierający Czcionka, symbol, logo, Grafika&#10;&#10;Opis wygenerowany automatycznie">
            <a:extLst>
              <a:ext uri="{FF2B5EF4-FFF2-40B4-BE49-F238E27FC236}">
                <a16:creationId xmlns:a16="http://schemas.microsoft.com/office/drawing/2014/main" id="{E0A4E7FE-0E3C-DA5A-C835-F2438C57A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102" y="3782319"/>
            <a:ext cx="2176532" cy="27671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48016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6F7BCD5-2DAB-F559-0707-9EF6DF646F0A}"/>
              </a:ext>
            </a:extLst>
          </p:cNvPr>
          <p:cNvSpPr txBox="1"/>
          <p:nvPr/>
        </p:nvSpPr>
        <p:spPr>
          <a:xfrm>
            <a:off x="1117341" y="685715"/>
            <a:ext cx="7793394" cy="2862322"/>
          </a:xfrm>
          <a:prstGeom prst="rect">
            <a:avLst/>
          </a:prstGeom>
          <a:noFill/>
        </p:spPr>
        <p:txBody>
          <a:bodyPr wrap="square" rtlCol="0">
            <a:spAutoFit/>
          </a:bodyPr>
          <a:lstStyle/>
          <a:p>
            <a:r>
              <a:rPr lang="pl-PL" b="1" i="0" dirty="0">
                <a:effectLst/>
                <a:latin typeface="Comic Sans MS" panose="030F0702030302020204" pitchFamily="66" charset="0"/>
              </a:rPr>
              <a:t>PP (polipropylen) - </a:t>
            </a:r>
            <a:r>
              <a:rPr lang="pl-PL" b="0" i="0" dirty="0">
                <a:effectLst/>
                <a:latin typeface="Comic Sans MS" panose="030F0702030302020204" pitchFamily="66" charset="0"/>
              </a:rPr>
              <a:t>PP jak i HDPE to zdecydowana czołówka, jeżeli chodzi o bezpieczeństwo płynące z użytkowania tworzyw sztucznych. Polipropylen zachowuje całkowitą obojętność fizjologiczną, pod warunkiem niepodgrzewania go do wysokich temperatur. Często stosowany przy produkcji różnego rodzaju opakowań na żywność. Znajduje też zastosowanie w produkcji rur, elektroizolacji, profili, płyt, folii czy włókien syntetycznych. Przykładowe produkty, przy których możemy go znaleźć to: kubek na jogurt, pudełka na masło bądź margarynę, zakrętki do butelek.</a:t>
            </a:r>
            <a:endParaRPr lang="pl-PL" b="1" i="0" dirty="0">
              <a:effectLst/>
              <a:latin typeface="Comic Sans MS" panose="030F0702030302020204" pitchFamily="66" charset="0"/>
            </a:endParaRPr>
          </a:p>
          <a:p>
            <a:endParaRPr lang="pl-PL" dirty="0"/>
          </a:p>
        </p:txBody>
      </p:sp>
      <p:sp>
        <p:nvSpPr>
          <p:cNvPr id="5" name="pole tekstowe 4">
            <a:extLst>
              <a:ext uri="{FF2B5EF4-FFF2-40B4-BE49-F238E27FC236}">
                <a16:creationId xmlns:a16="http://schemas.microsoft.com/office/drawing/2014/main" id="{8318E3FA-4982-79B6-344D-F0DE533B9985}"/>
              </a:ext>
            </a:extLst>
          </p:cNvPr>
          <p:cNvSpPr txBox="1"/>
          <p:nvPr/>
        </p:nvSpPr>
        <p:spPr>
          <a:xfrm>
            <a:off x="1117341" y="3761324"/>
            <a:ext cx="7448161" cy="2308324"/>
          </a:xfrm>
          <a:prstGeom prst="rect">
            <a:avLst/>
          </a:prstGeom>
          <a:noFill/>
        </p:spPr>
        <p:txBody>
          <a:bodyPr wrap="square">
            <a:spAutoFit/>
          </a:bodyPr>
          <a:lstStyle/>
          <a:p>
            <a:r>
              <a:rPr lang="pl-PL" b="1" i="0" dirty="0">
                <a:effectLst/>
                <a:latin typeface="Comic Sans MS" panose="030F0702030302020204" pitchFamily="66" charset="0"/>
              </a:rPr>
              <a:t>PS (polistyren) - </a:t>
            </a:r>
            <a:r>
              <a:rPr lang="pl-PL" b="0" i="0" dirty="0">
                <a:effectLst/>
                <a:latin typeface="Comic Sans MS" panose="030F0702030302020204" pitchFamily="66" charset="0"/>
              </a:rPr>
              <a:t>Ten rodzaj tworzywa sztucznego, najczęściej występuje w formie styropianu. Jest powszechnie uznawany za najbardziej toksyczny rodzaj plastiku, który można wybrać w przemyśle spożywczym. Powinno się go możliwie unikać. Jeżeli jednak już go używamy, nie zaleca się wykorzystywać go wielokrotnie oraz przechowywania w nim tłuszczy. Często wykonane są z niego styropianowe jednorazowe kubki bądź przykrywki do nich, pojemniki na jedzenie na wynos lub jednorazowa zastawa stołowa.</a:t>
            </a:r>
            <a:endParaRPr lang="pl-PL" b="1" i="0" dirty="0">
              <a:effectLst/>
              <a:latin typeface="Comic Sans MS" panose="030F0702030302020204" pitchFamily="66" charset="0"/>
            </a:endParaRPr>
          </a:p>
        </p:txBody>
      </p:sp>
      <p:pic>
        <p:nvPicPr>
          <p:cNvPr id="9" name="Obraz 8" descr="Obraz zawierający Czcionka, symbol, biały, Grafika&#10;&#10;Opis wygenerowany automatycznie">
            <a:extLst>
              <a:ext uri="{FF2B5EF4-FFF2-40B4-BE49-F238E27FC236}">
                <a16:creationId xmlns:a16="http://schemas.microsoft.com/office/drawing/2014/main" id="{A158B5B0-FB04-400D-7A6D-616A76894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0735" y="3761324"/>
            <a:ext cx="3194010" cy="2555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Obraz 10" descr="Obraz zawierający czarne, ciemność, miejsce parkingowe/przestrzeń, noc&#10;&#10;Opis wygenerowany automatycznie">
            <a:extLst>
              <a:ext uri="{FF2B5EF4-FFF2-40B4-BE49-F238E27FC236}">
                <a16:creationId xmlns:a16="http://schemas.microsoft.com/office/drawing/2014/main" id="{B0AC25A4-CB64-50CC-BF51-60588FC4A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359" y="511352"/>
            <a:ext cx="2079190" cy="2708766"/>
          </a:xfrm>
          <a:prstGeom prst="rect">
            <a:avLst/>
          </a:prstGeom>
        </p:spPr>
      </p:pic>
    </p:spTree>
    <p:extLst>
      <p:ext uri="{BB962C8B-B14F-4D97-AF65-F5344CB8AC3E}">
        <p14:creationId xmlns:p14="http://schemas.microsoft.com/office/powerpoint/2010/main" val="3859840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2B22D86-E4B5-841E-39A0-F1D2912B855A}"/>
              </a:ext>
            </a:extLst>
          </p:cNvPr>
          <p:cNvSpPr txBox="1"/>
          <p:nvPr/>
        </p:nvSpPr>
        <p:spPr>
          <a:xfrm>
            <a:off x="902735" y="594191"/>
            <a:ext cx="8472818" cy="1200329"/>
          </a:xfrm>
          <a:prstGeom prst="rect">
            <a:avLst/>
          </a:prstGeom>
          <a:noFill/>
        </p:spPr>
        <p:txBody>
          <a:bodyPr wrap="square" rtlCol="0">
            <a:spAutoFit/>
          </a:bodyPr>
          <a:lstStyle/>
          <a:p>
            <a:r>
              <a:rPr lang="pl-PL" b="1" i="0" dirty="0">
                <a:effectLst/>
                <a:latin typeface="Comic Sans MS" panose="030F0702030302020204" pitchFamily="66" charset="0"/>
              </a:rPr>
              <a:t>Tworzywa sztuczne dopuszczone do kontaktu z żywnością - </a:t>
            </a:r>
            <a:r>
              <a:rPr lang="pl-PL" dirty="0">
                <a:latin typeface="Comic Sans MS" panose="030F0702030302020204" pitchFamily="66" charset="0"/>
              </a:rPr>
              <a:t>n</a:t>
            </a:r>
            <a:r>
              <a:rPr lang="pl-PL" b="0" i="0" dirty="0">
                <a:effectLst/>
                <a:latin typeface="Comic Sans MS" panose="030F0702030302020204" pitchFamily="66" charset="0"/>
              </a:rPr>
              <a:t>a symbolu widzimy narysowany kieliszek i widelec. Oznacza to, że produkty wykonane z tworzyw sztucznych i oznaczone tym konkretnym znakiem, może bezpiecznie służyć do przechowywania żywności.</a:t>
            </a:r>
            <a:endParaRPr lang="pl-PL" dirty="0">
              <a:latin typeface="Comic Sans MS" panose="030F0702030302020204" pitchFamily="66" charset="0"/>
            </a:endParaRPr>
          </a:p>
        </p:txBody>
      </p:sp>
      <p:sp>
        <p:nvSpPr>
          <p:cNvPr id="4" name="pole tekstowe 3">
            <a:extLst>
              <a:ext uri="{FF2B5EF4-FFF2-40B4-BE49-F238E27FC236}">
                <a16:creationId xmlns:a16="http://schemas.microsoft.com/office/drawing/2014/main" id="{7959311E-CD5B-038C-D3BF-D7CCC5EB5F7E}"/>
              </a:ext>
            </a:extLst>
          </p:cNvPr>
          <p:cNvSpPr txBox="1"/>
          <p:nvPr/>
        </p:nvSpPr>
        <p:spPr>
          <a:xfrm>
            <a:off x="902736" y="2528255"/>
            <a:ext cx="8472817" cy="646331"/>
          </a:xfrm>
          <a:prstGeom prst="rect">
            <a:avLst/>
          </a:prstGeom>
          <a:noFill/>
        </p:spPr>
        <p:txBody>
          <a:bodyPr wrap="square" rtlCol="0">
            <a:spAutoFit/>
          </a:bodyPr>
          <a:lstStyle/>
          <a:p>
            <a:r>
              <a:rPr lang="pl-PL" b="1" i="0" dirty="0">
                <a:effectLst/>
                <a:latin typeface="Comic Sans MS" panose="030F0702030302020204" pitchFamily="66" charset="0"/>
              </a:rPr>
              <a:t>BPA </a:t>
            </a:r>
            <a:r>
              <a:rPr lang="pl-PL" b="1" i="0" dirty="0" err="1">
                <a:effectLst/>
                <a:latin typeface="Comic Sans MS" panose="030F0702030302020204" pitchFamily="66" charset="0"/>
              </a:rPr>
              <a:t>Free</a:t>
            </a:r>
            <a:r>
              <a:rPr lang="pl-PL" b="1" dirty="0">
                <a:latin typeface="Comic Sans MS" panose="030F0702030302020204" pitchFamily="66" charset="0"/>
              </a:rPr>
              <a:t> - </a:t>
            </a:r>
            <a:r>
              <a:rPr lang="pl-PL" dirty="0">
                <a:latin typeface="Comic Sans MS" panose="030F0702030302020204" pitchFamily="66" charset="0"/>
              </a:rPr>
              <a:t>w</a:t>
            </a:r>
            <a:r>
              <a:rPr lang="pl-PL" b="0" i="0" dirty="0">
                <a:effectLst/>
                <a:latin typeface="Comic Sans MS" panose="030F0702030302020204" pitchFamily="66" charset="0"/>
              </a:rPr>
              <a:t> wolnym tłumaczeniu „Wolne od BPA”. Produkty oznaczone tym symbolem, nie posiadają w swoim składzie szkodliwego związku ” </a:t>
            </a:r>
            <a:r>
              <a:rPr lang="pl-PL" b="0" i="0" dirty="0" err="1">
                <a:effectLst/>
                <a:latin typeface="Comic Sans MS" panose="030F0702030302020204" pitchFamily="66" charset="0"/>
              </a:rPr>
              <a:t>Bisfenol</a:t>
            </a:r>
            <a:r>
              <a:rPr lang="pl-PL" b="0" i="0" dirty="0">
                <a:effectLst/>
                <a:latin typeface="Comic Sans MS" panose="030F0702030302020204" pitchFamily="66" charset="0"/>
              </a:rPr>
              <a:t> A „.</a:t>
            </a:r>
            <a:endParaRPr lang="pl-PL" dirty="0">
              <a:latin typeface="Comic Sans MS" panose="030F0702030302020204" pitchFamily="66" charset="0"/>
            </a:endParaRPr>
          </a:p>
        </p:txBody>
      </p:sp>
      <p:sp>
        <p:nvSpPr>
          <p:cNvPr id="5" name="pole tekstowe 4">
            <a:extLst>
              <a:ext uri="{FF2B5EF4-FFF2-40B4-BE49-F238E27FC236}">
                <a16:creationId xmlns:a16="http://schemas.microsoft.com/office/drawing/2014/main" id="{37BCC4CD-164B-C9DC-38CA-B442AB70634D}"/>
              </a:ext>
            </a:extLst>
          </p:cNvPr>
          <p:cNvSpPr txBox="1"/>
          <p:nvPr/>
        </p:nvSpPr>
        <p:spPr>
          <a:xfrm>
            <a:off x="902735" y="3908321"/>
            <a:ext cx="8560526" cy="1200329"/>
          </a:xfrm>
          <a:prstGeom prst="rect">
            <a:avLst/>
          </a:prstGeom>
          <a:noFill/>
        </p:spPr>
        <p:txBody>
          <a:bodyPr wrap="square" rtlCol="0">
            <a:spAutoFit/>
          </a:bodyPr>
          <a:lstStyle/>
          <a:p>
            <a:pPr algn="l"/>
            <a:r>
              <a:rPr lang="pl-PL" b="1" i="0" dirty="0">
                <a:effectLst/>
                <a:latin typeface="Comic Sans MS" panose="030F0702030302020204" pitchFamily="66" charset="0"/>
              </a:rPr>
              <a:t>Można myć w zmywarce - </a:t>
            </a:r>
            <a:r>
              <a:rPr lang="pl-PL" dirty="0">
                <a:latin typeface="Comic Sans MS" panose="030F0702030302020204" pitchFamily="66" charset="0"/>
              </a:rPr>
              <a:t>t</a:t>
            </a:r>
            <a:r>
              <a:rPr lang="pl-PL" b="0" i="0" dirty="0">
                <a:effectLst/>
                <a:latin typeface="Comic Sans MS" panose="030F0702030302020204" pitchFamily="66" charset="0"/>
              </a:rPr>
              <a:t>rzecią ikonę można znaleźć na produktach, które można bezpiecznie myć w zmywarce. Najczęściej znajduje się na asortymencie, który jest również przeznaczony do kontaktu z żywnością.</a:t>
            </a:r>
          </a:p>
          <a:p>
            <a:endParaRPr lang="pl-PL" dirty="0"/>
          </a:p>
        </p:txBody>
      </p:sp>
      <p:sp>
        <p:nvSpPr>
          <p:cNvPr id="7" name="pole tekstowe 6">
            <a:extLst>
              <a:ext uri="{FF2B5EF4-FFF2-40B4-BE49-F238E27FC236}">
                <a16:creationId xmlns:a16="http://schemas.microsoft.com/office/drawing/2014/main" id="{7659E566-4D62-A984-17BE-14B2A838B928}"/>
              </a:ext>
            </a:extLst>
          </p:cNvPr>
          <p:cNvSpPr txBox="1"/>
          <p:nvPr/>
        </p:nvSpPr>
        <p:spPr>
          <a:xfrm>
            <a:off x="902736" y="5385648"/>
            <a:ext cx="8472818" cy="1200329"/>
          </a:xfrm>
          <a:prstGeom prst="rect">
            <a:avLst/>
          </a:prstGeom>
          <a:noFill/>
        </p:spPr>
        <p:txBody>
          <a:bodyPr wrap="square">
            <a:spAutoFit/>
          </a:bodyPr>
          <a:lstStyle/>
          <a:p>
            <a:pPr algn="l"/>
            <a:r>
              <a:rPr lang="pl-PL" b="1" i="0" dirty="0">
                <a:effectLst/>
                <a:latin typeface="Comic Sans MS" panose="030F0702030302020204" pitchFamily="66" charset="0"/>
              </a:rPr>
              <a:t>Symbol śnieżynki - </a:t>
            </a:r>
            <a:r>
              <a:rPr lang="pl-PL" dirty="0">
                <a:latin typeface="Comic Sans MS" panose="030F0702030302020204" pitchFamily="66" charset="0"/>
              </a:rPr>
              <a:t>o</a:t>
            </a:r>
            <a:r>
              <a:rPr lang="pl-PL" b="0" i="0" dirty="0">
                <a:effectLst/>
                <a:latin typeface="Comic Sans MS" panose="030F0702030302020204" pitchFamily="66" charset="0"/>
              </a:rPr>
              <a:t>znacza on, że pojemnik z tym oznaczeniem może być przechowywany w ujemnych temperaturach. Warto kierować się tym symbolem, jeżeli chcemy używać dany pojemnik do przechowywania żywności w zamrażaniu.</a:t>
            </a:r>
          </a:p>
        </p:txBody>
      </p:sp>
      <p:pic>
        <p:nvPicPr>
          <p:cNvPr id="9" name="Obraz 8" descr="Obraz zawierający szkic, clipart, symbol, design&#10;&#10;Opis wygenerowany automatycznie">
            <a:extLst>
              <a:ext uri="{FF2B5EF4-FFF2-40B4-BE49-F238E27FC236}">
                <a16:creationId xmlns:a16="http://schemas.microsoft.com/office/drawing/2014/main" id="{3D572E35-CAC1-6400-F1FA-B2B3D2B94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4529" y="189467"/>
            <a:ext cx="2276475" cy="2009775"/>
          </a:xfrm>
          <a:prstGeom prst="rect">
            <a:avLst/>
          </a:prstGeom>
        </p:spPr>
      </p:pic>
      <p:pic>
        <p:nvPicPr>
          <p:cNvPr id="13" name="Obraz 12" descr="Obraz zawierający logo, Grafika, Czcionka, design&#10;&#10;Opis wygenerowany automatycznie">
            <a:extLst>
              <a:ext uri="{FF2B5EF4-FFF2-40B4-BE49-F238E27FC236}">
                <a16:creationId xmlns:a16="http://schemas.microsoft.com/office/drawing/2014/main" id="{0EAC4300-350D-F498-1C6E-991632646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092" y="2240639"/>
            <a:ext cx="2118551" cy="1551805"/>
          </a:xfrm>
          <a:prstGeom prst="rect">
            <a:avLst/>
          </a:prstGeom>
        </p:spPr>
      </p:pic>
      <p:pic>
        <p:nvPicPr>
          <p:cNvPr id="15" name="Obraz 14" descr="Obraz zawierający szkic, clipart, rysowanie, Grafika&#10;&#10;Opis wygenerowany automatycznie">
            <a:extLst>
              <a:ext uri="{FF2B5EF4-FFF2-40B4-BE49-F238E27FC236}">
                <a16:creationId xmlns:a16="http://schemas.microsoft.com/office/drawing/2014/main" id="{C4765169-8EAE-DFFC-6BC1-AFD291795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6606" y="3833841"/>
            <a:ext cx="1515149" cy="1515149"/>
          </a:xfrm>
          <a:prstGeom prst="rect">
            <a:avLst/>
          </a:prstGeom>
        </p:spPr>
      </p:pic>
      <p:pic>
        <p:nvPicPr>
          <p:cNvPr id="17" name="Obraz 16" descr="Obraz zawierający symbol, linia, design&#10;&#10;Opis wygenerowany automatycznie">
            <a:extLst>
              <a:ext uri="{FF2B5EF4-FFF2-40B4-BE49-F238E27FC236}">
                <a16:creationId xmlns:a16="http://schemas.microsoft.com/office/drawing/2014/main" id="{436640AC-74BD-ADC6-B9E5-114A6C2AB8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1838" y="5209909"/>
            <a:ext cx="1551805" cy="1551805"/>
          </a:xfrm>
          <a:prstGeom prst="rect">
            <a:avLst/>
          </a:prstGeom>
        </p:spPr>
      </p:pic>
    </p:spTree>
    <p:extLst>
      <p:ext uri="{BB962C8B-B14F-4D97-AF65-F5344CB8AC3E}">
        <p14:creationId xmlns:p14="http://schemas.microsoft.com/office/powerpoint/2010/main" val="806086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4041C1D-827B-F7FA-ECBE-E2174AA4F583}"/>
              </a:ext>
            </a:extLst>
          </p:cNvPr>
          <p:cNvSpPr txBox="1"/>
          <p:nvPr/>
        </p:nvSpPr>
        <p:spPr>
          <a:xfrm>
            <a:off x="1141030" y="904259"/>
            <a:ext cx="7769705" cy="2031325"/>
          </a:xfrm>
          <a:prstGeom prst="rect">
            <a:avLst/>
          </a:prstGeom>
          <a:noFill/>
        </p:spPr>
        <p:txBody>
          <a:bodyPr wrap="square" rtlCol="0">
            <a:spAutoFit/>
          </a:bodyPr>
          <a:lstStyle/>
          <a:p>
            <a:pPr algn="l"/>
            <a:r>
              <a:rPr lang="pl-PL" b="1" i="0" dirty="0">
                <a:effectLst/>
                <a:latin typeface="Comic Sans MS" panose="030F0702030302020204" pitchFamily="66" charset="0"/>
              </a:rPr>
              <a:t>Symbol mikrofalówki - </a:t>
            </a:r>
            <a:r>
              <a:rPr lang="pl-PL" dirty="0">
                <a:latin typeface="Comic Sans MS" panose="030F0702030302020204" pitchFamily="66" charset="0"/>
              </a:rPr>
              <a:t>o</a:t>
            </a:r>
            <a:r>
              <a:rPr lang="pl-PL" b="0" i="0" dirty="0">
                <a:effectLst/>
                <a:latin typeface="Comic Sans MS" panose="030F0702030302020204" pitchFamily="66" charset="0"/>
              </a:rPr>
              <a:t>znaczenie umieszczane na pojemnikach, w których możemy bezpiecznie podgrzewać żywność w kuchence mikrofalowej (nie dotyczy funkcji grilla). Nie zaleca się umieszczania w kuchence mikrofalowej szczelnie zamkniętych pojemników. Powstające wewnątrz niego ciśnienie, może doprowadzić do jego gwałtownego otwarcia.</a:t>
            </a:r>
          </a:p>
          <a:p>
            <a:endParaRPr lang="pl-PL" dirty="0"/>
          </a:p>
        </p:txBody>
      </p:sp>
      <p:sp>
        <p:nvSpPr>
          <p:cNvPr id="3" name="pole tekstowe 2">
            <a:extLst>
              <a:ext uri="{FF2B5EF4-FFF2-40B4-BE49-F238E27FC236}">
                <a16:creationId xmlns:a16="http://schemas.microsoft.com/office/drawing/2014/main" id="{874AC5A7-E327-95B7-3AA6-8572BDDDD69C}"/>
              </a:ext>
            </a:extLst>
          </p:cNvPr>
          <p:cNvSpPr txBox="1"/>
          <p:nvPr/>
        </p:nvSpPr>
        <p:spPr>
          <a:xfrm>
            <a:off x="1141029" y="3025399"/>
            <a:ext cx="7769705" cy="1477328"/>
          </a:xfrm>
          <a:prstGeom prst="rect">
            <a:avLst/>
          </a:prstGeom>
          <a:noFill/>
        </p:spPr>
        <p:txBody>
          <a:bodyPr wrap="square" rtlCol="0">
            <a:spAutoFit/>
          </a:bodyPr>
          <a:lstStyle/>
          <a:p>
            <a:pPr algn="l"/>
            <a:r>
              <a:rPr lang="pl-PL" b="1" i="0" dirty="0">
                <a:effectLst/>
                <a:latin typeface="Comic Sans MS" panose="030F0702030302020204" pitchFamily="66" charset="0"/>
              </a:rPr>
              <a:t>Symbol piekarnika - </a:t>
            </a:r>
            <a:r>
              <a:rPr lang="pl-PL" dirty="0">
                <a:latin typeface="Comic Sans MS" panose="030F0702030302020204" pitchFamily="66" charset="0"/>
              </a:rPr>
              <a:t>ż</a:t>
            </a:r>
            <a:r>
              <a:rPr lang="pl-PL" b="0" i="0" dirty="0">
                <a:effectLst/>
                <a:latin typeface="Comic Sans MS" panose="030F0702030302020204" pitchFamily="66" charset="0"/>
              </a:rPr>
              <a:t>ywność w pojemnikach oznaczonych tym symbolem, możemy podgrzewać w piekarniku bądź kuchence mikrofalowej z włączoną funkcją grilla. Tu również nie zaleca się podgrzewania w szczelnie zamkniętym pojemniku.</a:t>
            </a:r>
          </a:p>
          <a:p>
            <a:endParaRPr lang="pl-PL" dirty="0"/>
          </a:p>
        </p:txBody>
      </p:sp>
      <p:sp>
        <p:nvSpPr>
          <p:cNvPr id="4" name="pole tekstowe 3">
            <a:extLst>
              <a:ext uri="{FF2B5EF4-FFF2-40B4-BE49-F238E27FC236}">
                <a16:creationId xmlns:a16="http://schemas.microsoft.com/office/drawing/2014/main" id="{AF1592F4-AF71-32B2-7139-0C7A3AFAC561}"/>
              </a:ext>
            </a:extLst>
          </p:cNvPr>
          <p:cNvSpPr txBox="1"/>
          <p:nvPr/>
        </p:nvSpPr>
        <p:spPr>
          <a:xfrm>
            <a:off x="1057055" y="4736037"/>
            <a:ext cx="8450838" cy="1477328"/>
          </a:xfrm>
          <a:prstGeom prst="rect">
            <a:avLst/>
          </a:prstGeom>
          <a:noFill/>
        </p:spPr>
        <p:txBody>
          <a:bodyPr wrap="square" rtlCol="0">
            <a:spAutoFit/>
          </a:bodyPr>
          <a:lstStyle/>
          <a:p>
            <a:pPr algn="l"/>
            <a:r>
              <a:rPr lang="pl-PL" b="1" i="0" dirty="0">
                <a:effectLst/>
                <a:latin typeface="Comic Sans MS" panose="030F0702030302020204" pitchFamily="66" charset="0"/>
              </a:rPr>
              <a:t>Zakres temperatur - </a:t>
            </a:r>
            <a:r>
              <a:rPr lang="pl-PL" dirty="0">
                <a:latin typeface="Comic Sans MS" panose="030F0702030302020204" pitchFamily="66" charset="0"/>
              </a:rPr>
              <a:t>i</a:t>
            </a:r>
            <a:r>
              <a:rPr lang="pl-PL" b="0" i="0" dirty="0">
                <a:effectLst/>
                <a:latin typeface="Comic Sans MS" panose="030F0702030302020204" pitchFamily="66" charset="0"/>
              </a:rPr>
              <a:t>kona ta prezentuje zakres temperatur, w którym możemy korzystać z naszego pojemnika, przetrzymywać i podgrzewać w nim żywność. Ma to duże znaczenie w przypadku tworzyw sztucznych, ponieważ temperatury różniące się od podanych na konkretnym pojemniku, mogą wpływać na wydzielanie się różnych toksycznych substancji.</a:t>
            </a:r>
          </a:p>
        </p:txBody>
      </p:sp>
      <p:pic>
        <p:nvPicPr>
          <p:cNvPr id="6" name="Obraz 5" descr="Obraz zawierający szkic, design&#10;&#10;Opis wygenerowany automatycznie">
            <a:extLst>
              <a:ext uri="{FF2B5EF4-FFF2-40B4-BE49-F238E27FC236}">
                <a16:creationId xmlns:a16="http://schemas.microsoft.com/office/drawing/2014/main" id="{48E535CA-4E6C-98E4-DF19-92A016959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2753" y="589876"/>
            <a:ext cx="2473681" cy="1841142"/>
          </a:xfrm>
          <a:prstGeom prst="rect">
            <a:avLst/>
          </a:prstGeom>
        </p:spPr>
      </p:pic>
      <p:pic>
        <p:nvPicPr>
          <p:cNvPr id="8" name="Obraz 7" descr="Obraz zawierający szkic, Prostokąt, symbol, clipart&#10;&#10;Opis wygenerowany automatycznie">
            <a:extLst>
              <a:ext uri="{FF2B5EF4-FFF2-40B4-BE49-F238E27FC236}">
                <a16:creationId xmlns:a16="http://schemas.microsoft.com/office/drawing/2014/main" id="{9047A135-D3BF-B6B2-3DDF-E6211BC10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170" y="2583134"/>
            <a:ext cx="1705548" cy="1705548"/>
          </a:xfrm>
          <a:prstGeom prst="rect">
            <a:avLst/>
          </a:prstGeom>
        </p:spPr>
      </p:pic>
      <p:pic>
        <p:nvPicPr>
          <p:cNvPr id="10" name="Obraz 9" descr="Obraz zawierający Czcionka, tekst, biały, symbol&#10;&#10;Opis wygenerowany automatycznie">
            <a:extLst>
              <a:ext uri="{FF2B5EF4-FFF2-40B4-BE49-F238E27FC236}">
                <a16:creationId xmlns:a16="http://schemas.microsoft.com/office/drawing/2014/main" id="{9C920625-560A-9DE6-36FD-357094201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352" y="4592915"/>
            <a:ext cx="2060485" cy="1477329"/>
          </a:xfrm>
          <a:prstGeom prst="rect">
            <a:avLst/>
          </a:prstGeom>
        </p:spPr>
      </p:pic>
    </p:spTree>
    <p:extLst>
      <p:ext uri="{BB962C8B-B14F-4D97-AF65-F5344CB8AC3E}">
        <p14:creationId xmlns:p14="http://schemas.microsoft.com/office/powerpoint/2010/main" val="4016800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E5EAE061-4AFE-4B3A-8FA1-FC5953E7E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D0398FB-7D27-4C59-A68B-663AE7A37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37F053B7-1B0B-CEF3-E445-D36785ABA34B}"/>
              </a:ext>
            </a:extLst>
          </p:cNvPr>
          <p:cNvSpPr>
            <a:spLocks noGrp="1"/>
          </p:cNvSpPr>
          <p:nvPr>
            <p:ph type="title"/>
          </p:nvPr>
        </p:nvSpPr>
        <p:spPr>
          <a:xfrm>
            <a:off x="4858226" y="2843321"/>
            <a:ext cx="7157880" cy="2387600"/>
          </a:xfrm>
        </p:spPr>
        <p:txBody>
          <a:bodyPr vert="horz" lIns="91440" tIns="45720" rIns="91440" bIns="45720" rtlCol="0" anchor="b">
            <a:noAutofit/>
          </a:bodyPr>
          <a:lstStyle/>
          <a:p>
            <a:pPr algn="ct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Tworzywa</a:t>
            </a:r>
            <a:r>
              <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sztuczne</a:t>
            </a:r>
            <a:r>
              <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i</a:t>
            </a:r>
            <a:r>
              <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a:t>
            </a:r>
            <a:r>
              <a:rPr lang="en-US" sz="60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ekologia</a:t>
            </a:r>
            <a:endParaRPr lang="en-US" sz="60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ndParaRPr>
          </a:p>
        </p:txBody>
      </p:sp>
      <p:cxnSp>
        <p:nvCxnSpPr>
          <p:cNvPr id="17" name="Straight Connector 16">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0DEE8134-8942-423C-9EAA-0110FCA11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2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18D7DD0-110F-43F3-A7E4-B51873CBF1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26">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13876" cy="68580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77037" b="73004"/>
          <a:stretch/>
        </p:blipFill>
        <p:spPr>
          <a:xfrm>
            <a:off x="1" y="-2"/>
            <a:ext cx="3321978" cy="2196792"/>
          </a:xfrm>
          <a:prstGeom prst="rect">
            <a:avLst/>
          </a:prstGeom>
        </p:spPr>
      </p:pic>
      <p:sp>
        <p:nvSpPr>
          <p:cNvPr id="2" name="pole tekstowe 1">
            <a:extLst>
              <a:ext uri="{FF2B5EF4-FFF2-40B4-BE49-F238E27FC236}">
                <a16:creationId xmlns:a16="http://schemas.microsoft.com/office/drawing/2014/main" id="{E9CD329D-46AC-3AC6-E7BF-25EE8798419D}"/>
              </a:ext>
            </a:extLst>
          </p:cNvPr>
          <p:cNvSpPr txBox="1"/>
          <p:nvPr/>
        </p:nvSpPr>
        <p:spPr>
          <a:xfrm>
            <a:off x="4194705" y="-561529"/>
            <a:ext cx="6526167" cy="4830385"/>
          </a:xfrm>
          <a:prstGeom prst="rect">
            <a:avLst/>
          </a:prstGeom>
        </p:spPr>
        <p:txBody>
          <a:bodyPr vert="horz" lIns="91440" tIns="45720" rIns="91440" bIns="45720" rtlCol="0" anchor="ctr">
            <a:normAutofit/>
          </a:bodyPr>
          <a:lstStyle/>
          <a:p>
            <a:pPr algn="ctr">
              <a:spcAft>
                <a:spcPts val="600"/>
              </a:spcAft>
              <a:buClr>
                <a:schemeClr val="tx1"/>
              </a:buClr>
            </a:pPr>
            <a:r>
              <a:rPr lang="en-US" i="0" dirty="0" err="1">
                <a:latin typeface="Comic Sans MS" panose="030F0702030302020204" pitchFamily="66" charset="0"/>
              </a:rPr>
              <a:t>Tworzywa</a:t>
            </a:r>
            <a:r>
              <a:rPr lang="en-US" i="0" dirty="0">
                <a:latin typeface="Comic Sans MS" panose="030F0702030302020204" pitchFamily="66" charset="0"/>
              </a:rPr>
              <a:t> </a:t>
            </a:r>
            <a:r>
              <a:rPr lang="en-US" i="0" dirty="0" err="1">
                <a:latin typeface="Comic Sans MS" panose="030F0702030302020204" pitchFamily="66" charset="0"/>
              </a:rPr>
              <a:t>sztuczne</a:t>
            </a:r>
            <a:r>
              <a:rPr lang="en-US" i="0" dirty="0">
                <a:latin typeface="Comic Sans MS" panose="030F0702030302020204" pitchFamily="66" charset="0"/>
              </a:rPr>
              <a:t> </a:t>
            </a:r>
            <a:r>
              <a:rPr lang="en-US" i="0" dirty="0" err="1">
                <a:latin typeface="Comic Sans MS" panose="030F0702030302020204" pitchFamily="66" charset="0"/>
              </a:rPr>
              <a:t>były</a:t>
            </a:r>
            <a:r>
              <a:rPr lang="en-US" i="0" dirty="0">
                <a:latin typeface="Comic Sans MS" panose="030F0702030302020204" pitchFamily="66" charset="0"/>
              </a:rPr>
              <a:t> </a:t>
            </a:r>
            <a:r>
              <a:rPr lang="en-US" i="0" dirty="0" err="1">
                <a:latin typeface="Comic Sans MS" panose="030F0702030302020204" pitchFamily="66" charset="0"/>
              </a:rPr>
              <a:t>znane</a:t>
            </a:r>
            <a:r>
              <a:rPr lang="en-US" i="0" dirty="0">
                <a:latin typeface="Comic Sans MS" panose="030F0702030302020204" pitchFamily="66" charset="0"/>
              </a:rPr>
              <a:t> </a:t>
            </a:r>
            <a:r>
              <a:rPr lang="en-US" i="0" dirty="0" err="1">
                <a:latin typeface="Comic Sans MS" panose="030F0702030302020204" pitchFamily="66" charset="0"/>
              </a:rPr>
              <a:t>już</a:t>
            </a:r>
            <a:r>
              <a:rPr lang="en-US" i="0" dirty="0">
                <a:latin typeface="Comic Sans MS" panose="030F0702030302020204" pitchFamily="66" charset="0"/>
              </a:rPr>
              <a:t> w XIX </a:t>
            </a:r>
            <a:r>
              <a:rPr lang="en-US" i="0" dirty="0" err="1">
                <a:latin typeface="Comic Sans MS" panose="030F0702030302020204" pitchFamily="66" charset="0"/>
              </a:rPr>
              <a:t>wieku</a:t>
            </a:r>
            <a:r>
              <a:rPr lang="en-US" i="0" dirty="0">
                <a:latin typeface="Comic Sans MS" panose="030F0702030302020204" pitchFamily="66" charset="0"/>
              </a:rPr>
              <a:t>, </a:t>
            </a:r>
            <a:r>
              <a:rPr lang="en-US" i="0" dirty="0" err="1">
                <a:latin typeface="Comic Sans MS" panose="030F0702030302020204" pitchFamily="66" charset="0"/>
              </a:rPr>
              <a:t>jednak</a:t>
            </a:r>
            <a:r>
              <a:rPr lang="en-US" i="0" dirty="0">
                <a:latin typeface="Comic Sans MS" panose="030F0702030302020204" pitchFamily="66" charset="0"/>
              </a:rPr>
              <a:t> to </a:t>
            </a:r>
            <a:r>
              <a:rPr lang="en-US" i="0" dirty="0" err="1">
                <a:latin typeface="Comic Sans MS" panose="030F0702030302020204" pitchFamily="66" charset="0"/>
              </a:rPr>
              <a:t>wiek</a:t>
            </a:r>
            <a:r>
              <a:rPr lang="en-US" i="0" dirty="0">
                <a:latin typeface="Comic Sans MS" panose="030F0702030302020204" pitchFamily="66" charset="0"/>
              </a:rPr>
              <a:t> XX </a:t>
            </a:r>
            <a:r>
              <a:rPr lang="en-US" i="0" dirty="0" err="1">
                <a:latin typeface="Comic Sans MS" panose="030F0702030302020204" pitchFamily="66" charset="0"/>
              </a:rPr>
              <a:t>spowodował</a:t>
            </a:r>
            <a:r>
              <a:rPr lang="en-US" i="0" dirty="0">
                <a:latin typeface="Comic Sans MS" panose="030F0702030302020204" pitchFamily="66" charset="0"/>
              </a:rPr>
              <a:t>, </a:t>
            </a:r>
            <a:r>
              <a:rPr lang="en-US" i="0" dirty="0" err="1">
                <a:latin typeface="Comic Sans MS" panose="030F0702030302020204" pitchFamily="66" charset="0"/>
              </a:rPr>
              <a:t>że</a:t>
            </a:r>
            <a:r>
              <a:rPr lang="en-US" i="0" dirty="0">
                <a:latin typeface="Comic Sans MS" panose="030F0702030302020204" pitchFamily="66" charset="0"/>
              </a:rPr>
              <a:t> </a:t>
            </a:r>
            <a:r>
              <a:rPr lang="en-US" i="0" dirty="0" err="1">
                <a:latin typeface="Comic Sans MS" panose="030F0702030302020204" pitchFamily="66" charset="0"/>
              </a:rPr>
              <a:t>zaczęły</a:t>
            </a:r>
            <a:r>
              <a:rPr lang="en-US" i="0" dirty="0">
                <a:latin typeface="Comic Sans MS" panose="030F0702030302020204" pitchFamily="66" charset="0"/>
              </a:rPr>
              <a:t> </a:t>
            </a:r>
            <a:r>
              <a:rPr lang="en-US" i="0" dirty="0" err="1">
                <a:latin typeface="Comic Sans MS" panose="030F0702030302020204" pitchFamily="66" charset="0"/>
              </a:rPr>
              <a:t>być</a:t>
            </a:r>
            <a:r>
              <a:rPr lang="en-US" i="0" dirty="0">
                <a:latin typeface="Comic Sans MS" panose="030F0702030302020204" pitchFamily="66" charset="0"/>
              </a:rPr>
              <a:t> </a:t>
            </a:r>
            <a:r>
              <a:rPr lang="en-US" i="0" dirty="0" err="1">
                <a:latin typeface="Comic Sans MS" panose="030F0702030302020204" pitchFamily="66" charset="0"/>
              </a:rPr>
              <a:t>wykorzystywane</a:t>
            </a:r>
            <a:r>
              <a:rPr lang="en-US" i="0" dirty="0">
                <a:latin typeface="Comic Sans MS" panose="030F0702030302020204" pitchFamily="66" charset="0"/>
              </a:rPr>
              <a:t> </a:t>
            </a:r>
            <a:r>
              <a:rPr lang="en-US" i="0" dirty="0" err="1">
                <a:latin typeface="Comic Sans MS" panose="030F0702030302020204" pitchFamily="66" charset="0"/>
              </a:rPr>
              <a:t>niemal</a:t>
            </a:r>
            <a:r>
              <a:rPr lang="en-US" i="0" dirty="0">
                <a:latin typeface="Comic Sans MS" panose="030F0702030302020204" pitchFamily="66" charset="0"/>
              </a:rPr>
              <a:t> we </a:t>
            </a:r>
            <a:r>
              <a:rPr lang="en-US" i="0" dirty="0" err="1">
                <a:latin typeface="Comic Sans MS" panose="030F0702030302020204" pitchFamily="66" charset="0"/>
              </a:rPr>
              <a:t>wszystkich</a:t>
            </a:r>
            <a:r>
              <a:rPr lang="en-US" i="0" dirty="0">
                <a:latin typeface="Comic Sans MS" panose="030F0702030302020204" pitchFamily="66" charset="0"/>
              </a:rPr>
              <a:t> </a:t>
            </a:r>
            <a:r>
              <a:rPr lang="en-US" i="0" dirty="0" err="1">
                <a:latin typeface="Comic Sans MS" panose="030F0702030302020204" pitchFamily="66" charset="0"/>
              </a:rPr>
              <a:t>dziedzinach</a:t>
            </a:r>
            <a:r>
              <a:rPr lang="en-US" i="0" dirty="0">
                <a:latin typeface="Comic Sans MS" panose="030F0702030302020204" pitchFamily="66" charset="0"/>
              </a:rPr>
              <a:t> </a:t>
            </a:r>
            <a:r>
              <a:rPr lang="en-US" i="0" dirty="0" err="1">
                <a:latin typeface="Comic Sans MS" panose="030F0702030302020204" pitchFamily="66" charset="0"/>
              </a:rPr>
              <a:t>przemysłu</a:t>
            </a:r>
            <a:r>
              <a:rPr lang="en-US" i="0" dirty="0">
                <a:latin typeface="Comic Sans MS" panose="030F0702030302020204" pitchFamily="66" charset="0"/>
              </a:rPr>
              <a:t>. </a:t>
            </a:r>
            <a:r>
              <a:rPr lang="en-US" i="0" dirty="0" err="1">
                <a:latin typeface="Comic Sans MS" panose="030F0702030302020204" pitchFamily="66" charset="0"/>
              </a:rPr>
              <a:t>Dziś</a:t>
            </a:r>
            <a:r>
              <a:rPr lang="en-US" i="0" dirty="0">
                <a:latin typeface="Comic Sans MS" panose="030F0702030302020204" pitchFamily="66" charset="0"/>
              </a:rPr>
              <a:t> </a:t>
            </a:r>
            <a:r>
              <a:rPr lang="en-US" i="0" dirty="0" err="1">
                <a:latin typeface="Comic Sans MS" panose="030F0702030302020204" pitchFamily="66" charset="0"/>
              </a:rPr>
              <a:t>trudno</a:t>
            </a:r>
            <a:r>
              <a:rPr lang="en-US" i="0" dirty="0">
                <a:latin typeface="Comic Sans MS" panose="030F0702030302020204" pitchFamily="66" charset="0"/>
              </a:rPr>
              <a:t> </a:t>
            </a:r>
            <a:r>
              <a:rPr lang="en-US" i="0" dirty="0" err="1">
                <a:latin typeface="Comic Sans MS" panose="030F0702030302020204" pitchFamily="66" charset="0"/>
              </a:rPr>
              <a:t>sobie</a:t>
            </a:r>
            <a:r>
              <a:rPr lang="en-US" i="0" dirty="0">
                <a:latin typeface="Comic Sans MS" panose="030F0702030302020204" pitchFamily="66" charset="0"/>
              </a:rPr>
              <a:t> </a:t>
            </a:r>
            <a:r>
              <a:rPr lang="en-US" i="0" dirty="0" err="1">
                <a:latin typeface="Comic Sans MS" panose="030F0702030302020204" pitchFamily="66" charset="0"/>
              </a:rPr>
              <a:t>wyobrazić</a:t>
            </a:r>
            <a:r>
              <a:rPr lang="en-US" i="0" dirty="0">
                <a:latin typeface="Comic Sans MS" panose="030F0702030302020204" pitchFamily="66" charset="0"/>
              </a:rPr>
              <a:t> </a:t>
            </a:r>
            <a:r>
              <a:rPr lang="en-US" i="0" dirty="0" err="1">
                <a:latin typeface="Comic Sans MS" panose="030F0702030302020204" pitchFamily="66" charset="0"/>
              </a:rPr>
              <a:t>życie</a:t>
            </a:r>
            <a:r>
              <a:rPr lang="en-US" i="0" dirty="0">
                <a:latin typeface="Comic Sans MS" panose="030F0702030302020204" pitchFamily="66" charset="0"/>
              </a:rPr>
              <a:t> bez </a:t>
            </a:r>
            <a:r>
              <a:rPr lang="en-US" i="0" dirty="0" err="1">
                <a:latin typeface="Comic Sans MS" panose="030F0702030302020204" pitchFamily="66" charset="0"/>
              </a:rPr>
              <a:t>nich</a:t>
            </a:r>
            <a:r>
              <a:rPr lang="en-US" i="0" dirty="0">
                <a:latin typeface="Comic Sans MS" panose="030F0702030302020204" pitchFamily="66" charset="0"/>
              </a:rPr>
              <a:t>. </a:t>
            </a:r>
            <a:r>
              <a:rPr lang="en-US" i="0" dirty="0" err="1">
                <a:latin typeface="Comic Sans MS" panose="030F0702030302020204" pitchFamily="66" charset="0"/>
              </a:rPr>
              <a:t>Stosowane</a:t>
            </a:r>
            <a:r>
              <a:rPr lang="en-US" i="0" dirty="0">
                <a:latin typeface="Comic Sans MS" panose="030F0702030302020204" pitchFamily="66" charset="0"/>
              </a:rPr>
              <a:t> </a:t>
            </a:r>
            <a:r>
              <a:rPr lang="en-US" i="0" dirty="0" err="1">
                <a:latin typeface="Comic Sans MS" panose="030F0702030302020204" pitchFamily="66" charset="0"/>
              </a:rPr>
              <a:t>są</a:t>
            </a:r>
            <a:r>
              <a:rPr lang="en-US" i="0" dirty="0">
                <a:latin typeface="Comic Sans MS" panose="030F0702030302020204" pitchFamily="66" charset="0"/>
              </a:rPr>
              <a:t> </a:t>
            </a:r>
            <a:r>
              <a:rPr lang="en-US" i="0" dirty="0" err="1">
                <a:latin typeface="Comic Sans MS" panose="030F0702030302020204" pitchFamily="66" charset="0"/>
              </a:rPr>
              <a:t>jako</a:t>
            </a:r>
            <a:r>
              <a:rPr lang="en-US" i="0" dirty="0">
                <a:latin typeface="Comic Sans MS" panose="030F0702030302020204" pitchFamily="66" charset="0"/>
              </a:rPr>
              <a:t> </a:t>
            </a:r>
            <a:r>
              <a:rPr lang="en-US" i="0" dirty="0" err="1">
                <a:latin typeface="Comic Sans MS" panose="030F0702030302020204" pitchFamily="66" charset="0"/>
              </a:rPr>
              <a:t>elementy</a:t>
            </a:r>
            <a:r>
              <a:rPr lang="en-US" i="0" dirty="0">
                <a:latin typeface="Comic Sans MS" panose="030F0702030302020204" pitchFamily="66" charset="0"/>
              </a:rPr>
              <a:t> </a:t>
            </a:r>
            <a:r>
              <a:rPr lang="en-US" i="0" dirty="0" err="1">
                <a:latin typeface="Comic Sans MS" panose="030F0702030302020204" pitchFamily="66" charset="0"/>
              </a:rPr>
              <a:t>maszyn</a:t>
            </a:r>
            <a:r>
              <a:rPr lang="en-US" i="0" dirty="0">
                <a:latin typeface="Comic Sans MS" panose="030F0702030302020204" pitchFamily="66" charset="0"/>
              </a:rPr>
              <a:t> </a:t>
            </a:r>
            <a:r>
              <a:rPr lang="en-US" i="0" dirty="0" err="1">
                <a:latin typeface="Comic Sans MS" panose="030F0702030302020204" pitchFamily="66" charset="0"/>
              </a:rPr>
              <a:t>i</a:t>
            </a:r>
            <a:r>
              <a:rPr lang="en-US" i="0" dirty="0">
                <a:latin typeface="Comic Sans MS" panose="030F0702030302020204" pitchFamily="66" charset="0"/>
              </a:rPr>
              <a:t> </a:t>
            </a:r>
            <a:r>
              <a:rPr lang="en-US" i="0" dirty="0" err="1">
                <a:latin typeface="Comic Sans MS" panose="030F0702030302020204" pitchFamily="66" charset="0"/>
              </a:rPr>
              <a:t>urządzeń</a:t>
            </a:r>
            <a:r>
              <a:rPr lang="en-US" i="0" dirty="0">
                <a:latin typeface="Comic Sans MS" panose="030F0702030302020204" pitchFamily="66" charset="0"/>
              </a:rPr>
              <a:t> </a:t>
            </a:r>
            <a:r>
              <a:rPr lang="en-US" i="0" dirty="0" err="1">
                <a:latin typeface="Comic Sans MS" panose="030F0702030302020204" pitchFamily="66" charset="0"/>
              </a:rPr>
              <a:t>spotykanych</a:t>
            </a:r>
            <a:r>
              <a:rPr lang="en-US" i="0" dirty="0">
                <a:latin typeface="Comic Sans MS" panose="030F0702030302020204" pitchFamily="66" charset="0"/>
              </a:rPr>
              <a:t> w </a:t>
            </a:r>
            <a:r>
              <a:rPr lang="en-US" i="0" dirty="0" err="1">
                <a:latin typeface="Comic Sans MS" panose="030F0702030302020204" pitchFamily="66" charset="0"/>
              </a:rPr>
              <a:t>wielu</a:t>
            </a:r>
            <a:r>
              <a:rPr lang="en-US" i="0" dirty="0">
                <a:latin typeface="Comic Sans MS" panose="030F0702030302020204" pitchFamily="66" charset="0"/>
              </a:rPr>
              <a:t> </a:t>
            </a:r>
            <a:r>
              <a:rPr lang="en-US" i="0" dirty="0" err="1">
                <a:latin typeface="Comic Sans MS" panose="030F0702030302020204" pitchFamily="66" charset="0"/>
              </a:rPr>
              <a:t>gałęziach</a:t>
            </a:r>
            <a:r>
              <a:rPr lang="en-US" i="0" dirty="0">
                <a:latin typeface="Comic Sans MS" panose="030F0702030302020204" pitchFamily="66" charset="0"/>
              </a:rPr>
              <a:t> </a:t>
            </a:r>
            <a:r>
              <a:rPr lang="en-US" i="0" dirty="0" err="1">
                <a:latin typeface="Comic Sans MS" panose="030F0702030302020204" pitchFamily="66" charset="0"/>
              </a:rPr>
              <a:t>gospodarki</a:t>
            </a:r>
            <a:r>
              <a:rPr lang="en-US" i="0" dirty="0">
                <a:latin typeface="Comic Sans MS" panose="030F0702030302020204" pitchFamily="66" charset="0"/>
              </a:rPr>
              <a:t>. </a:t>
            </a:r>
            <a:r>
              <a:rPr lang="en-US" dirty="0" err="1">
                <a:latin typeface="Comic Sans MS" panose="030F0702030302020204" pitchFamily="66" charset="0"/>
              </a:rPr>
              <a:t>C</a:t>
            </a:r>
            <a:r>
              <a:rPr lang="en-US" i="0" dirty="0" err="1">
                <a:latin typeface="Comic Sans MS" panose="030F0702030302020204" pitchFamily="66" charset="0"/>
              </a:rPr>
              <a:t>oraz</a:t>
            </a:r>
            <a:r>
              <a:rPr lang="en-US" i="0" dirty="0">
                <a:latin typeface="Comic Sans MS" panose="030F0702030302020204" pitchFamily="66" charset="0"/>
              </a:rPr>
              <a:t> </a:t>
            </a:r>
            <a:r>
              <a:rPr lang="en-US" i="0" dirty="0" err="1">
                <a:latin typeface="Comic Sans MS" panose="030F0702030302020204" pitchFamily="66" charset="0"/>
              </a:rPr>
              <a:t>bardziej</a:t>
            </a:r>
            <a:r>
              <a:rPr lang="en-US" i="0" dirty="0">
                <a:latin typeface="Comic Sans MS" panose="030F0702030302020204" pitchFamily="66" charset="0"/>
              </a:rPr>
              <a:t> </a:t>
            </a:r>
            <a:r>
              <a:rPr lang="en-US" i="0" dirty="0" err="1">
                <a:latin typeface="Comic Sans MS" panose="030F0702030302020204" pitchFamily="66" charset="0"/>
              </a:rPr>
              <a:t>zyskują</a:t>
            </a:r>
            <a:r>
              <a:rPr lang="en-US" i="0" dirty="0">
                <a:latin typeface="Comic Sans MS" panose="030F0702030302020204" pitchFamily="66" charset="0"/>
              </a:rPr>
              <a:t> </a:t>
            </a:r>
            <a:r>
              <a:rPr lang="en-US" i="0" dirty="0" err="1">
                <a:latin typeface="Comic Sans MS" panose="030F0702030302020204" pitchFamily="66" charset="0"/>
              </a:rPr>
              <a:t>na</a:t>
            </a:r>
            <a:r>
              <a:rPr lang="en-US" i="0" dirty="0">
                <a:latin typeface="Comic Sans MS" panose="030F0702030302020204" pitchFamily="66" charset="0"/>
              </a:rPr>
              <a:t> </a:t>
            </a:r>
            <a:r>
              <a:rPr lang="en-US" i="0" dirty="0" err="1">
                <a:latin typeface="Comic Sans MS" panose="030F0702030302020204" pitchFamily="66" charset="0"/>
              </a:rPr>
              <a:t>popularności</a:t>
            </a:r>
            <a:r>
              <a:rPr lang="en-US" i="0" dirty="0">
                <a:latin typeface="Comic Sans MS" panose="030F0702030302020204" pitchFamily="66" charset="0"/>
              </a:rPr>
              <a:t> za </a:t>
            </a:r>
            <a:r>
              <a:rPr lang="en-US" i="0" dirty="0" err="1">
                <a:latin typeface="Comic Sans MS" panose="030F0702030302020204" pitchFamily="66" charset="0"/>
              </a:rPr>
              <a:t>sprawą</a:t>
            </a:r>
            <a:r>
              <a:rPr lang="en-US" i="0" dirty="0">
                <a:latin typeface="Comic Sans MS" panose="030F0702030302020204" pitchFamily="66" charset="0"/>
              </a:rPr>
              <a:t> </a:t>
            </a:r>
            <a:r>
              <a:rPr lang="en-US" i="0" dirty="0" err="1">
                <a:latin typeface="Comic Sans MS" panose="030F0702030302020204" pitchFamily="66" charset="0"/>
              </a:rPr>
              <a:t>swoich</a:t>
            </a:r>
            <a:r>
              <a:rPr lang="en-US" i="0" dirty="0">
                <a:latin typeface="Comic Sans MS" panose="030F0702030302020204" pitchFamily="66" charset="0"/>
              </a:rPr>
              <a:t> </a:t>
            </a:r>
            <a:r>
              <a:rPr lang="en-US" i="0" dirty="0" err="1">
                <a:latin typeface="Comic Sans MS" panose="030F0702030302020204" pitchFamily="66" charset="0"/>
              </a:rPr>
              <a:t>właściwości</a:t>
            </a:r>
            <a:r>
              <a:rPr lang="en-US" i="0" dirty="0">
                <a:latin typeface="Comic Sans MS" panose="030F0702030302020204" pitchFamily="66" charset="0"/>
              </a:rPr>
              <a:t>, </a:t>
            </a:r>
            <a:r>
              <a:rPr lang="en-US" i="0" dirty="0" err="1">
                <a:latin typeface="Comic Sans MS" panose="030F0702030302020204" pitchFamily="66" charset="0"/>
              </a:rPr>
              <a:t>dzięki</a:t>
            </a:r>
            <a:r>
              <a:rPr lang="en-US" i="0" dirty="0">
                <a:latin typeface="Comic Sans MS" panose="030F0702030302020204" pitchFamily="66" charset="0"/>
              </a:rPr>
              <a:t> </a:t>
            </a:r>
            <a:r>
              <a:rPr lang="en-US" i="0" dirty="0" err="1">
                <a:latin typeface="Comic Sans MS" panose="030F0702030302020204" pitchFamily="66" charset="0"/>
              </a:rPr>
              <a:t>którym</a:t>
            </a:r>
            <a:r>
              <a:rPr lang="en-US" i="0" dirty="0">
                <a:latin typeface="Comic Sans MS" panose="030F0702030302020204" pitchFamily="66" charset="0"/>
              </a:rPr>
              <a:t> </a:t>
            </a:r>
            <a:r>
              <a:rPr lang="en-US" i="0" dirty="0" err="1">
                <a:latin typeface="Comic Sans MS" panose="030F0702030302020204" pitchFamily="66" charset="0"/>
              </a:rPr>
              <a:t>świetnie</a:t>
            </a:r>
            <a:r>
              <a:rPr lang="en-US" i="0" dirty="0">
                <a:latin typeface="Comic Sans MS" panose="030F0702030302020204" pitchFamily="66" charset="0"/>
              </a:rPr>
              <a:t> </a:t>
            </a:r>
            <a:r>
              <a:rPr lang="en-US" i="0" dirty="0" err="1">
                <a:latin typeface="Comic Sans MS" panose="030F0702030302020204" pitchFamily="66" charset="0"/>
              </a:rPr>
              <a:t>nadają</a:t>
            </a:r>
            <a:r>
              <a:rPr lang="en-US" i="0" dirty="0">
                <a:latin typeface="Comic Sans MS" panose="030F0702030302020204" pitchFamily="66" charset="0"/>
              </a:rPr>
              <a:t> </a:t>
            </a:r>
            <a:r>
              <a:rPr lang="en-US" i="0" dirty="0" err="1">
                <a:latin typeface="Comic Sans MS" panose="030F0702030302020204" pitchFamily="66" charset="0"/>
              </a:rPr>
              <a:t>się</a:t>
            </a:r>
            <a:r>
              <a:rPr lang="en-US" i="0" dirty="0">
                <a:latin typeface="Comic Sans MS" panose="030F0702030302020204" pitchFamily="66" charset="0"/>
              </a:rPr>
              <a:t> do </a:t>
            </a:r>
            <a:r>
              <a:rPr lang="en-US" i="0" dirty="0" err="1">
                <a:latin typeface="Comic Sans MS" panose="030F0702030302020204" pitchFamily="66" charset="0"/>
              </a:rPr>
              <a:t>obróbki</a:t>
            </a:r>
            <a:r>
              <a:rPr lang="en-US" i="0" dirty="0">
                <a:latin typeface="Comic Sans MS" panose="030F0702030302020204" pitchFamily="66" charset="0"/>
              </a:rPr>
              <a:t>.  Do </a:t>
            </a:r>
            <a:r>
              <a:rPr lang="en-US" i="0" dirty="0" err="1">
                <a:latin typeface="Comic Sans MS" panose="030F0702030302020204" pitchFamily="66" charset="0"/>
              </a:rPr>
              <a:t>tego</a:t>
            </a:r>
            <a:r>
              <a:rPr lang="en-US" i="0" dirty="0">
                <a:latin typeface="Comic Sans MS" panose="030F0702030302020204" pitchFamily="66" charset="0"/>
              </a:rPr>
              <a:t> </a:t>
            </a:r>
            <a:r>
              <a:rPr lang="en-US" i="0" dirty="0" err="1">
                <a:latin typeface="Comic Sans MS" panose="030F0702030302020204" pitchFamily="66" charset="0"/>
              </a:rPr>
              <a:t>dochodzi</a:t>
            </a:r>
            <a:r>
              <a:rPr lang="en-US" i="0" dirty="0">
                <a:latin typeface="Comic Sans MS" panose="030F0702030302020204" pitchFamily="66" charset="0"/>
              </a:rPr>
              <a:t> ich </a:t>
            </a:r>
            <a:r>
              <a:rPr lang="en-US" i="0" dirty="0" err="1">
                <a:latin typeface="Comic Sans MS" panose="030F0702030302020204" pitchFamily="66" charset="0"/>
              </a:rPr>
              <a:t>atrakcyjna</a:t>
            </a:r>
            <a:r>
              <a:rPr lang="en-US" i="0" dirty="0">
                <a:latin typeface="Comic Sans MS" panose="030F0702030302020204" pitchFamily="66" charset="0"/>
              </a:rPr>
              <a:t> </a:t>
            </a:r>
            <a:r>
              <a:rPr lang="en-US" i="0" dirty="0" err="1">
                <a:latin typeface="Comic Sans MS" panose="030F0702030302020204" pitchFamily="66" charset="0"/>
              </a:rPr>
              <a:t>cena</a:t>
            </a:r>
            <a:r>
              <a:rPr lang="en-US" i="0" dirty="0">
                <a:latin typeface="Comic Sans MS" panose="030F0702030302020204" pitchFamily="66" charset="0"/>
              </a:rPr>
              <a:t>.</a:t>
            </a:r>
            <a:endParaRPr lang="en-US" dirty="0">
              <a:latin typeface="Comic Sans MS" panose="030F0702030302020204" pitchFamily="66" charset="0"/>
            </a:endParaRPr>
          </a:p>
        </p:txBody>
      </p:sp>
      <p:sp>
        <p:nvSpPr>
          <p:cNvPr id="3" name="pole tekstowe 2">
            <a:extLst>
              <a:ext uri="{FF2B5EF4-FFF2-40B4-BE49-F238E27FC236}">
                <a16:creationId xmlns:a16="http://schemas.microsoft.com/office/drawing/2014/main" id="{2B2F64B8-0119-45FB-7C61-6B832F12BAA6}"/>
              </a:ext>
            </a:extLst>
          </p:cNvPr>
          <p:cNvSpPr txBox="1"/>
          <p:nvPr/>
        </p:nvSpPr>
        <p:spPr>
          <a:xfrm>
            <a:off x="5365103" y="3707326"/>
            <a:ext cx="6698650" cy="2585323"/>
          </a:xfrm>
          <a:prstGeom prst="rect">
            <a:avLst/>
          </a:prstGeom>
          <a:noFill/>
        </p:spPr>
        <p:txBody>
          <a:bodyPr wrap="square" rtlCol="0">
            <a:spAutoFit/>
          </a:bodyPr>
          <a:lstStyle/>
          <a:p>
            <a:pPr algn="ctr">
              <a:spcAft>
                <a:spcPts val="600"/>
              </a:spcAft>
            </a:pPr>
            <a:r>
              <a:rPr lang="pl-PL" i="0" dirty="0">
                <a:solidFill>
                  <a:srgbClr val="171933"/>
                </a:solidFill>
                <a:effectLst/>
                <a:latin typeface="Comic Sans MS" panose="030F0702030302020204" pitchFamily="66" charset="0"/>
              </a:rPr>
              <a:t>Tworzywa sztuczne charakteryzują się wyjątkową trwałością. Jest to niewątpliwą zaletą w przemyśle, natomiast wadą z punktu widzenia środowiska naturalnego. Trwałość wpływa bowiem na proces rozkładu, który może zająć nawet kilkaset lat. Trafiają więc na wysypiska śmieci, a co gorsza również do środowiska naturalnego. Szacuje się, że ok. 80% zanieczyszczenia mórz i oceanów stanowią właśnie tworzywa sztuczne. Ma to degradujący wpływ na zwierzęta, a pośrednio także na zdrowie człowieka.</a:t>
            </a:r>
            <a:endParaRPr lang="pl-PL" dirty="0">
              <a:latin typeface="Comic Sans MS" panose="030F0702030302020204" pitchFamily="66" charset="0"/>
            </a:endParaRPr>
          </a:p>
        </p:txBody>
      </p:sp>
      <p:pic>
        <p:nvPicPr>
          <p:cNvPr id="33" name="Obraz 32" descr="Obraz zawierający plastik, Wielobarwność, przyrząd do pisania&#10;&#10;Opis wygenerowany automatycznie">
            <a:extLst>
              <a:ext uri="{FF2B5EF4-FFF2-40B4-BE49-F238E27FC236}">
                <a16:creationId xmlns:a16="http://schemas.microsoft.com/office/drawing/2014/main" id="{F955B436-EE3C-B4D2-3164-9F8332669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80892" y="1619888"/>
            <a:ext cx="7414658" cy="4174877"/>
          </a:xfrm>
          <a:prstGeom prst="rect">
            <a:avLst/>
          </a:prstGeom>
        </p:spPr>
      </p:pic>
    </p:spTree>
    <p:extLst>
      <p:ext uri="{BB962C8B-B14F-4D97-AF65-F5344CB8AC3E}">
        <p14:creationId xmlns:p14="http://schemas.microsoft.com/office/powerpoint/2010/main" val="2024723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5B8AC4F-94FB-0824-3175-C849D71081E8}"/>
              </a:ext>
            </a:extLst>
          </p:cNvPr>
          <p:cNvSpPr txBox="1"/>
          <p:nvPr/>
        </p:nvSpPr>
        <p:spPr>
          <a:xfrm>
            <a:off x="616118" y="1036670"/>
            <a:ext cx="5339877" cy="5214938"/>
          </a:xfrm>
          <a:prstGeom prst="rect">
            <a:avLst/>
          </a:prstGeom>
        </p:spPr>
        <p:txBody>
          <a:bodyPr vert="horz" lIns="91440" tIns="45720" rIns="91440" bIns="45720" rtlCol="0">
            <a:normAutofit/>
          </a:bodyPr>
          <a:lstStyle/>
          <a:p>
            <a:pPr algn="ctr">
              <a:lnSpc>
                <a:spcPct val="90000"/>
              </a:lnSpc>
              <a:spcAft>
                <a:spcPts val="600"/>
              </a:spcAft>
            </a:pPr>
            <a:r>
              <a:rPr lang="en-US" dirty="0">
                <a:latin typeface="Comic Sans MS" panose="030F0702030302020204" pitchFamily="66" charset="0"/>
              </a:rPr>
              <a:t>Z </a:t>
            </a:r>
            <a:r>
              <a:rPr lang="en-US" dirty="0" err="1">
                <a:latin typeface="Comic Sans MS" panose="030F0702030302020204" pitchFamily="66" charset="0"/>
              </a:rPr>
              <a:t>drugiej</a:t>
            </a:r>
            <a:r>
              <a:rPr lang="en-US" dirty="0">
                <a:latin typeface="Comic Sans MS" panose="030F0702030302020204" pitchFamily="66" charset="0"/>
              </a:rPr>
              <a:t> </a:t>
            </a:r>
            <a:r>
              <a:rPr lang="en-US" dirty="0" err="1">
                <a:latin typeface="Comic Sans MS" panose="030F0702030302020204" pitchFamily="66" charset="0"/>
              </a:rPr>
              <a:t>strony</a:t>
            </a:r>
            <a:r>
              <a:rPr lang="en-US" dirty="0">
                <a:latin typeface="Comic Sans MS" panose="030F0702030302020204" pitchFamily="66" charset="0"/>
              </a:rPr>
              <a:t> </a:t>
            </a:r>
            <a:r>
              <a:rPr lang="en-US" dirty="0" err="1">
                <a:latin typeface="Comic Sans MS" panose="030F0702030302020204" pitchFamily="66" charset="0"/>
              </a:rPr>
              <a:t>stosowanie</a:t>
            </a:r>
            <a:r>
              <a:rPr lang="en-US" dirty="0">
                <a:latin typeface="Comic Sans MS" panose="030F0702030302020204" pitchFamily="66" charset="0"/>
              </a:rPr>
              <a:t> </a:t>
            </a:r>
            <a:r>
              <a:rPr lang="en-US" dirty="0" err="1">
                <a:latin typeface="Comic Sans MS" panose="030F0702030302020204" pitchFamily="66" charset="0"/>
              </a:rPr>
              <a:t>wyrobów</a:t>
            </a:r>
            <a:r>
              <a:rPr lang="en-US" dirty="0">
                <a:latin typeface="Comic Sans MS" panose="030F0702030302020204" pitchFamily="66" charset="0"/>
              </a:rPr>
              <a:t> z </a:t>
            </a:r>
            <a:r>
              <a:rPr lang="en-US" dirty="0" err="1">
                <a:latin typeface="Comic Sans MS" panose="030F0702030302020204" pitchFamily="66" charset="0"/>
              </a:rPr>
              <a:t>tworzyw</a:t>
            </a:r>
            <a:r>
              <a:rPr lang="en-US" dirty="0">
                <a:latin typeface="Comic Sans MS" panose="030F0702030302020204" pitchFamily="66" charset="0"/>
              </a:rPr>
              <a:t> jest </a:t>
            </a:r>
            <a:r>
              <a:rPr lang="en-US" dirty="0" err="1">
                <a:latin typeface="Comic Sans MS" panose="030F0702030302020204" pitchFamily="66" charset="0"/>
              </a:rPr>
              <a:t>również</a:t>
            </a:r>
            <a:r>
              <a:rPr lang="en-US" dirty="0">
                <a:latin typeface="Comic Sans MS" panose="030F0702030302020204" pitchFamily="66" charset="0"/>
              </a:rPr>
              <a:t> </a:t>
            </a:r>
            <a:r>
              <a:rPr lang="en-US" dirty="0" err="1">
                <a:latin typeface="Comic Sans MS" panose="030F0702030302020204" pitchFamily="66" charset="0"/>
              </a:rPr>
              <a:t>korzystne</a:t>
            </a:r>
            <a:r>
              <a:rPr lang="en-US" dirty="0">
                <a:latin typeface="Comic Sans MS" panose="030F0702030302020204" pitchFamily="66" charset="0"/>
              </a:rPr>
              <a:t> </a:t>
            </a:r>
            <a:r>
              <a:rPr lang="en-US" dirty="0" err="1">
                <a:latin typeface="Comic Sans MS" panose="030F0702030302020204" pitchFamily="66" charset="0"/>
              </a:rPr>
              <a:t>dla</a:t>
            </a:r>
            <a:r>
              <a:rPr lang="en-US" dirty="0">
                <a:latin typeface="Comic Sans MS" panose="030F0702030302020204" pitchFamily="66" charset="0"/>
              </a:rPr>
              <a:t> </a:t>
            </a:r>
            <a:r>
              <a:rPr lang="en-US" dirty="0" err="1">
                <a:latin typeface="Comic Sans MS" panose="030F0702030302020204" pitchFamily="66" charset="0"/>
              </a:rPr>
              <a:t>środowiska</a:t>
            </a:r>
            <a:r>
              <a:rPr lang="en-US" dirty="0">
                <a:latin typeface="Comic Sans MS" panose="030F0702030302020204" pitchFamily="66" charset="0"/>
              </a:rPr>
              <a:t> - </a:t>
            </a:r>
            <a:r>
              <a:rPr lang="en-US" dirty="0" err="1">
                <a:latin typeface="Comic Sans MS" panose="030F0702030302020204" pitchFamily="66" charset="0"/>
              </a:rPr>
              <a:t>pomagają</a:t>
            </a:r>
            <a:r>
              <a:rPr lang="en-US" dirty="0">
                <a:latin typeface="Comic Sans MS" panose="030F0702030302020204" pitchFamily="66" charset="0"/>
              </a:rPr>
              <a:t> one </a:t>
            </a:r>
            <a:r>
              <a:rPr lang="en-US" dirty="0" err="1">
                <a:latin typeface="Comic Sans MS" panose="030F0702030302020204" pitchFamily="66" charset="0"/>
              </a:rPr>
              <a:t>oszczędzić</a:t>
            </a:r>
            <a:r>
              <a:rPr lang="en-US" dirty="0">
                <a:latin typeface="Comic Sans MS" panose="030F0702030302020204" pitchFamily="66" charset="0"/>
              </a:rPr>
              <a:t> </a:t>
            </a:r>
            <a:r>
              <a:rPr lang="en-US" dirty="0" err="1">
                <a:latin typeface="Comic Sans MS" panose="030F0702030302020204" pitchFamily="66" charset="0"/>
              </a:rPr>
              <a:t>naturalne</a:t>
            </a:r>
            <a:r>
              <a:rPr lang="en-US" dirty="0">
                <a:latin typeface="Comic Sans MS" panose="030F0702030302020204" pitchFamily="66" charset="0"/>
              </a:rPr>
              <a:t> </a:t>
            </a:r>
            <a:r>
              <a:rPr lang="en-US" dirty="0" err="1">
                <a:latin typeface="Comic Sans MS" panose="030F0702030302020204" pitchFamily="66" charset="0"/>
              </a:rPr>
              <a:t>zasoby</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przyczyniają</a:t>
            </a:r>
            <a:r>
              <a:rPr lang="en-US" dirty="0">
                <a:latin typeface="Comic Sans MS" panose="030F0702030302020204" pitchFamily="66" charset="0"/>
              </a:rPr>
              <a:t> </a:t>
            </a:r>
            <a:r>
              <a:rPr lang="en-US" dirty="0" err="1">
                <a:latin typeface="Comic Sans MS" panose="030F0702030302020204" pitchFamily="66" charset="0"/>
              </a:rPr>
              <a:t>się</a:t>
            </a:r>
            <a:r>
              <a:rPr lang="en-US" dirty="0">
                <a:latin typeface="Comic Sans MS" panose="030F0702030302020204" pitchFamily="66" charset="0"/>
              </a:rPr>
              <a:t> do </a:t>
            </a:r>
            <a:r>
              <a:rPr lang="en-US" dirty="0" err="1">
                <a:latin typeface="Comic Sans MS" panose="030F0702030302020204" pitchFamily="66" charset="0"/>
              </a:rPr>
              <a:t>realizacji</a:t>
            </a:r>
            <a:r>
              <a:rPr lang="en-US" dirty="0">
                <a:latin typeface="Comic Sans MS" panose="030F0702030302020204" pitchFamily="66" charset="0"/>
              </a:rPr>
              <a:t> </a:t>
            </a:r>
            <a:r>
              <a:rPr lang="en-US" dirty="0" err="1">
                <a:latin typeface="Comic Sans MS" panose="030F0702030302020204" pitchFamily="66" charset="0"/>
              </a:rPr>
              <a:t>celów</a:t>
            </a:r>
            <a:r>
              <a:rPr lang="en-US" dirty="0">
                <a:latin typeface="Comic Sans MS" panose="030F0702030302020204" pitchFamily="66" charset="0"/>
              </a:rPr>
              <a:t> </a:t>
            </a:r>
            <a:r>
              <a:rPr lang="en-US" dirty="0" err="1">
                <a:latin typeface="Comic Sans MS" panose="030F0702030302020204" pitchFamily="66" charset="0"/>
              </a:rPr>
              <a:t>zrównoważonego</a:t>
            </a:r>
            <a:r>
              <a:rPr lang="en-US" dirty="0">
                <a:latin typeface="Comic Sans MS" panose="030F0702030302020204" pitchFamily="66" charset="0"/>
              </a:rPr>
              <a:t> </a:t>
            </a:r>
            <a:r>
              <a:rPr lang="en-US" dirty="0" err="1">
                <a:latin typeface="Comic Sans MS" panose="030F0702030302020204" pitchFamily="66" charset="0"/>
              </a:rPr>
              <a:t>rozwoju</a:t>
            </a:r>
            <a:r>
              <a:rPr lang="en-US" dirty="0">
                <a:latin typeface="Comic Sans MS" panose="030F0702030302020204" pitchFamily="66" charset="0"/>
              </a:rPr>
              <a:t>. </a:t>
            </a:r>
            <a:r>
              <a:rPr lang="en-US" dirty="0" err="1">
                <a:latin typeface="Comic Sans MS" panose="030F0702030302020204" pitchFamily="66" charset="0"/>
              </a:rPr>
              <a:t>Bardzo</a:t>
            </a:r>
            <a:r>
              <a:rPr lang="en-US" dirty="0">
                <a:latin typeface="Comic Sans MS" panose="030F0702030302020204" pitchFamily="66" charset="0"/>
              </a:rPr>
              <a:t> </a:t>
            </a:r>
            <a:r>
              <a:rPr lang="en-US" dirty="0" err="1">
                <a:latin typeface="Comic Sans MS" panose="030F0702030302020204" pitchFamily="66" charset="0"/>
              </a:rPr>
              <a:t>często</a:t>
            </a:r>
            <a:r>
              <a:rPr lang="en-US" dirty="0">
                <a:latin typeface="Comic Sans MS" panose="030F0702030302020204" pitchFamily="66" charset="0"/>
              </a:rPr>
              <a:t> </a:t>
            </a:r>
            <a:r>
              <a:rPr lang="en-US" dirty="0" err="1">
                <a:latin typeface="Comic Sans MS" panose="030F0702030302020204" pitchFamily="66" charset="0"/>
              </a:rPr>
              <a:t>tworzywa</a:t>
            </a:r>
            <a:r>
              <a:rPr lang="en-US" dirty="0">
                <a:latin typeface="Comic Sans MS" panose="030F0702030302020204" pitchFamily="66" charset="0"/>
              </a:rPr>
              <a:t> </a:t>
            </a:r>
            <a:r>
              <a:rPr lang="en-US" dirty="0" err="1">
                <a:latin typeface="Comic Sans MS" panose="030F0702030302020204" pitchFamily="66" charset="0"/>
              </a:rPr>
              <a:t>są</a:t>
            </a:r>
            <a:r>
              <a:rPr lang="en-US" dirty="0">
                <a:latin typeface="Comic Sans MS" panose="030F0702030302020204" pitchFamily="66" charset="0"/>
              </a:rPr>
              <a:t> </a:t>
            </a:r>
            <a:r>
              <a:rPr lang="en-US" dirty="0" err="1">
                <a:latin typeface="Comic Sans MS" panose="030F0702030302020204" pitchFamily="66" charset="0"/>
              </a:rPr>
              <a:t>opracowywane</a:t>
            </a:r>
            <a:r>
              <a:rPr lang="en-US" dirty="0">
                <a:latin typeface="Comic Sans MS" panose="030F0702030302020204" pitchFamily="66" charset="0"/>
              </a:rPr>
              <a:t> </a:t>
            </a:r>
            <a:r>
              <a:rPr lang="en-US" dirty="0" err="1">
                <a:latin typeface="Comic Sans MS" panose="030F0702030302020204" pitchFamily="66" charset="0"/>
              </a:rPr>
              <a:t>jako</a:t>
            </a:r>
            <a:r>
              <a:rPr lang="en-US" dirty="0">
                <a:latin typeface="Comic Sans MS" panose="030F0702030302020204" pitchFamily="66" charset="0"/>
              </a:rPr>
              <a:t> </a:t>
            </a:r>
            <a:r>
              <a:rPr lang="en-US" dirty="0" err="1">
                <a:latin typeface="Comic Sans MS" panose="030F0702030302020204" pitchFamily="66" charset="0"/>
              </a:rPr>
              <a:t>materiał</a:t>
            </a:r>
            <a:r>
              <a:rPr lang="en-US" dirty="0">
                <a:latin typeface="Comic Sans MS" panose="030F0702030302020204" pitchFamily="66" charset="0"/>
              </a:rPr>
              <a:t> do </a:t>
            </a:r>
            <a:r>
              <a:rPr lang="en-US" dirty="0" err="1">
                <a:latin typeface="Comic Sans MS" panose="030F0702030302020204" pitchFamily="66" charset="0"/>
              </a:rPr>
              <a:t>produkcji</a:t>
            </a:r>
            <a:r>
              <a:rPr lang="en-US" dirty="0">
                <a:latin typeface="Comic Sans MS" panose="030F0702030302020204" pitchFamily="66" charset="0"/>
              </a:rPr>
              <a:t> </a:t>
            </a:r>
            <a:r>
              <a:rPr lang="en-US" dirty="0" err="1">
                <a:latin typeface="Comic Sans MS" panose="030F0702030302020204" pitchFamily="66" charset="0"/>
              </a:rPr>
              <a:t>wyrobów</a:t>
            </a:r>
            <a:r>
              <a:rPr lang="en-US" dirty="0">
                <a:latin typeface="Comic Sans MS" panose="030F0702030302020204" pitchFamily="66" charset="0"/>
              </a:rPr>
              <a:t> o </a:t>
            </a:r>
            <a:r>
              <a:rPr lang="en-US" dirty="0" err="1">
                <a:latin typeface="Comic Sans MS" panose="030F0702030302020204" pitchFamily="66" charset="0"/>
              </a:rPr>
              <a:t>długim</a:t>
            </a:r>
            <a:r>
              <a:rPr lang="en-US" dirty="0">
                <a:latin typeface="Comic Sans MS" panose="030F0702030302020204" pitchFamily="66" charset="0"/>
              </a:rPr>
              <a:t> </a:t>
            </a:r>
            <a:r>
              <a:rPr lang="en-US" dirty="0" err="1">
                <a:latin typeface="Comic Sans MS" panose="030F0702030302020204" pitchFamily="66" charset="0"/>
              </a:rPr>
              <a:t>okresie</a:t>
            </a:r>
            <a:r>
              <a:rPr lang="en-US" dirty="0">
                <a:latin typeface="Comic Sans MS" panose="030F0702030302020204" pitchFamily="66" charset="0"/>
              </a:rPr>
              <a:t> </a:t>
            </a:r>
            <a:r>
              <a:rPr lang="en-US" dirty="0" err="1">
                <a:latin typeface="Comic Sans MS" panose="030F0702030302020204" pitchFamily="66" charset="0"/>
              </a:rPr>
              <a:t>użytkowania</a:t>
            </a:r>
            <a:r>
              <a:rPr lang="en-US" dirty="0">
                <a:latin typeface="Comic Sans MS" panose="030F0702030302020204" pitchFamily="66" charset="0"/>
              </a:rPr>
              <a:t>. </a:t>
            </a:r>
            <a:r>
              <a:rPr lang="en-US" dirty="0" err="1">
                <a:latin typeface="Comic Sans MS" panose="030F0702030302020204" pitchFamily="66" charset="0"/>
              </a:rPr>
              <a:t>Stosowanie</a:t>
            </a:r>
            <a:r>
              <a:rPr lang="en-US" dirty="0">
                <a:latin typeface="Comic Sans MS" panose="030F0702030302020204" pitchFamily="66" charset="0"/>
              </a:rPr>
              <a:t>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może</a:t>
            </a:r>
            <a:r>
              <a:rPr lang="en-US" dirty="0">
                <a:latin typeface="Comic Sans MS" panose="030F0702030302020204" pitchFamily="66" charset="0"/>
              </a:rPr>
              <a:t> </a:t>
            </a:r>
            <a:r>
              <a:rPr lang="en-US" dirty="0" err="1">
                <a:latin typeface="Comic Sans MS" panose="030F0702030302020204" pitchFamily="66" charset="0"/>
              </a:rPr>
              <a:t>wydłużyć</a:t>
            </a:r>
            <a:r>
              <a:rPr lang="en-US" dirty="0">
                <a:latin typeface="Comic Sans MS" panose="030F0702030302020204" pitchFamily="66" charset="0"/>
              </a:rPr>
              <a:t> </a:t>
            </a:r>
            <a:r>
              <a:rPr lang="en-US" dirty="0" err="1">
                <a:latin typeface="Comic Sans MS" panose="030F0702030302020204" pitchFamily="66" charset="0"/>
              </a:rPr>
              <a:t>żywotność</a:t>
            </a:r>
            <a:r>
              <a:rPr lang="en-US" dirty="0">
                <a:latin typeface="Comic Sans MS" panose="030F0702030302020204" pitchFamily="66" charset="0"/>
              </a:rPr>
              <a:t> </a:t>
            </a:r>
            <a:r>
              <a:rPr lang="en-US" dirty="0" err="1">
                <a:latin typeface="Comic Sans MS" panose="030F0702030302020204" pitchFamily="66" charset="0"/>
              </a:rPr>
              <a:t>innych</a:t>
            </a:r>
            <a:r>
              <a:rPr lang="en-US" dirty="0">
                <a:latin typeface="Comic Sans MS" panose="030F0702030302020204" pitchFamily="66" charset="0"/>
              </a:rPr>
              <a:t> </a:t>
            </a:r>
            <a:r>
              <a:rPr lang="en-US" dirty="0" err="1">
                <a:latin typeface="Comic Sans MS" panose="030F0702030302020204" pitchFamily="66" charset="0"/>
              </a:rPr>
              <a:t>materiałów</a:t>
            </a:r>
            <a:r>
              <a:rPr lang="en-US" dirty="0">
                <a:latin typeface="Comic Sans MS" panose="030F0702030302020204" pitchFamily="66" charset="0"/>
              </a:rPr>
              <a:t>, co </a:t>
            </a:r>
            <a:r>
              <a:rPr lang="en-US" dirty="0" err="1">
                <a:latin typeface="Comic Sans MS" panose="030F0702030302020204" pitchFamily="66" charset="0"/>
              </a:rPr>
              <a:t>pozwala</a:t>
            </a:r>
            <a:r>
              <a:rPr lang="en-US" dirty="0">
                <a:latin typeface="Comic Sans MS" panose="030F0702030302020204" pitchFamily="66" charset="0"/>
              </a:rPr>
              <a:t> </a:t>
            </a:r>
            <a:r>
              <a:rPr lang="en-US" dirty="0" err="1">
                <a:latin typeface="Comic Sans MS" panose="030F0702030302020204" pitchFamily="66" charset="0"/>
              </a:rPr>
              <a:t>dodatkowo</a:t>
            </a:r>
            <a:r>
              <a:rPr lang="en-US" dirty="0">
                <a:latin typeface="Comic Sans MS" panose="030F0702030302020204" pitchFamily="66" charset="0"/>
              </a:rPr>
              <a:t> </a:t>
            </a:r>
            <a:r>
              <a:rPr lang="en-US" dirty="0" err="1">
                <a:latin typeface="Comic Sans MS" panose="030F0702030302020204" pitchFamily="66" charset="0"/>
              </a:rPr>
              <a:t>oszczędzić</a:t>
            </a:r>
            <a:r>
              <a:rPr lang="en-US" dirty="0">
                <a:latin typeface="Comic Sans MS" panose="030F0702030302020204" pitchFamily="66" charset="0"/>
              </a:rPr>
              <a:t> </a:t>
            </a:r>
            <a:r>
              <a:rPr lang="en-US" dirty="0" err="1">
                <a:latin typeface="Comic Sans MS" panose="030F0702030302020204" pitchFamily="66" charset="0"/>
              </a:rPr>
              <a:t>energię</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inne</a:t>
            </a:r>
            <a:r>
              <a:rPr lang="en-US" dirty="0">
                <a:latin typeface="Comic Sans MS" panose="030F0702030302020204" pitchFamily="66" charset="0"/>
              </a:rPr>
              <a:t> </a:t>
            </a:r>
            <a:r>
              <a:rPr lang="en-US" dirty="0" err="1">
                <a:latin typeface="Comic Sans MS" panose="030F0702030302020204" pitchFamily="66" charset="0"/>
              </a:rPr>
              <a:t>ważne</a:t>
            </a:r>
            <a:r>
              <a:rPr lang="en-US" dirty="0">
                <a:latin typeface="Comic Sans MS" panose="030F0702030302020204" pitchFamily="66" charset="0"/>
              </a:rPr>
              <a:t> </a:t>
            </a:r>
            <a:r>
              <a:rPr lang="en-US" dirty="0" err="1">
                <a:latin typeface="Comic Sans MS" panose="030F0702030302020204" pitchFamily="66" charset="0"/>
              </a:rPr>
              <a:t>zasoby</a:t>
            </a:r>
            <a:r>
              <a:rPr lang="en-US" dirty="0">
                <a:latin typeface="Comic Sans MS" panose="030F0702030302020204" pitchFamily="66" charset="0"/>
              </a:rPr>
              <a:t>. </a:t>
            </a:r>
            <a:r>
              <a:rPr lang="en-US" dirty="0" err="1">
                <a:latin typeface="Comic Sans MS" panose="030F0702030302020204" pitchFamily="66" charset="0"/>
              </a:rPr>
              <a:t>Przykłady</a:t>
            </a:r>
            <a:r>
              <a:rPr lang="en-US" dirty="0">
                <a:latin typeface="Comic Sans MS" panose="030F0702030302020204" pitchFamily="66" charset="0"/>
              </a:rPr>
              <a:t> </a:t>
            </a:r>
            <a:r>
              <a:rPr lang="en-US" dirty="0" err="1">
                <a:latin typeface="Comic Sans MS" panose="030F0702030302020204" pitchFamily="66" charset="0"/>
              </a:rPr>
              <a:t>stanowią</a:t>
            </a:r>
            <a:r>
              <a:rPr lang="en-US" dirty="0">
                <a:latin typeface="Comic Sans MS" panose="030F0702030302020204" pitchFamily="66" charset="0"/>
              </a:rPr>
              <a:t> np. </a:t>
            </a:r>
            <a:r>
              <a:rPr lang="en-US" dirty="0" err="1">
                <a:latin typeface="Comic Sans MS" panose="030F0702030302020204" pitchFamily="66" charset="0"/>
              </a:rPr>
              <a:t>lakier</a:t>
            </a:r>
            <a:r>
              <a:rPr lang="en-US" dirty="0">
                <a:latin typeface="Comic Sans MS" panose="030F0702030302020204" pitchFamily="66" charset="0"/>
              </a:rPr>
              <a:t> </a:t>
            </a:r>
            <a:r>
              <a:rPr lang="en-US" dirty="0" err="1">
                <a:latin typeface="Comic Sans MS" panose="030F0702030302020204" pitchFamily="66" charset="0"/>
              </a:rPr>
              <a:t>samochodowy</a:t>
            </a:r>
            <a:r>
              <a:rPr lang="en-US" dirty="0">
                <a:latin typeface="Comic Sans MS" panose="030F0702030302020204" pitchFamily="66" charset="0"/>
              </a:rPr>
              <a:t> </a:t>
            </a:r>
            <a:r>
              <a:rPr lang="en-US" dirty="0" err="1">
                <a:latin typeface="Comic Sans MS" panose="030F0702030302020204" pitchFamily="66" charset="0"/>
              </a:rPr>
              <a:t>czy</a:t>
            </a:r>
            <a:r>
              <a:rPr lang="en-US" dirty="0">
                <a:latin typeface="Comic Sans MS" panose="030F0702030302020204" pitchFamily="66" charset="0"/>
              </a:rPr>
              <a:t> </a:t>
            </a:r>
            <a:r>
              <a:rPr lang="en-US" dirty="0" err="1">
                <a:latin typeface="Comic Sans MS" panose="030F0702030302020204" pitchFamily="66" charset="0"/>
              </a:rPr>
              <a:t>powłoki</a:t>
            </a:r>
            <a:r>
              <a:rPr lang="en-US" dirty="0">
                <a:latin typeface="Comic Sans MS" panose="030F0702030302020204" pitchFamily="66" charset="0"/>
              </a:rPr>
              <a:t> </a:t>
            </a:r>
            <a:r>
              <a:rPr lang="en-US" dirty="0" err="1">
                <a:latin typeface="Comic Sans MS" panose="030F0702030302020204" pitchFamily="66" charset="0"/>
              </a:rPr>
              <a:t>polimerowe</a:t>
            </a:r>
            <a:r>
              <a:rPr lang="en-US" dirty="0">
                <a:latin typeface="Comic Sans MS" panose="030F0702030302020204" pitchFamily="66" charset="0"/>
              </a:rPr>
              <a:t>, </a:t>
            </a:r>
            <a:r>
              <a:rPr lang="en-US" dirty="0" err="1">
                <a:latin typeface="Comic Sans MS" panose="030F0702030302020204" pitchFamily="66" charset="0"/>
              </a:rPr>
              <a:t>którymi</a:t>
            </a:r>
            <a:r>
              <a:rPr lang="en-US" dirty="0">
                <a:latin typeface="Comic Sans MS" panose="030F0702030302020204" pitchFamily="66" charset="0"/>
              </a:rPr>
              <a:t> </a:t>
            </a:r>
            <a:r>
              <a:rPr lang="en-US" dirty="0" err="1">
                <a:latin typeface="Comic Sans MS" panose="030F0702030302020204" pitchFamily="66" charset="0"/>
              </a:rPr>
              <a:t>powleka</a:t>
            </a:r>
            <a:r>
              <a:rPr lang="en-US" dirty="0">
                <a:latin typeface="Comic Sans MS" panose="030F0702030302020204" pitchFamily="66" charset="0"/>
              </a:rPr>
              <a:t> </a:t>
            </a:r>
            <a:r>
              <a:rPr lang="en-US" dirty="0" err="1">
                <a:latin typeface="Comic Sans MS" panose="030F0702030302020204" pitchFamily="66" charset="0"/>
              </a:rPr>
              <a:t>się</a:t>
            </a:r>
            <a:r>
              <a:rPr lang="en-US" dirty="0">
                <a:latin typeface="Comic Sans MS" panose="030F0702030302020204" pitchFamily="66" charset="0"/>
              </a:rPr>
              <a:t> </a:t>
            </a:r>
            <a:r>
              <a:rPr lang="en-US" dirty="0" err="1">
                <a:latin typeface="Comic Sans MS" panose="030F0702030302020204" pitchFamily="66" charset="0"/>
              </a:rPr>
              <a:t>stalowe</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betonowe</a:t>
            </a:r>
            <a:r>
              <a:rPr lang="en-US" dirty="0">
                <a:latin typeface="Comic Sans MS" panose="030F0702030302020204" pitchFamily="66" charset="0"/>
              </a:rPr>
              <a:t> </a:t>
            </a:r>
            <a:r>
              <a:rPr lang="en-US" dirty="0" err="1">
                <a:latin typeface="Comic Sans MS" panose="030F0702030302020204" pitchFamily="66" charset="0"/>
              </a:rPr>
              <a:t>elementy</a:t>
            </a:r>
            <a:r>
              <a:rPr lang="en-US" dirty="0">
                <a:latin typeface="Comic Sans MS" panose="030F0702030302020204" pitchFamily="66" charset="0"/>
              </a:rPr>
              <a:t> </a:t>
            </a:r>
            <a:r>
              <a:rPr lang="en-US" dirty="0" err="1">
                <a:latin typeface="Comic Sans MS" panose="030F0702030302020204" pitchFamily="66" charset="0"/>
              </a:rPr>
              <a:t>mostów</a:t>
            </a:r>
            <a:r>
              <a:rPr lang="en-US" dirty="0">
                <a:latin typeface="Comic Sans MS" panose="030F0702030302020204" pitchFamily="66" charset="0"/>
              </a:rPr>
              <a:t>, aby </a:t>
            </a:r>
            <a:r>
              <a:rPr lang="en-US" dirty="0" err="1">
                <a:latin typeface="Comic Sans MS" panose="030F0702030302020204" pitchFamily="66" charset="0"/>
              </a:rPr>
              <a:t>zapobiec</a:t>
            </a:r>
            <a:r>
              <a:rPr lang="en-US" dirty="0">
                <a:latin typeface="Comic Sans MS" panose="030F0702030302020204" pitchFamily="66" charset="0"/>
              </a:rPr>
              <a:t> </a:t>
            </a:r>
            <a:r>
              <a:rPr lang="en-US" dirty="0" err="1">
                <a:latin typeface="Comic Sans MS" panose="030F0702030302020204" pitchFamily="66" charset="0"/>
              </a:rPr>
              <a:t>korozji</a:t>
            </a:r>
            <a:r>
              <a:rPr lang="en-US" dirty="0">
                <a:latin typeface="Comic Sans MS" panose="030F0702030302020204" pitchFamily="66" charset="0"/>
              </a:rPr>
              <a:t>. </a:t>
            </a:r>
            <a:r>
              <a:rPr lang="en-US" dirty="0" err="1">
                <a:latin typeface="Comic Sans MS" panose="030F0702030302020204" pitchFamily="66" charset="0"/>
              </a:rPr>
              <a:t>Wyroby</a:t>
            </a:r>
            <a:r>
              <a:rPr lang="en-US" dirty="0">
                <a:latin typeface="Comic Sans MS" panose="030F0702030302020204" pitchFamily="66" charset="0"/>
              </a:rPr>
              <a:t> z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są</a:t>
            </a:r>
            <a:r>
              <a:rPr lang="en-US" dirty="0">
                <a:latin typeface="Comic Sans MS" panose="030F0702030302020204" pitchFamily="66" charset="0"/>
              </a:rPr>
              <a:t> </a:t>
            </a:r>
            <a:r>
              <a:rPr lang="en-US" dirty="0" err="1">
                <a:latin typeface="Comic Sans MS" panose="030F0702030302020204" pitchFamily="66" charset="0"/>
              </a:rPr>
              <a:t>użytkowane</a:t>
            </a:r>
            <a:r>
              <a:rPr lang="en-US" dirty="0">
                <a:latin typeface="Comic Sans MS" panose="030F0702030302020204" pitchFamily="66" charset="0"/>
              </a:rPr>
              <a:t> z </a:t>
            </a:r>
            <a:r>
              <a:rPr lang="en-US" dirty="0" err="1">
                <a:latin typeface="Comic Sans MS" panose="030F0702030302020204" pitchFamily="66" charset="0"/>
              </a:rPr>
              <a:t>reguły</a:t>
            </a:r>
            <a:r>
              <a:rPr lang="en-US" dirty="0">
                <a:latin typeface="Comic Sans MS" panose="030F0702030302020204" pitchFamily="66" charset="0"/>
              </a:rPr>
              <a:t> </a:t>
            </a:r>
            <a:r>
              <a:rPr lang="en-US" dirty="0" err="1">
                <a:latin typeface="Comic Sans MS" panose="030F0702030302020204" pitchFamily="66" charset="0"/>
              </a:rPr>
              <a:t>przez</a:t>
            </a:r>
            <a:r>
              <a:rPr lang="en-US" dirty="0">
                <a:latin typeface="Comic Sans MS" panose="030F0702030302020204" pitchFamily="66" charset="0"/>
              </a:rPr>
              <a:t> </a:t>
            </a:r>
            <a:r>
              <a:rPr lang="en-US" dirty="0" err="1">
                <a:latin typeface="Comic Sans MS" panose="030F0702030302020204" pitchFamily="66" charset="0"/>
              </a:rPr>
              <a:t>długi</a:t>
            </a:r>
            <a:r>
              <a:rPr lang="en-US" dirty="0">
                <a:latin typeface="Comic Sans MS" panose="030F0702030302020204" pitchFamily="66" charset="0"/>
              </a:rPr>
              <a:t> </a:t>
            </a:r>
            <a:r>
              <a:rPr lang="en-US" dirty="0" err="1">
                <a:latin typeface="Comic Sans MS" panose="030F0702030302020204" pitchFamily="66" charset="0"/>
              </a:rPr>
              <a:t>czas</a:t>
            </a:r>
            <a:r>
              <a:rPr lang="en-US" dirty="0">
                <a:latin typeface="Comic Sans MS" panose="030F0702030302020204" pitchFamily="66" charset="0"/>
              </a:rPr>
              <a:t>, w </a:t>
            </a:r>
            <a:r>
              <a:rPr lang="en-US" dirty="0" err="1">
                <a:latin typeface="Comic Sans MS" panose="030F0702030302020204" pitchFamily="66" charset="0"/>
              </a:rPr>
              <a:t>teorii</a:t>
            </a:r>
            <a:r>
              <a:rPr lang="en-US" dirty="0">
                <a:latin typeface="Comic Sans MS" panose="030F0702030302020204" pitchFamily="66" charset="0"/>
              </a:rPr>
              <a:t> </a:t>
            </a:r>
            <a:r>
              <a:rPr lang="en-US" dirty="0" err="1">
                <a:latin typeface="Comic Sans MS" panose="030F0702030302020204" pitchFamily="66" charset="0"/>
              </a:rPr>
              <a:t>przyczyniają</a:t>
            </a:r>
            <a:r>
              <a:rPr lang="en-US" dirty="0">
                <a:latin typeface="Comic Sans MS" panose="030F0702030302020204" pitchFamily="66" charset="0"/>
              </a:rPr>
              <a:t> </a:t>
            </a:r>
            <a:r>
              <a:rPr lang="en-US" dirty="0" err="1">
                <a:latin typeface="Comic Sans MS" panose="030F0702030302020204" pitchFamily="66" charset="0"/>
              </a:rPr>
              <a:t>się</a:t>
            </a:r>
            <a:r>
              <a:rPr lang="en-US" dirty="0">
                <a:latin typeface="Comic Sans MS" panose="030F0702030302020204" pitchFamily="66" charset="0"/>
              </a:rPr>
              <a:t> </a:t>
            </a:r>
            <a:r>
              <a:rPr lang="en-US" dirty="0" err="1">
                <a:latin typeface="Comic Sans MS" panose="030F0702030302020204" pitchFamily="66" charset="0"/>
              </a:rPr>
              <a:t>więc</a:t>
            </a:r>
            <a:r>
              <a:rPr lang="en-US" dirty="0">
                <a:latin typeface="Comic Sans MS" panose="030F0702030302020204" pitchFamily="66" charset="0"/>
              </a:rPr>
              <a:t> do </a:t>
            </a:r>
            <a:r>
              <a:rPr lang="en-US" dirty="0" err="1">
                <a:latin typeface="Comic Sans MS" panose="030F0702030302020204" pitchFamily="66" charset="0"/>
              </a:rPr>
              <a:t>zmniejszenia</a:t>
            </a:r>
            <a:r>
              <a:rPr lang="en-US" dirty="0">
                <a:latin typeface="Comic Sans MS" panose="030F0702030302020204" pitchFamily="66" charset="0"/>
              </a:rPr>
              <a:t> </a:t>
            </a:r>
            <a:r>
              <a:rPr lang="en-US" dirty="0" err="1">
                <a:latin typeface="Comic Sans MS" panose="030F0702030302020204" pitchFamily="66" charset="0"/>
              </a:rPr>
              <a:t>ilości</a:t>
            </a:r>
            <a:r>
              <a:rPr lang="en-US" dirty="0">
                <a:latin typeface="Comic Sans MS" panose="030F0702030302020204" pitchFamily="66" charset="0"/>
              </a:rPr>
              <a:t> </a:t>
            </a:r>
            <a:r>
              <a:rPr lang="en-US" dirty="0" err="1">
                <a:latin typeface="Comic Sans MS" panose="030F0702030302020204" pitchFamily="66" charset="0"/>
              </a:rPr>
              <a:t>odpadów</a:t>
            </a:r>
            <a:r>
              <a:rPr lang="en-US" dirty="0">
                <a:latin typeface="Comic Sans MS" panose="030F0702030302020204" pitchFamily="66" charset="0"/>
              </a:rPr>
              <a:t>, a </a:t>
            </a:r>
            <a:r>
              <a:rPr lang="en-US" dirty="0" err="1">
                <a:latin typeface="Comic Sans MS" panose="030F0702030302020204" pitchFamily="66" charset="0"/>
              </a:rPr>
              <a:t>tym</a:t>
            </a:r>
            <a:r>
              <a:rPr lang="en-US" dirty="0">
                <a:latin typeface="Comic Sans MS" panose="030F0702030302020204" pitchFamily="66" charset="0"/>
              </a:rPr>
              <a:t> </a:t>
            </a:r>
            <a:r>
              <a:rPr lang="en-US" dirty="0" err="1">
                <a:latin typeface="Comic Sans MS" panose="030F0702030302020204" pitchFamily="66" charset="0"/>
              </a:rPr>
              <a:t>samym</a:t>
            </a:r>
            <a:r>
              <a:rPr lang="en-US" dirty="0">
                <a:latin typeface="Comic Sans MS" panose="030F0702030302020204" pitchFamily="66" charset="0"/>
              </a:rPr>
              <a:t> do </a:t>
            </a:r>
            <a:r>
              <a:rPr lang="en-US" dirty="0" err="1">
                <a:latin typeface="Comic Sans MS" panose="030F0702030302020204" pitchFamily="66" charset="0"/>
              </a:rPr>
              <a:t>obciążenia</a:t>
            </a:r>
            <a:r>
              <a:rPr lang="en-US" dirty="0">
                <a:latin typeface="Comic Sans MS" panose="030F0702030302020204" pitchFamily="66" charset="0"/>
              </a:rPr>
              <a:t> </a:t>
            </a:r>
            <a:r>
              <a:rPr lang="en-US" dirty="0" err="1">
                <a:latin typeface="Comic Sans MS" panose="030F0702030302020204" pitchFamily="66" charset="0"/>
              </a:rPr>
              <a:t>środowiska</a:t>
            </a:r>
            <a:r>
              <a:rPr lang="en-US" dirty="0">
                <a:latin typeface="Comic Sans MS" panose="030F0702030302020204" pitchFamily="66" charset="0"/>
              </a:rPr>
              <a:t>.</a:t>
            </a:r>
          </a:p>
        </p:txBody>
      </p:sp>
      <p:pic>
        <p:nvPicPr>
          <p:cNvPr id="4" name="Picture 3" descr="Rafineria ropy naftowej na tle błękitnego nieba">
            <a:extLst>
              <a:ext uri="{FF2B5EF4-FFF2-40B4-BE49-F238E27FC236}">
                <a16:creationId xmlns:a16="http://schemas.microsoft.com/office/drawing/2014/main" id="{8A273237-6899-9B86-D3D6-95AECA1DB6F4}"/>
              </a:ext>
            </a:extLst>
          </p:cNvPr>
          <p:cNvPicPr>
            <a:picLocks noChangeAspect="1"/>
          </p:cNvPicPr>
          <p:nvPr/>
        </p:nvPicPr>
        <p:blipFill rotWithShape="1">
          <a:blip r:embed="rId2"/>
          <a:srcRect l="26109" r="17560"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560447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2A924B0-7AC8-AD8A-EF61-343EA0B4C8FC}"/>
              </a:ext>
            </a:extLst>
          </p:cNvPr>
          <p:cNvSpPr txBox="1"/>
          <p:nvPr/>
        </p:nvSpPr>
        <p:spPr>
          <a:xfrm>
            <a:off x="1151605" y="642775"/>
            <a:ext cx="10332720" cy="1015663"/>
          </a:xfrm>
          <a:prstGeom prst="rect">
            <a:avLst/>
          </a:prstGeom>
          <a:noFill/>
        </p:spPr>
        <p:txBody>
          <a:bodyPr wrap="square" rtlCol="0">
            <a:spAutoFit/>
          </a:bodyPr>
          <a:lstStyle/>
          <a:p>
            <a:pPr algn="ctr"/>
            <a:r>
              <a:rPr lang="pl-PL" sz="2000" dirty="0">
                <a:latin typeface="Comic Sans MS" panose="030F0702030302020204" pitchFamily="66" charset="0"/>
              </a:rPr>
              <a:t>Coraz częściej podejmuje się wiele działań, aby zminimalizować szkodliwe skutki wykorzystania tak dużej ilości tworzyw sztucznych. Do jednego z ważniejszych sposobów radzenia sobie z zanieczyszczeniami należy recykling.</a:t>
            </a:r>
          </a:p>
        </p:txBody>
      </p:sp>
      <p:sp>
        <p:nvSpPr>
          <p:cNvPr id="3" name="pole tekstowe 2">
            <a:extLst>
              <a:ext uri="{FF2B5EF4-FFF2-40B4-BE49-F238E27FC236}">
                <a16:creationId xmlns:a16="http://schemas.microsoft.com/office/drawing/2014/main" id="{D43A898B-44E1-DDDC-21C0-F79D2366F8DB}"/>
              </a:ext>
            </a:extLst>
          </p:cNvPr>
          <p:cNvSpPr txBox="1"/>
          <p:nvPr/>
        </p:nvSpPr>
        <p:spPr>
          <a:xfrm>
            <a:off x="6848476" y="2684592"/>
            <a:ext cx="5076642" cy="1938992"/>
          </a:xfrm>
          <a:prstGeom prst="rect">
            <a:avLst/>
          </a:prstGeom>
          <a:noFill/>
          <a:ln w="76200">
            <a:solidFill>
              <a:schemeClr val="tx1"/>
            </a:solidFill>
          </a:ln>
        </p:spPr>
        <p:txBody>
          <a:bodyPr wrap="square" rtlCol="0">
            <a:spAutoFit/>
          </a:bodyPr>
          <a:lstStyle/>
          <a:p>
            <a:pPr algn="ctr"/>
            <a:r>
              <a:rPr lang="pl-PL" sz="2000" i="0" dirty="0">
                <a:effectLst/>
                <a:latin typeface="Comic Sans MS" panose="030F0702030302020204" pitchFamily="66" charset="0"/>
              </a:rPr>
              <a:t>Najprostsza definicja </a:t>
            </a:r>
            <a:r>
              <a:rPr lang="pl-PL" sz="2000" b="1" i="0" dirty="0">
                <a:effectLst/>
                <a:latin typeface="Comic Sans MS" panose="030F0702030302020204" pitchFamily="66" charset="0"/>
              </a:rPr>
              <a:t>recyklingu</a:t>
            </a:r>
            <a:r>
              <a:rPr lang="pl-PL" sz="2000" i="0" dirty="0">
                <a:effectLst/>
                <a:latin typeface="Comic Sans MS" panose="030F0702030302020204" pitchFamily="66" charset="0"/>
              </a:rPr>
              <a:t> określa go jako ponowne wykorzystanie surowców i materiałów, a więc ich powrót do ponownego obiegu. Dzieli się on na dwa rodzaje: recykling materiałowy i surowcowy.</a:t>
            </a:r>
            <a:endParaRPr lang="pl-PL" sz="2000" dirty="0">
              <a:latin typeface="Comic Sans MS" panose="030F0702030302020204" pitchFamily="66" charset="0"/>
            </a:endParaRPr>
          </a:p>
        </p:txBody>
      </p:sp>
      <p:pic>
        <p:nvPicPr>
          <p:cNvPr id="5" name="Obraz 4" descr="Obraz zawierający Kubeł na śmieci, niebo, kosz, pojemnik&#10;&#10;Opis wygenerowany automatycznie">
            <a:extLst>
              <a:ext uri="{FF2B5EF4-FFF2-40B4-BE49-F238E27FC236}">
                <a16:creationId xmlns:a16="http://schemas.microsoft.com/office/drawing/2014/main" id="{1574E16D-9C2B-DDB0-053D-325E26B51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6" y="2175362"/>
            <a:ext cx="5714812" cy="3571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44730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AB111B5-E6C8-F5EA-C388-58CCEEDB719D}"/>
              </a:ext>
            </a:extLst>
          </p:cNvPr>
          <p:cNvSpPr txBox="1"/>
          <p:nvPr/>
        </p:nvSpPr>
        <p:spPr>
          <a:xfrm>
            <a:off x="1171575" y="669400"/>
            <a:ext cx="5917608" cy="2205199"/>
          </a:xfrm>
          <a:prstGeom prst="rect">
            <a:avLst/>
          </a:prstGeom>
        </p:spPr>
        <p:txBody>
          <a:bodyPr vert="horz" lIns="91440" tIns="45720" rIns="91440" bIns="45720" rtlCol="0">
            <a:noAutofit/>
          </a:bodyPr>
          <a:lstStyle/>
          <a:p>
            <a:pPr algn="ctr">
              <a:lnSpc>
                <a:spcPct val="90000"/>
              </a:lnSpc>
              <a:spcAft>
                <a:spcPts val="600"/>
              </a:spcAft>
            </a:pPr>
            <a:r>
              <a:rPr lang="en-US" b="1" dirty="0" err="1">
                <a:latin typeface="Comic Sans MS" panose="030F0702030302020204" pitchFamily="66" charset="0"/>
              </a:rPr>
              <a:t>Recykling</a:t>
            </a:r>
            <a:r>
              <a:rPr lang="en-US" b="1" dirty="0">
                <a:latin typeface="Comic Sans MS" panose="030F0702030302020204" pitchFamily="66" charset="0"/>
              </a:rPr>
              <a:t> </a:t>
            </a:r>
            <a:r>
              <a:rPr lang="en-US" b="1" dirty="0" err="1">
                <a:latin typeface="Comic Sans MS" panose="030F0702030302020204" pitchFamily="66" charset="0"/>
              </a:rPr>
              <a:t>materiałowy</a:t>
            </a:r>
            <a:r>
              <a:rPr lang="en-US" b="1" dirty="0">
                <a:latin typeface="Comic Sans MS" panose="030F0702030302020204" pitchFamily="66" charset="0"/>
              </a:rPr>
              <a:t> </a:t>
            </a:r>
            <a:r>
              <a:rPr lang="en-US" dirty="0">
                <a:latin typeface="Comic Sans MS" panose="030F0702030302020204" pitchFamily="66" charset="0"/>
              </a:rPr>
              <a:t>to </a:t>
            </a:r>
            <a:r>
              <a:rPr lang="en-US" dirty="0" err="1">
                <a:latin typeface="Comic Sans MS" panose="030F0702030302020204" pitchFamily="66" charset="0"/>
              </a:rPr>
              <a:t>mechaniczne</a:t>
            </a:r>
            <a:r>
              <a:rPr lang="en-US" dirty="0">
                <a:latin typeface="Comic Sans MS" panose="030F0702030302020204" pitchFamily="66" charset="0"/>
              </a:rPr>
              <a:t> </a:t>
            </a:r>
            <a:r>
              <a:rPr lang="en-US" dirty="0" err="1">
                <a:latin typeface="Comic Sans MS" panose="030F0702030302020204" pitchFamily="66" charset="0"/>
              </a:rPr>
              <a:t>rozdrabnianie</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sortowanie</a:t>
            </a:r>
            <a:r>
              <a:rPr lang="en-US" dirty="0">
                <a:latin typeface="Comic Sans MS" panose="030F0702030302020204" pitchFamily="66" charset="0"/>
              </a:rPr>
              <a:t> </a:t>
            </a:r>
            <a:r>
              <a:rPr lang="en-US" dirty="0" err="1">
                <a:latin typeface="Comic Sans MS" panose="030F0702030302020204" pitchFamily="66" charset="0"/>
              </a:rPr>
              <a:t>zużytych</a:t>
            </a:r>
            <a:r>
              <a:rPr lang="en-US" dirty="0">
                <a:latin typeface="Comic Sans MS" panose="030F0702030302020204" pitchFamily="66" charset="0"/>
              </a:rPr>
              <a:t>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sztucznych</a:t>
            </a:r>
            <a:r>
              <a:rPr lang="en-US" dirty="0">
                <a:latin typeface="Comic Sans MS" panose="030F0702030302020204" pitchFamily="66" charset="0"/>
              </a:rPr>
              <a:t> do </a:t>
            </a:r>
            <a:r>
              <a:rPr lang="en-US" dirty="0" err="1">
                <a:latin typeface="Comic Sans MS" panose="030F0702030302020204" pitchFamily="66" charset="0"/>
              </a:rPr>
              <a:t>postaci</a:t>
            </a:r>
            <a:r>
              <a:rPr lang="en-US" dirty="0">
                <a:latin typeface="Comic Sans MS" panose="030F0702030302020204" pitchFamily="66" charset="0"/>
              </a:rPr>
              <a:t> </a:t>
            </a:r>
            <a:r>
              <a:rPr lang="en-US" dirty="0" err="1">
                <a:latin typeface="Comic Sans MS" panose="030F0702030302020204" pitchFamily="66" charset="0"/>
              </a:rPr>
              <a:t>regranulatu</a:t>
            </a:r>
            <a:r>
              <a:rPr lang="en-US" dirty="0">
                <a:latin typeface="Comic Sans MS" panose="030F0702030302020204" pitchFamily="66" charset="0"/>
              </a:rPr>
              <a:t>, </a:t>
            </a:r>
            <a:r>
              <a:rPr lang="en-US" dirty="0" err="1">
                <a:latin typeface="Comic Sans MS" panose="030F0702030302020204" pitchFamily="66" charset="0"/>
              </a:rPr>
              <a:t>które</a:t>
            </a:r>
            <a:r>
              <a:rPr lang="en-US" dirty="0">
                <a:latin typeface="Comic Sans MS" panose="030F0702030302020204" pitchFamily="66" charset="0"/>
              </a:rPr>
              <a:t> </a:t>
            </a:r>
            <a:r>
              <a:rPr lang="en-US" dirty="0" err="1">
                <a:latin typeface="Comic Sans MS" panose="030F0702030302020204" pitchFamily="66" charset="0"/>
              </a:rPr>
              <a:t>nadają</a:t>
            </a:r>
            <a:r>
              <a:rPr lang="en-US" dirty="0">
                <a:latin typeface="Comic Sans MS" panose="030F0702030302020204" pitchFamily="66" charset="0"/>
              </a:rPr>
              <a:t> </a:t>
            </a:r>
            <a:r>
              <a:rPr lang="en-US" dirty="0" err="1">
                <a:latin typeface="Comic Sans MS" panose="030F0702030302020204" pitchFamily="66" charset="0"/>
              </a:rPr>
              <a:t>się</a:t>
            </a:r>
            <a:r>
              <a:rPr lang="en-US" dirty="0">
                <a:latin typeface="Comic Sans MS" panose="030F0702030302020204" pitchFamily="66" charset="0"/>
              </a:rPr>
              <a:t> do </a:t>
            </a:r>
            <a:r>
              <a:rPr lang="en-US" dirty="0" err="1">
                <a:latin typeface="Comic Sans MS" panose="030F0702030302020204" pitchFamily="66" charset="0"/>
              </a:rPr>
              <a:t>ponownego</a:t>
            </a:r>
            <a:r>
              <a:rPr lang="en-US" dirty="0">
                <a:latin typeface="Comic Sans MS" panose="030F0702030302020204" pitchFamily="66" charset="0"/>
              </a:rPr>
              <a:t> </a:t>
            </a:r>
            <a:r>
              <a:rPr lang="en-US" dirty="0" err="1">
                <a:latin typeface="Comic Sans MS" panose="030F0702030302020204" pitchFamily="66" charset="0"/>
              </a:rPr>
              <a:t>przetworzenia</a:t>
            </a:r>
            <a:r>
              <a:rPr lang="en-US" dirty="0">
                <a:latin typeface="Comic Sans MS" panose="030F0702030302020204" pitchFamily="66" charset="0"/>
              </a:rPr>
              <a:t>. </a:t>
            </a:r>
            <a:r>
              <a:rPr lang="en-US" dirty="0" err="1">
                <a:latin typeface="Comic Sans MS" panose="030F0702030302020204" pitchFamily="66" charset="0"/>
              </a:rPr>
              <a:t>Struktura</a:t>
            </a:r>
            <a:r>
              <a:rPr lang="en-US" dirty="0">
                <a:latin typeface="Comic Sans MS" panose="030F0702030302020204" pitchFamily="66" charset="0"/>
              </a:rPr>
              <a:t> </a:t>
            </a:r>
            <a:r>
              <a:rPr lang="en-US" dirty="0" err="1">
                <a:latin typeface="Comic Sans MS" panose="030F0702030302020204" pitchFamily="66" charset="0"/>
              </a:rPr>
              <a:t>chemiczna</a:t>
            </a:r>
            <a:r>
              <a:rPr lang="en-US" dirty="0">
                <a:latin typeface="Comic Sans MS" panose="030F0702030302020204" pitchFamily="66" charset="0"/>
              </a:rPr>
              <a:t> </a:t>
            </a:r>
            <a:r>
              <a:rPr lang="en-US" dirty="0" err="1">
                <a:latin typeface="Comic Sans MS" panose="030F0702030302020204" pitchFamily="66" charset="0"/>
              </a:rPr>
              <a:t>tworzywa</a:t>
            </a:r>
            <a:r>
              <a:rPr lang="en-US" dirty="0">
                <a:latin typeface="Comic Sans MS" panose="030F0702030302020204" pitchFamily="66" charset="0"/>
              </a:rPr>
              <a:t> </a:t>
            </a:r>
            <a:r>
              <a:rPr lang="en-US" dirty="0" err="1">
                <a:latin typeface="Comic Sans MS" panose="030F0702030302020204" pitchFamily="66" charset="0"/>
              </a:rPr>
              <a:t>pozostaje</a:t>
            </a:r>
            <a:r>
              <a:rPr lang="en-US" dirty="0">
                <a:latin typeface="Comic Sans MS" panose="030F0702030302020204" pitchFamily="66" charset="0"/>
              </a:rPr>
              <a:t> </a:t>
            </a:r>
            <a:r>
              <a:rPr lang="en-US" dirty="0" err="1">
                <a:latin typeface="Comic Sans MS" panose="030F0702030302020204" pitchFamily="66" charset="0"/>
              </a:rPr>
              <a:t>praktycznie</a:t>
            </a:r>
            <a:r>
              <a:rPr lang="en-US" dirty="0">
                <a:latin typeface="Comic Sans MS" panose="030F0702030302020204" pitchFamily="66" charset="0"/>
              </a:rPr>
              <a:t> </a:t>
            </a:r>
            <a:r>
              <a:rPr lang="en-US" dirty="0" err="1">
                <a:latin typeface="Comic Sans MS" panose="030F0702030302020204" pitchFamily="66" charset="0"/>
              </a:rPr>
              <a:t>niezmieniona</a:t>
            </a:r>
            <a:r>
              <a:rPr lang="en-US" dirty="0">
                <a:latin typeface="Comic Sans MS" panose="030F0702030302020204" pitchFamily="66" charset="0"/>
              </a:rPr>
              <a:t>. </a:t>
            </a:r>
            <a:r>
              <a:rPr lang="en-US" dirty="0" err="1">
                <a:latin typeface="Comic Sans MS" panose="030F0702030302020204" pitchFamily="66" charset="0"/>
              </a:rPr>
              <a:t>Odpady</a:t>
            </a:r>
            <a:r>
              <a:rPr lang="en-US" dirty="0">
                <a:latin typeface="Comic Sans MS" panose="030F0702030302020204" pitchFamily="66" charset="0"/>
              </a:rPr>
              <a:t>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są</a:t>
            </a:r>
            <a:r>
              <a:rPr lang="en-US" dirty="0">
                <a:latin typeface="Comic Sans MS" panose="030F0702030302020204" pitchFamily="66" charset="0"/>
              </a:rPr>
              <a:t> </a:t>
            </a:r>
            <a:r>
              <a:rPr lang="en-US" dirty="0" err="1">
                <a:latin typeface="Comic Sans MS" panose="030F0702030302020204" pitchFamily="66" charset="0"/>
              </a:rPr>
              <a:t>rozdrabniane</a:t>
            </a:r>
            <a:r>
              <a:rPr lang="en-US" dirty="0">
                <a:latin typeface="Comic Sans MS" panose="030F0702030302020204" pitchFamily="66" charset="0"/>
              </a:rPr>
              <a:t> do </a:t>
            </a:r>
            <a:r>
              <a:rPr lang="en-US" dirty="0" err="1">
                <a:latin typeface="Comic Sans MS" panose="030F0702030302020204" pitchFamily="66" charset="0"/>
              </a:rPr>
              <a:t>niewielkich</a:t>
            </a:r>
            <a:r>
              <a:rPr lang="en-US" dirty="0">
                <a:latin typeface="Comic Sans MS" panose="030F0702030302020204" pitchFamily="66" charset="0"/>
              </a:rPr>
              <a:t> </a:t>
            </a:r>
            <a:r>
              <a:rPr lang="en-US" dirty="0" err="1">
                <a:latin typeface="Comic Sans MS" panose="030F0702030302020204" pitchFamily="66" charset="0"/>
              </a:rPr>
              <a:t>cząstek</a:t>
            </a:r>
            <a:r>
              <a:rPr lang="en-US" dirty="0">
                <a:latin typeface="Comic Sans MS" panose="030F0702030302020204" pitchFamily="66" charset="0"/>
              </a:rPr>
              <a:t>, </a:t>
            </a:r>
            <a:r>
              <a:rPr lang="en-US" dirty="0" err="1">
                <a:latin typeface="Comic Sans MS" panose="030F0702030302020204" pitchFamily="66" charset="0"/>
              </a:rPr>
              <a:t>oczyszczane</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rozdzielane</a:t>
            </a:r>
            <a:r>
              <a:rPr lang="en-US" dirty="0">
                <a:latin typeface="Comic Sans MS" panose="030F0702030302020204" pitchFamily="66" charset="0"/>
              </a:rPr>
              <a:t> </a:t>
            </a:r>
            <a:r>
              <a:rPr lang="en-US" dirty="0" err="1">
                <a:latin typeface="Comic Sans MS" panose="030F0702030302020204" pitchFamily="66" charset="0"/>
              </a:rPr>
              <a:t>na</a:t>
            </a:r>
            <a:r>
              <a:rPr lang="en-US" dirty="0">
                <a:latin typeface="Comic Sans MS" panose="030F0702030302020204" pitchFamily="66" charset="0"/>
              </a:rPr>
              <a:t> </a:t>
            </a:r>
            <a:r>
              <a:rPr lang="en-US" dirty="0" err="1">
                <a:latin typeface="Comic Sans MS" panose="030F0702030302020204" pitchFamily="66" charset="0"/>
              </a:rPr>
              <a:t>różne</a:t>
            </a:r>
            <a:r>
              <a:rPr lang="en-US" dirty="0">
                <a:latin typeface="Comic Sans MS" panose="030F0702030302020204" pitchFamily="66" charset="0"/>
              </a:rPr>
              <a:t> </a:t>
            </a:r>
            <a:r>
              <a:rPr lang="en-US" dirty="0" err="1">
                <a:latin typeface="Comic Sans MS" panose="030F0702030302020204" pitchFamily="66" charset="0"/>
              </a:rPr>
              <a:t>frakcje</a:t>
            </a:r>
            <a:r>
              <a:rPr lang="en-US" dirty="0">
                <a:latin typeface="Comic Sans MS" panose="030F0702030302020204" pitchFamily="66" charset="0"/>
              </a:rPr>
              <a:t>. </a:t>
            </a:r>
            <a:r>
              <a:rPr lang="en-US" dirty="0" err="1">
                <a:latin typeface="Comic Sans MS" panose="030F0702030302020204" pitchFamily="66" charset="0"/>
              </a:rPr>
              <a:t>Zmieszane</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zabrudzone</a:t>
            </a:r>
            <a:r>
              <a:rPr lang="en-US" dirty="0">
                <a:latin typeface="Comic Sans MS" panose="030F0702030302020204" pitchFamily="66" charset="0"/>
              </a:rPr>
              <a:t> </a:t>
            </a:r>
            <a:r>
              <a:rPr lang="en-US" dirty="0" err="1">
                <a:latin typeface="Comic Sans MS" panose="030F0702030302020204" pitchFamily="66" charset="0"/>
              </a:rPr>
              <a:t>odpady</a:t>
            </a:r>
            <a:r>
              <a:rPr lang="en-US" dirty="0">
                <a:latin typeface="Comic Sans MS" panose="030F0702030302020204" pitchFamily="66" charset="0"/>
              </a:rPr>
              <a:t>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muszą</a:t>
            </a:r>
            <a:r>
              <a:rPr lang="en-US" dirty="0">
                <a:latin typeface="Comic Sans MS" panose="030F0702030302020204" pitchFamily="66" charset="0"/>
              </a:rPr>
              <a:t> </a:t>
            </a:r>
            <a:r>
              <a:rPr lang="en-US" dirty="0" err="1">
                <a:latin typeface="Comic Sans MS" panose="030F0702030302020204" pitchFamily="66" charset="0"/>
              </a:rPr>
              <a:t>najpierw</a:t>
            </a:r>
            <a:r>
              <a:rPr lang="en-US" dirty="0">
                <a:latin typeface="Comic Sans MS" panose="030F0702030302020204" pitchFamily="66" charset="0"/>
              </a:rPr>
              <a:t> </a:t>
            </a:r>
            <a:r>
              <a:rPr lang="en-US" dirty="0" err="1">
                <a:latin typeface="Comic Sans MS" panose="030F0702030302020204" pitchFamily="66" charset="0"/>
              </a:rPr>
              <a:t>zostać</a:t>
            </a:r>
            <a:r>
              <a:rPr lang="en-US" dirty="0">
                <a:latin typeface="Comic Sans MS" panose="030F0702030302020204" pitchFamily="66" charset="0"/>
              </a:rPr>
              <a:t> </a:t>
            </a:r>
            <a:r>
              <a:rPr lang="en-US" dirty="0" err="1">
                <a:latin typeface="Comic Sans MS" panose="030F0702030302020204" pitchFamily="66" charset="0"/>
              </a:rPr>
              <a:t>posegregowane</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oczyszczone</a:t>
            </a:r>
            <a:r>
              <a:rPr lang="en-US" dirty="0">
                <a:latin typeface="Comic Sans MS" panose="030F0702030302020204" pitchFamily="66" charset="0"/>
              </a:rPr>
              <a:t>. W </a:t>
            </a:r>
            <a:r>
              <a:rPr lang="en-US" dirty="0" err="1">
                <a:latin typeface="Comic Sans MS" panose="030F0702030302020204" pitchFamily="66" charset="0"/>
              </a:rPr>
              <a:t>przypadku</a:t>
            </a:r>
            <a:r>
              <a:rPr lang="en-US" dirty="0">
                <a:latin typeface="Comic Sans MS" panose="030F0702030302020204" pitchFamily="66" charset="0"/>
              </a:rPr>
              <a:t> </a:t>
            </a:r>
            <a:r>
              <a:rPr lang="en-US" dirty="0" err="1">
                <a:latin typeface="Comic Sans MS" panose="030F0702030302020204" pitchFamily="66" charset="0"/>
              </a:rPr>
              <a:t>opakowań</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najpierw</a:t>
            </a:r>
            <a:r>
              <a:rPr lang="en-US" dirty="0">
                <a:latin typeface="Comic Sans MS" panose="030F0702030302020204" pitchFamily="66" charset="0"/>
              </a:rPr>
              <a:t> </a:t>
            </a:r>
            <a:r>
              <a:rPr lang="en-US" dirty="0" err="1">
                <a:latin typeface="Comic Sans MS" panose="030F0702030302020204" pitchFamily="66" charset="0"/>
              </a:rPr>
              <a:t>dokonuje</a:t>
            </a:r>
            <a:r>
              <a:rPr lang="en-US" dirty="0">
                <a:latin typeface="Comic Sans MS" panose="030F0702030302020204" pitchFamily="66" charset="0"/>
              </a:rPr>
              <a:t> </a:t>
            </a:r>
            <a:r>
              <a:rPr lang="en-US" dirty="0" err="1">
                <a:latin typeface="Comic Sans MS" panose="030F0702030302020204" pitchFamily="66" charset="0"/>
              </a:rPr>
              <a:t>się</a:t>
            </a:r>
            <a:r>
              <a:rPr lang="en-US" dirty="0">
                <a:latin typeface="Comic Sans MS" panose="030F0702030302020204" pitchFamily="66" charset="0"/>
              </a:rPr>
              <a:t> po </a:t>
            </a:r>
            <a:r>
              <a:rPr lang="en-US" dirty="0" err="1">
                <a:latin typeface="Comic Sans MS" panose="030F0702030302020204" pitchFamily="66" charset="0"/>
              </a:rPr>
              <a:t>segregowania</a:t>
            </a:r>
            <a:r>
              <a:rPr lang="en-US" dirty="0">
                <a:latin typeface="Comic Sans MS" panose="030F0702030302020204" pitchFamily="66" charset="0"/>
              </a:rPr>
              <a:t>, </a:t>
            </a:r>
            <a:r>
              <a:rPr lang="en-US" dirty="0" err="1">
                <a:latin typeface="Comic Sans MS" panose="030F0702030302020204" pitchFamily="66" charset="0"/>
              </a:rPr>
              <a:t>następnie</a:t>
            </a:r>
            <a:r>
              <a:rPr lang="en-US" dirty="0">
                <a:latin typeface="Comic Sans MS" panose="030F0702030302020204" pitchFamily="66" charset="0"/>
              </a:rPr>
              <a:t> </a:t>
            </a:r>
            <a:r>
              <a:rPr lang="en-US" dirty="0" err="1">
                <a:latin typeface="Comic Sans MS" panose="030F0702030302020204" pitchFamily="66" charset="0"/>
              </a:rPr>
              <a:t>mielenia</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mycia</a:t>
            </a:r>
            <a:r>
              <a:rPr lang="en-US" dirty="0">
                <a:latin typeface="Comic Sans MS" panose="030F0702030302020204" pitchFamily="66" charset="0"/>
              </a:rPr>
              <a:t>, a </a:t>
            </a:r>
            <a:r>
              <a:rPr lang="en-US" dirty="0" err="1">
                <a:latin typeface="Comic Sans MS" panose="030F0702030302020204" pitchFamily="66" charset="0"/>
              </a:rPr>
              <a:t>na</a:t>
            </a:r>
            <a:r>
              <a:rPr lang="en-US" dirty="0">
                <a:latin typeface="Comic Sans MS" panose="030F0702030302020204" pitchFamily="66" charset="0"/>
              </a:rPr>
              <a:t> </a:t>
            </a:r>
            <a:r>
              <a:rPr lang="en-US" dirty="0" err="1">
                <a:latin typeface="Comic Sans MS" panose="030F0702030302020204" pitchFamily="66" charset="0"/>
              </a:rPr>
              <a:t>końcu</a:t>
            </a:r>
            <a:r>
              <a:rPr lang="en-US" dirty="0">
                <a:latin typeface="Comic Sans MS" panose="030F0702030302020204" pitchFamily="66" charset="0"/>
              </a:rPr>
              <a:t> </a:t>
            </a:r>
            <a:r>
              <a:rPr lang="en-US" dirty="0" err="1">
                <a:latin typeface="Comic Sans MS" panose="030F0702030302020204" pitchFamily="66" charset="0"/>
              </a:rPr>
              <a:t>często</a:t>
            </a:r>
            <a:r>
              <a:rPr lang="en-US" dirty="0">
                <a:latin typeface="Comic Sans MS" panose="030F0702030302020204" pitchFamily="66" charset="0"/>
              </a:rPr>
              <a:t> </a:t>
            </a:r>
            <a:r>
              <a:rPr lang="en-US" dirty="0" err="1">
                <a:latin typeface="Comic Sans MS" panose="030F0702030302020204" pitchFamily="66" charset="0"/>
              </a:rPr>
              <a:t>jeszcze</a:t>
            </a:r>
            <a:r>
              <a:rPr lang="en-US" dirty="0">
                <a:latin typeface="Comic Sans MS" panose="030F0702030302020204" pitchFamily="66" charset="0"/>
              </a:rPr>
              <a:t> </a:t>
            </a:r>
            <a:r>
              <a:rPr lang="en-US" dirty="0" err="1">
                <a:latin typeface="Comic Sans MS" panose="030F0702030302020204" pitchFamily="66" charset="0"/>
              </a:rPr>
              <a:t>dodatkowo</a:t>
            </a:r>
            <a:r>
              <a:rPr lang="en-US" dirty="0">
                <a:latin typeface="Comic Sans MS" panose="030F0702030302020204" pitchFamily="66" charset="0"/>
              </a:rPr>
              <a:t> </a:t>
            </a:r>
            <a:r>
              <a:rPr lang="en-US" dirty="0" err="1">
                <a:latin typeface="Comic Sans MS" panose="030F0702030302020204" pitchFamily="66" charset="0"/>
              </a:rPr>
              <a:t>sortowania</a:t>
            </a:r>
            <a:r>
              <a:rPr lang="en-US" dirty="0">
                <a:latin typeface="Comic Sans MS" panose="030F0702030302020204" pitchFamily="66" charset="0"/>
              </a:rPr>
              <a:t> </a:t>
            </a:r>
            <a:r>
              <a:rPr lang="en-US" dirty="0" err="1">
                <a:latin typeface="Comic Sans MS" panose="030F0702030302020204" pitchFamily="66" charset="0"/>
              </a:rPr>
              <a:t>maszynowego</a:t>
            </a:r>
            <a:r>
              <a:rPr lang="en-US" dirty="0">
                <a:latin typeface="Comic Sans MS" panose="030F0702030302020204" pitchFamily="66" charset="0"/>
              </a:rPr>
              <a:t>. </a:t>
            </a:r>
            <a:r>
              <a:rPr lang="en-US" dirty="0" err="1">
                <a:latin typeface="Comic Sans MS" panose="030F0702030302020204" pitchFamily="66" charset="0"/>
              </a:rPr>
              <a:t>Nie</a:t>
            </a:r>
            <a:r>
              <a:rPr lang="en-US" dirty="0">
                <a:latin typeface="Comic Sans MS" panose="030F0702030302020204" pitchFamily="66" charset="0"/>
              </a:rPr>
              <a:t> </a:t>
            </a:r>
            <a:r>
              <a:rPr lang="en-US" dirty="0" err="1">
                <a:latin typeface="Comic Sans MS" panose="030F0702030302020204" pitchFamily="66" charset="0"/>
              </a:rPr>
              <a:t>zawsze</a:t>
            </a:r>
            <a:r>
              <a:rPr lang="en-US" dirty="0">
                <a:latin typeface="Comic Sans MS" panose="030F0702030302020204" pitchFamily="66" charset="0"/>
              </a:rPr>
              <a:t> </a:t>
            </a:r>
            <a:r>
              <a:rPr lang="en-US" dirty="0" err="1">
                <a:latin typeface="Comic Sans MS" panose="030F0702030302020204" pitchFamily="66" charset="0"/>
              </a:rPr>
              <a:t>zdajemy</a:t>
            </a:r>
            <a:r>
              <a:rPr lang="en-US" dirty="0">
                <a:latin typeface="Comic Sans MS" panose="030F0702030302020204" pitchFamily="66" charset="0"/>
              </a:rPr>
              <a:t> </a:t>
            </a:r>
            <a:r>
              <a:rPr lang="en-US" dirty="0" err="1">
                <a:latin typeface="Comic Sans MS" panose="030F0702030302020204" pitchFamily="66" charset="0"/>
              </a:rPr>
              <a:t>sobie</a:t>
            </a:r>
            <a:r>
              <a:rPr lang="en-US" dirty="0">
                <a:latin typeface="Comic Sans MS" panose="030F0702030302020204" pitchFamily="66" charset="0"/>
              </a:rPr>
              <a:t> </a:t>
            </a:r>
            <a:r>
              <a:rPr lang="en-US" dirty="0" err="1">
                <a:latin typeface="Comic Sans MS" panose="030F0702030302020204" pitchFamily="66" charset="0"/>
              </a:rPr>
              <a:t>sprawę</a:t>
            </a:r>
            <a:r>
              <a:rPr lang="en-US" dirty="0">
                <a:latin typeface="Comic Sans MS" panose="030F0702030302020204" pitchFamily="66" charset="0"/>
              </a:rPr>
              <a:t>, </a:t>
            </a:r>
            <a:r>
              <a:rPr lang="en-US" dirty="0" err="1">
                <a:latin typeface="Comic Sans MS" panose="030F0702030302020204" pitchFamily="66" charset="0"/>
              </a:rPr>
              <a:t>że</a:t>
            </a:r>
            <a:r>
              <a:rPr lang="en-US" dirty="0">
                <a:latin typeface="Comic Sans MS" panose="030F0702030302020204" pitchFamily="66" charset="0"/>
              </a:rPr>
              <a:t> </a:t>
            </a:r>
            <a:r>
              <a:rPr lang="en-US" dirty="0" err="1">
                <a:latin typeface="Comic Sans MS" panose="030F0702030302020204" pitchFamily="66" charset="0"/>
              </a:rPr>
              <a:t>dany</a:t>
            </a:r>
            <a:r>
              <a:rPr lang="en-US" dirty="0">
                <a:latin typeface="Comic Sans MS" panose="030F0702030302020204" pitchFamily="66" charset="0"/>
              </a:rPr>
              <a:t> </a:t>
            </a:r>
            <a:r>
              <a:rPr lang="en-US" dirty="0" err="1">
                <a:latin typeface="Comic Sans MS" panose="030F0702030302020204" pitchFamily="66" charset="0"/>
              </a:rPr>
              <a:t>wyrób</a:t>
            </a:r>
            <a:r>
              <a:rPr lang="en-US" dirty="0">
                <a:latin typeface="Comic Sans MS" panose="030F0702030302020204" pitchFamily="66" charset="0"/>
              </a:rPr>
              <a:t> jest </a:t>
            </a:r>
            <a:r>
              <a:rPr lang="en-US" dirty="0" err="1">
                <a:latin typeface="Comic Sans MS" panose="030F0702030302020204" pitchFamily="66" charset="0"/>
              </a:rPr>
              <a:t>zrobiony</a:t>
            </a:r>
            <a:r>
              <a:rPr lang="en-US" dirty="0">
                <a:latin typeface="Comic Sans MS" panose="030F0702030302020204" pitchFamily="66" charset="0"/>
              </a:rPr>
              <a:t> z </a:t>
            </a:r>
            <a:r>
              <a:rPr lang="en-US" dirty="0" err="1">
                <a:latin typeface="Comic Sans MS" panose="030F0702030302020204" pitchFamily="66" charset="0"/>
              </a:rPr>
              <a:t>recyklatu</a:t>
            </a:r>
            <a:r>
              <a:rPr lang="en-US" dirty="0">
                <a:latin typeface="Comic Sans MS" panose="030F0702030302020204" pitchFamily="66" charset="0"/>
              </a:rPr>
              <a:t>, </a:t>
            </a:r>
            <a:r>
              <a:rPr lang="en-US" dirty="0" err="1">
                <a:latin typeface="Comic Sans MS" panose="030F0702030302020204" pitchFamily="66" charset="0"/>
              </a:rPr>
              <a:t>gdyż</a:t>
            </a:r>
            <a:r>
              <a:rPr lang="en-US" dirty="0">
                <a:latin typeface="Comic Sans MS" panose="030F0702030302020204" pitchFamily="66" charset="0"/>
              </a:rPr>
              <a:t> </a:t>
            </a:r>
            <a:r>
              <a:rPr lang="en-US" dirty="0" err="1">
                <a:latin typeface="Comic Sans MS" panose="030F0702030302020204" pitchFamily="66" charset="0"/>
              </a:rPr>
              <a:t>producentów</a:t>
            </a:r>
            <a:r>
              <a:rPr lang="en-US" dirty="0">
                <a:latin typeface="Comic Sans MS" panose="030F0702030302020204" pitchFamily="66" charset="0"/>
              </a:rPr>
              <a:t> </a:t>
            </a:r>
            <a:r>
              <a:rPr lang="en-US" dirty="0" err="1">
                <a:latin typeface="Comic Sans MS" panose="030F0702030302020204" pitchFamily="66" charset="0"/>
              </a:rPr>
              <a:t>obowiązują</a:t>
            </a:r>
            <a:r>
              <a:rPr lang="en-US" dirty="0">
                <a:latin typeface="Comic Sans MS" panose="030F0702030302020204" pitchFamily="66" charset="0"/>
              </a:rPr>
              <a:t> </a:t>
            </a:r>
            <a:r>
              <a:rPr lang="en-US" dirty="0" err="1">
                <a:latin typeface="Comic Sans MS" panose="030F0702030302020204" pitchFamily="66" charset="0"/>
              </a:rPr>
              <a:t>rygorystyczne</a:t>
            </a:r>
            <a:r>
              <a:rPr lang="en-US" dirty="0">
                <a:latin typeface="Comic Sans MS" panose="030F0702030302020204" pitchFamily="66" charset="0"/>
              </a:rPr>
              <a:t> </a:t>
            </a:r>
            <a:r>
              <a:rPr lang="en-US" dirty="0" err="1">
                <a:latin typeface="Comic Sans MS" panose="030F0702030302020204" pitchFamily="66" charset="0"/>
              </a:rPr>
              <a:t>wymagania</a:t>
            </a:r>
            <a:r>
              <a:rPr lang="en-US" dirty="0">
                <a:latin typeface="Comic Sans MS" panose="030F0702030302020204" pitchFamily="66" charset="0"/>
              </a:rPr>
              <a:t> </a:t>
            </a:r>
            <a:r>
              <a:rPr lang="en-US" dirty="0" err="1">
                <a:latin typeface="Comic Sans MS" panose="030F0702030302020204" pitchFamily="66" charset="0"/>
              </a:rPr>
              <a:t>dotyczące</a:t>
            </a:r>
            <a:r>
              <a:rPr lang="en-US" dirty="0">
                <a:latin typeface="Comic Sans MS" panose="030F0702030302020204" pitchFamily="66" charset="0"/>
              </a:rPr>
              <a:t> </a:t>
            </a:r>
            <a:r>
              <a:rPr lang="en-US" dirty="0" err="1">
                <a:latin typeface="Comic Sans MS" panose="030F0702030302020204" pitchFamily="66" charset="0"/>
              </a:rPr>
              <a:t>jakości</a:t>
            </a:r>
            <a:r>
              <a:rPr lang="en-US" dirty="0">
                <a:latin typeface="Comic Sans MS" panose="030F0702030302020204" pitchFamily="66" charset="0"/>
              </a:rPr>
              <a:t> </a:t>
            </a:r>
            <a:r>
              <a:rPr lang="en-US" dirty="0" err="1">
                <a:latin typeface="Comic Sans MS" panose="030F0702030302020204" pitchFamily="66" charset="0"/>
              </a:rPr>
              <a:t>wyrobów</a:t>
            </a:r>
            <a:r>
              <a:rPr lang="en-US" dirty="0">
                <a:latin typeface="Comic Sans MS" panose="030F0702030302020204" pitchFamily="66" charset="0"/>
              </a:rPr>
              <a:t>. </a:t>
            </a:r>
            <a:r>
              <a:rPr lang="en-US" dirty="0" err="1">
                <a:latin typeface="Comic Sans MS" panose="030F0702030302020204" pitchFamily="66" charset="0"/>
              </a:rPr>
              <a:t>Wyroby</a:t>
            </a:r>
            <a:r>
              <a:rPr lang="en-US" dirty="0">
                <a:latin typeface="Comic Sans MS" panose="030F0702030302020204" pitchFamily="66" charset="0"/>
              </a:rPr>
              <a:t> z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pochodzących</a:t>
            </a:r>
            <a:r>
              <a:rPr lang="en-US" dirty="0">
                <a:latin typeface="Comic Sans MS" panose="030F0702030302020204" pitchFamily="66" charset="0"/>
              </a:rPr>
              <a:t> z </a:t>
            </a:r>
            <a:r>
              <a:rPr lang="en-US" dirty="0" err="1">
                <a:latin typeface="Comic Sans MS" panose="030F0702030302020204" pitchFamily="66" charset="0"/>
              </a:rPr>
              <a:t>recyklingu</a:t>
            </a:r>
            <a:r>
              <a:rPr lang="en-US" dirty="0">
                <a:latin typeface="Comic Sans MS" panose="030F0702030302020204" pitchFamily="66" charset="0"/>
              </a:rPr>
              <a:t> </a:t>
            </a:r>
            <a:r>
              <a:rPr lang="en-US" dirty="0" err="1">
                <a:latin typeface="Comic Sans MS" panose="030F0702030302020204" pitchFamily="66" charset="0"/>
              </a:rPr>
              <a:t>często</a:t>
            </a:r>
            <a:r>
              <a:rPr lang="en-US" dirty="0">
                <a:latin typeface="Comic Sans MS" panose="030F0702030302020204" pitchFamily="66" charset="0"/>
              </a:rPr>
              <a:t> </a:t>
            </a:r>
            <a:r>
              <a:rPr lang="en-US" dirty="0" err="1">
                <a:latin typeface="Comic Sans MS" panose="030F0702030302020204" pitchFamily="66" charset="0"/>
              </a:rPr>
              <a:t>nie</a:t>
            </a:r>
            <a:r>
              <a:rPr lang="en-US" dirty="0">
                <a:latin typeface="Comic Sans MS" panose="030F0702030302020204" pitchFamily="66" charset="0"/>
              </a:rPr>
              <a:t> </a:t>
            </a:r>
            <a:r>
              <a:rPr lang="en-US" dirty="0" err="1">
                <a:latin typeface="Comic Sans MS" panose="030F0702030302020204" pitchFamily="66" charset="0"/>
              </a:rPr>
              <a:t>różnią</a:t>
            </a:r>
            <a:r>
              <a:rPr lang="en-US" dirty="0">
                <a:latin typeface="Comic Sans MS" panose="030F0702030302020204" pitchFamily="66" charset="0"/>
              </a:rPr>
              <a:t> </a:t>
            </a:r>
            <a:r>
              <a:rPr lang="en-US" dirty="0" err="1">
                <a:latin typeface="Comic Sans MS" panose="030F0702030302020204" pitchFamily="66" charset="0"/>
              </a:rPr>
              <a:t>się</a:t>
            </a:r>
            <a:r>
              <a:rPr lang="en-US" dirty="0">
                <a:latin typeface="Comic Sans MS" panose="030F0702030302020204" pitchFamily="66" charset="0"/>
              </a:rPr>
              <a:t> od </a:t>
            </a:r>
            <a:r>
              <a:rPr lang="en-US" dirty="0" err="1">
                <a:latin typeface="Comic Sans MS" panose="030F0702030302020204" pitchFamily="66" charset="0"/>
              </a:rPr>
              <a:t>tych</a:t>
            </a:r>
            <a:r>
              <a:rPr lang="en-US" dirty="0">
                <a:latin typeface="Comic Sans MS" panose="030F0702030302020204" pitchFamily="66" charset="0"/>
              </a:rPr>
              <a:t> </a:t>
            </a:r>
            <a:r>
              <a:rPr lang="en-US" dirty="0" err="1">
                <a:latin typeface="Comic Sans MS" panose="030F0702030302020204" pitchFamily="66" charset="0"/>
              </a:rPr>
              <a:t>wykonanych</a:t>
            </a:r>
            <a:r>
              <a:rPr lang="en-US" dirty="0">
                <a:latin typeface="Comic Sans MS" panose="030F0702030302020204" pitchFamily="66" charset="0"/>
              </a:rPr>
              <a:t> z </a:t>
            </a:r>
            <a:r>
              <a:rPr lang="en-US" dirty="0" err="1">
                <a:latin typeface="Comic Sans MS" panose="030F0702030302020204" pitchFamily="66" charset="0"/>
              </a:rPr>
              <a:t>zupełnie</a:t>
            </a:r>
            <a:r>
              <a:rPr lang="en-US" dirty="0">
                <a:latin typeface="Comic Sans MS" panose="030F0702030302020204" pitchFamily="66" charset="0"/>
              </a:rPr>
              <a:t> </a:t>
            </a:r>
            <a:r>
              <a:rPr lang="en-US" dirty="0" err="1">
                <a:latin typeface="Comic Sans MS" panose="030F0702030302020204" pitchFamily="66" charset="0"/>
              </a:rPr>
              <a:t>nowych</a:t>
            </a:r>
            <a:r>
              <a:rPr lang="en-US" dirty="0">
                <a:latin typeface="Comic Sans MS" panose="030F0702030302020204" pitchFamily="66" charset="0"/>
              </a:rPr>
              <a:t> </a:t>
            </a:r>
            <a:r>
              <a:rPr lang="en-US" dirty="0" err="1">
                <a:latin typeface="Comic Sans MS" panose="030F0702030302020204" pitchFamily="66" charset="0"/>
              </a:rPr>
              <a:t>materiałów</a:t>
            </a:r>
            <a:r>
              <a:rPr lang="en-US" dirty="0">
                <a:latin typeface="Comic Sans MS" panose="030F0702030302020204" pitchFamily="66" charset="0"/>
              </a:rPr>
              <a:t>. </a:t>
            </a:r>
            <a:r>
              <a:rPr lang="en-US" dirty="0" err="1">
                <a:latin typeface="Comic Sans MS" panose="030F0702030302020204" pitchFamily="66" charset="0"/>
              </a:rPr>
              <a:t>Regranulaty</a:t>
            </a:r>
            <a:r>
              <a:rPr lang="en-US" dirty="0">
                <a:latin typeface="Comic Sans MS" panose="030F0702030302020204" pitchFamily="66" charset="0"/>
              </a:rPr>
              <a:t> </a:t>
            </a:r>
            <a:r>
              <a:rPr lang="en-US" dirty="0" err="1">
                <a:latin typeface="Comic Sans MS" panose="030F0702030302020204" pitchFamily="66" charset="0"/>
              </a:rPr>
              <a:t>uzyskane</a:t>
            </a:r>
            <a:r>
              <a:rPr lang="en-US" dirty="0">
                <a:latin typeface="Comic Sans MS" panose="030F0702030302020204" pitchFamily="66" charset="0"/>
              </a:rPr>
              <a:t> w </a:t>
            </a:r>
            <a:r>
              <a:rPr lang="en-US" dirty="0" err="1">
                <a:latin typeface="Comic Sans MS" panose="030F0702030302020204" pitchFamily="66" charset="0"/>
              </a:rPr>
              <a:t>recyklingu</a:t>
            </a:r>
            <a:r>
              <a:rPr lang="en-US" dirty="0">
                <a:latin typeface="Comic Sans MS" panose="030F0702030302020204" pitchFamily="66" charset="0"/>
              </a:rPr>
              <a:t> </a:t>
            </a:r>
            <a:r>
              <a:rPr lang="en-US" dirty="0" err="1">
                <a:latin typeface="Comic Sans MS" panose="030F0702030302020204" pitchFamily="66" charset="0"/>
              </a:rPr>
              <a:t>materiałowym</a:t>
            </a:r>
            <a:r>
              <a:rPr lang="en-US" dirty="0">
                <a:latin typeface="Comic Sans MS" panose="030F0702030302020204" pitchFamily="66" charset="0"/>
              </a:rPr>
              <a:t> </a:t>
            </a:r>
            <a:r>
              <a:rPr lang="en-US" dirty="0" err="1">
                <a:latin typeface="Comic Sans MS" panose="030F0702030302020204" pitchFamily="66" charset="0"/>
              </a:rPr>
              <a:t>odpadów</a:t>
            </a:r>
            <a:r>
              <a:rPr lang="en-US" dirty="0">
                <a:latin typeface="Comic Sans MS" panose="030F0702030302020204" pitchFamily="66" charset="0"/>
              </a:rPr>
              <a:t>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sztucznych</a:t>
            </a:r>
            <a:r>
              <a:rPr lang="en-US" dirty="0">
                <a:latin typeface="Comic Sans MS" panose="030F0702030302020204" pitchFamily="66" charset="0"/>
              </a:rPr>
              <a:t> </a:t>
            </a:r>
            <a:r>
              <a:rPr lang="en-US" dirty="0" err="1">
                <a:latin typeface="Comic Sans MS" panose="030F0702030302020204" pitchFamily="66" charset="0"/>
              </a:rPr>
              <a:t>stosują</a:t>
            </a:r>
            <a:r>
              <a:rPr lang="en-US" dirty="0">
                <a:latin typeface="Comic Sans MS" panose="030F0702030302020204" pitchFamily="66" charset="0"/>
              </a:rPr>
              <a:t> </a:t>
            </a:r>
            <a:r>
              <a:rPr lang="en-US" dirty="0" err="1">
                <a:latin typeface="Comic Sans MS" panose="030F0702030302020204" pitchFamily="66" charset="0"/>
              </a:rPr>
              <a:t>się</a:t>
            </a:r>
            <a:r>
              <a:rPr lang="en-US" dirty="0">
                <a:latin typeface="Comic Sans MS" panose="030F0702030302020204" pitchFamily="66" charset="0"/>
              </a:rPr>
              <a:t> </a:t>
            </a:r>
            <a:r>
              <a:rPr lang="en-US" dirty="0" err="1">
                <a:latin typeface="Comic Sans MS" panose="030F0702030302020204" pitchFamily="66" charset="0"/>
              </a:rPr>
              <a:t>na</a:t>
            </a:r>
            <a:r>
              <a:rPr lang="en-US" dirty="0">
                <a:latin typeface="Comic Sans MS" panose="030F0702030302020204" pitchFamily="66" charset="0"/>
              </a:rPr>
              <a:t> </a:t>
            </a:r>
            <a:r>
              <a:rPr lang="en-US" dirty="0" err="1">
                <a:latin typeface="Comic Sans MS" panose="030F0702030302020204" pitchFamily="66" charset="0"/>
              </a:rPr>
              <a:t>przykład</a:t>
            </a:r>
            <a:r>
              <a:rPr lang="en-US" dirty="0">
                <a:latin typeface="Comic Sans MS" panose="030F0702030302020204" pitchFamily="66" charset="0"/>
              </a:rPr>
              <a:t> do </a:t>
            </a:r>
            <a:r>
              <a:rPr lang="en-US" dirty="0" err="1">
                <a:latin typeface="Comic Sans MS" panose="030F0702030302020204" pitchFamily="66" charset="0"/>
              </a:rPr>
              <a:t>produkcji</a:t>
            </a:r>
            <a:r>
              <a:rPr lang="en-US" dirty="0">
                <a:latin typeface="Comic Sans MS" panose="030F0702030302020204" pitchFamily="66" charset="0"/>
              </a:rPr>
              <a:t> </a:t>
            </a:r>
            <a:r>
              <a:rPr lang="en-US" dirty="0" err="1">
                <a:latin typeface="Comic Sans MS" panose="030F0702030302020204" pitchFamily="66" charset="0"/>
              </a:rPr>
              <a:t>mebli</a:t>
            </a:r>
            <a:r>
              <a:rPr lang="en-US" dirty="0">
                <a:latin typeface="Comic Sans MS" panose="030F0702030302020204" pitchFamily="66" charset="0"/>
              </a:rPr>
              <a:t> </a:t>
            </a:r>
            <a:r>
              <a:rPr lang="en-US" dirty="0" err="1">
                <a:latin typeface="Comic Sans MS" panose="030F0702030302020204" pitchFamily="66" charset="0"/>
              </a:rPr>
              <a:t>ogrodowych</a:t>
            </a:r>
            <a:r>
              <a:rPr lang="en-US" dirty="0">
                <a:latin typeface="Comic Sans MS" panose="030F0702030302020204" pitchFamily="66" charset="0"/>
              </a:rPr>
              <a:t>, </a:t>
            </a:r>
            <a:r>
              <a:rPr lang="en-US" dirty="0" err="1">
                <a:latin typeface="Comic Sans MS" panose="030F0702030302020204" pitchFamily="66" charset="0"/>
              </a:rPr>
              <a:t>wieszaków</a:t>
            </a:r>
            <a:r>
              <a:rPr lang="en-US" dirty="0">
                <a:latin typeface="Comic Sans MS" panose="030F0702030302020204" pitchFamily="66" charset="0"/>
              </a:rPr>
              <a:t> </a:t>
            </a:r>
            <a:r>
              <a:rPr lang="en-US" dirty="0" err="1">
                <a:latin typeface="Comic Sans MS" panose="030F0702030302020204" pitchFamily="66" charset="0"/>
              </a:rPr>
              <a:t>na</a:t>
            </a:r>
            <a:r>
              <a:rPr lang="en-US" dirty="0">
                <a:latin typeface="Comic Sans MS" panose="030F0702030302020204" pitchFamily="66" charset="0"/>
              </a:rPr>
              <a:t> </a:t>
            </a:r>
            <a:r>
              <a:rPr lang="en-US" dirty="0" err="1">
                <a:latin typeface="Comic Sans MS" panose="030F0702030302020204" pitchFamily="66" charset="0"/>
              </a:rPr>
              <a:t>ubrania</a:t>
            </a:r>
            <a:r>
              <a:rPr lang="en-US" dirty="0">
                <a:latin typeface="Comic Sans MS" panose="030F0702030302020204" pitchFamily="66" charset="0"/>
              </a:rPr>
              <a:t>, </a:t>
            </a:r>
            <a:r>
              <a:rPr lang="en-US" dirty="0" err="1">
                <a:latin typeface="Comic Sans MS" panose="030F0702030302020204" pitchFamily="66" charset="0"/>
              </a:rPr>
              <a:t>skorup</a:t>
            </a:r>
            <a:r>
              <a:rPr lang="en-US" dirty="0">
                <a:latin typeface="Comic Sans MS" panose="030F0702030302020204" pitchFamily="66" charset="0"/>
              </a:rPr>
              <a:t> </a:t>
            </a:r>
            <a:r>
              <a:rPr lang="en-US" dirty="0" err="1">
                <a:latin typeface="Comic Sans MS" panose="030F0702030302020204" pitchFamily="66" charset="0"/>
              </a:rPr>
              <a:t>wnęk</a:t>
            </a:r>
            <a:r>
              <a:rPr lang="en-US" dirty="0">
                <a:latin typeface="Comic Sans MS" panose="030F0702030302020204" pitchFamily="66" charset="0"/>
              </a:rPr>
              <a:t> </a:t>
            </a:r>
            <a:r>
              <a:rPr lang="en-US" dirty="0" err="1">
                <a:latin typeface="Comic Sans MS" panose="030F0702030302020204" pitchFamily="66" charset="0"/>
              </a:rPr>
              <a:t>kół</a:t>
            </a:r>
            <a:r>
              <a:rPr lang="en-US" dirty="0">
                <a:latin typeface="Comic Sans MS" panose="030F0702030302020204" pitchFamily="66" charset="0"/>
              </a:rPr>
              <a:t> </a:t>
            </a:r>
            <a:r>
              <a:rPr lang="en-US" dirty="0" err="1">
                <a:latin typeface="Comic Sans MS" panose="030F0702030302020204" pitchFamily="66" charset="0"/>
              </a:rPr>
              <a:t>samochodowych</a:t>
            </a:r>
            <a:r>
              <a:rPr lang="en-US" dirty="0">
                <a:latin typeface="Comic Sans MS" panose="030F0702030302020204" pitchFamily="66" charset="0"/>
              </a:rPr>
              <a:t> </a:t>
            </a:r>
            <a:r>
              <a:rPr lang="en-US" dirty="0" err="1">
                <a:latin typeface="Comic Sans MS" panose="030F0702030302020204" pitchFamily="66" charset="0"/>
              </a:rPr>
              <a:t>czy</a:t>
            </a:r>
            <a:r>
              <a:rPr lang="en-US" dirty="0">
                <a:latin typeface="Comic Sans MS" panose="030F0702030302020204" pitchFamily="66" charset="0"/>
              </a:rPr>
              <a:t> </a:t>
            </a:r>
            <a:r>
              <a:rPr lang="en-US" dirty="0" err="1">
                <a:latin typeface="Comic Sans MS" panose="030F0702030302020204" pitchFamily="66" charset="0"/>
              </a:rPr>
              <a:t>doniczek</a:t>
            </a:r>
            <a:r>
              <a:rPr lang="en-US" dirty="0">
                <a:latin typeface="Comic Sans MS" panose="030F0702030302020204" pitchFamily="66" charset="0"/>
              </a:rPr>
              <a:t>. </a:t>
            </a:r>
            <a:r>
              <a:rPr lang="en-US" dirty="0" err="1">
                <a:latin typeface="Comic Sans MS" panose="030F0702030302020204" pitchFamily="66" charset="0"/>
              </a:rPr>
              <a:t>Nawet</a:t>
            </a:r>
            <a:r>
              <a:rPr lang="en-US" dirty="0">
                <a:latin typeface="Comic Sans MS" panose="030F0702030302020204" pitchFamily="66" charset="0"/>
              </a:rPr>
              <a:t> </a:t>
            </a:r>
            <a:r>
              <a:rPr lang="en-US" dirty="0" err="1">
                <a:latin typeface="Comic Sans MS" panose="030F0702030302020204" pitchFamily="66" charset="0"/>
              </a:rPr>
              <a:t>okna</a:t>
            </a:r>
            <a:r>
              <a:rPr lang="en-US" dirty="0">
                <a:latin typeface="Comic Sans MS" panose="030F0702030302020204" pitchFamily="66" charset="0"/>
              </a:rPr>
              <a:t> </a:t>
            </a:r>
            <a:r>
              <a:rPr lang="en-US" dirty="0" err="1">
                <a:latin typeface="Comic Sans MS" panose="030F0702030302020204" pitchFamily="66" charset="0"/>
              </a:rPr>
              <a:t>plastikowe</a:t>
            </a:r>
            <a:r>
              <a:rPr lang="en-US" dirty="0">
                <a:latin typeface="Comic Sans MS" panose="030F0702030302020204" pitchFamily="66" charset="0"/>
              </a:rPr>
              <a:t> </a:t>
            </a:r>
            <a:r>
              <a:rPr lang="en-US" dirty="0" err="1">
                <a:latin typeface="Comic Sans MS" panose="030F0702030302020204" pitchFamily="66" charset="0"/>
              </a:rPr>
              <a:t>mogą</a:t>
            </a:r>
            <a:r>
              <a:rPr lang="en-US" dirty="0">
                <a:latin typeface="Comic Sans MS" panose="030F0702030302020204" pitchFamily="66" charset="0"/>
              </a:rPr>
              <a:t> </a:t>
            </a:r>
            <a:r>
              <a:rPr lang="en-US" dirty="0" err="1">
                <a:latin typeface="Comic Sans MS" panose="030F0702030302020204" pitchFamily="66" charset="0"/>
              </a:rPr>
              <a:t>być</a:t>
            </a:r>
            <a:r>
              <a:rPr lang="en-US" dirty="0">
                <a:latin typeface="Comic Sans MS" panose="030F0702030302020204" pitchFamily="66" charset="0"/>
              </a:rPr>
              <a:t> w </a:t>
            </a:r>
            <a:r>
              <a:rPr lang="en-US" dirty="0" err="1">
                <a:latin typeface="Comic Sans MS" panose="030F0702030302020204" pitchFamily="66" charset="0"/>
              </a:rPr>
              <a:t>całości</a:t>
            </a:r>
            <a:r>
              <a:rPr lang="en-US" dirty="0">
                <a:latin typeface="Comic Sans MS" panose="030F0702030302020204" pitchFamily="66" charset="0"/>
              </a:rPr>
              <a:t> </a:t>
            </a:r>
            <a:r>
              <a:rPr lang="en-US" dirty="0" err="1">
                <a:latin typeface="Comic Sans MS" panose="030F0702030302020204" pitchFamily="66" charset="0"/>
              </a:rPr>
              <a:t>produkowane</a:t>
            </a:r>
            <a:r>
              <a:rPr lang="en-US" dirty="0">
                <a:latin typeface="Comic Sans MS" panose="030F0702030302020204" pitchFamily="66" charset="0"/>
              </a:rPr>
              <a:t> z </a:t>
            </a:r>
            <a:r>
              <a:rPr lang="en-US" dirty="0" err="1">
                <a:latin typeface="Comic Sans MS" panose="030F0702030302020204" pitchFamily="66" charset="0"/>
              </a:rPr>
              <a:t>recyklatu</a:t>
            </a:r>
            <a:r>
              <a:rPr lang="en-US" dirty="0">
                <a:latin typeface="Comic Sans MS" panose="030F0702030302020204" pitchFamily="66" charset="0"/>
              </a:rPr>
              <a:t> PCW, </a:t>
            </a:r>
            <a:r>
              <a:rPr lang="en-US" dirty="0" err="1">
                <a:latin typeface="Comic Sans MS" panose="030F0702030302020204" pitchFamily="66" charset="0"/>
              </a:rPr>
              <a:t>pochodzącego</a:t>
            </a:r>
            <a:r>
              <a:rPr lang="en-US" dirty="0">
                <a:latin typeface="Comic Sans MS" panose="030F0702030302020204" pitchFamily="66" charset="0"/>
              </a:rPr>
              <a:t> ze </a:t>
            </a:r>
            <a:r>
              <a:rPr lang="en-US" dirty="0" err="1">
                <a:latin typeface="Comic Sans MS" panose="030F0702030302020204" pitchFamily="66" charset="0"/>
              </a:rPr>
              <a:t>zbiórki</a:t>
            </a:r>
            <a:r>
              <a:rPr lang="en-US" dirty="0">
                <a:latin typeface="Comic Sans MS" panose="030F0702030302020204" pitchFamily="66" charset="0"/>
              </a:rPr>
              <a:t> </a:t>
            </a:r>
            <a:r>
              <a:rPr lang="en-US" dirty="0" err="1">
                <a:latin typeface="Comic Sans MS" panose="030F0702030302020204" pitchFamily="66" charset="0"/>
              </a:rPr>
              <a:t>zużytych</a:t>
            </a:r>
            <a:r>
              <a:rPr lang="en-US" dirty="0">
                <a:latin typeface="Comic Sans MS" panose="030F0702030302020204" pitchFamily="66" charset="0"/>
              </a:rPr>
              <a:t> </a:t>
            </a:r>
            <a:r>
              <a:rPr lang="en-US" dirty="0" err="1">
                <a:latin typeface="Comic Sans MS" panose="030F0702030302020204" pitchFamily="66" charset="0"/>
              </a:rPr>
              <a:t>okien</a:t>
            </a:r>
            <a:r>
              <a:rPr lang="en-US" dirty="0">
                <a:latin typeface="Comic Sans MS" panose="030F0702030302020204" pitchFamily="66" charset="0"/>
              </a:rPr>
              <a:t>.</a:t>
            </a:r>
          </a:p>
        </p:txBody>
      </p:sp>
      <p:pic>
        <p:nvPicPr>
          <p:cNvPr id="4" name="Picture 3" descr="Pudełko całkowicie z orzeszków polistyrenowych">
            <a:extLst>
              <a:ext uri="{FF2B5EF4-FFF2-40B4-BE49-F238E27FC236}">
                <a16:creationId xmlns:a16="http://schemas.microsoft.com/office/drawing/2014/main" id="{73D2B91F-3ADA-1D8A-F5D1-CC2475578CC8}"/>
              </a:ext>
            </a:extLst>
          </p:cNvPr>
          <p:cNvPicPr>
            <a:picLocks noChangeAspect="1"/>
          </p:cNvPicPr>
          <p:nvPr/>
        </p:nvPicPr>
        <p:blipFill rotWithShape="1">
          <a:blip r:embed="rId2"/>
          <a:srcRect l="14988" r="16914" b="2"/>
          <a:stretch/>
        </p:blipFill>
        <p:spPr>
          <a:xfrm>
            <a:off x="721184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892416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F856B3E-206E-4C52-2840-208540D7E531}"/>
              </a:ext>
            </a:extLst>
          </p:cNvPr>
          <p:cNvSpPr txBox="1"/>
          <p:nvPr/>
        </p:nvSpPr>
        <p:spPr>
          <a:xfrm>
            <a:off x="914399" y="1034398"/>
            <a:ext cx="5336695" cy="5383861"/>
          </a:xfrm>
          <a:prstGeom prst="rect">
            <a:avLst/>
          </a:prstGeom>
        </p:spPr>
        <p:txBody>
          <a:bodyPr vert="horz" lIns="91440" tIns="45720" rIns="91440" bIns="45720" rtlCol="0">
            <a:normAutofit lnSpcReduction="10000"/>
          </a:bodyPr>
          <a:lstStyle/>
          <a:p>
            <a:pPr algn="ctr">
              <a:lnSpc>
                <a:spcPct val="90000"/>
              </a:lnSpc>
              <a:spcAft>
                <a:spcPts val="600"/>
              </a:spcAft>
            </a:pPr>
            <a:r>
              <a:rPr lang="en-US" sz="2000" dirty="0" err="1">
                <a:latin typeface="Comic Sans MS" panose="030F0702030302020204" pitchFamily="66" charset="0"/>
              </a:rPr>
              <a:t>Określenie</a:t>
            </a:r>
            <a:r>
              <a:rPr lang="en-US" sz="2000" dirty="0">
                <a:latin typeface="Comic Sans MS" panose="030F0702030302020204" pitchFamily="66" charset="0"/>
              </a:rPr>
              <a:t> „</a:t>
            </a:r>
            <a:r>
              <a:rPr lang="en-US" sz="2000" dirty="0" err="1">
                <a:latin typeface="Comic Sans MS" panose="030F0702030302020204" pitchFamily="66" charset="0"/>
              </a:rPr>
              <a:t>organiczne</a:t>
            </a:r>
            <a:r>
              <a:rPr lang="en-US" sz="2000" dirty="0">
                <a:latin typeface="Comic Sans MS" panose="030F0702030302020204" pitchFamily="66" charset="0"/>
              </a:rPr>
              <a:t>” </a:t>
            </a:r>
            <a:r>
              <a:rPr lang="en-US" sz="2000" dirty="0" err="1">
                <a:latin typeface="Comic Sans MS" panose="030F0702030302020204" pitchFamily="66" charset="0"/>
              </a:rPr>
              <a:t>nawiązuje</a:t>
            </a:r>
            <a:r>
              <a:rPr lang="en-US" sz="2000" dirty="0">
                <a:latin typeface="Comic Sans MS" panose="030F0702030302020204" pitchFamily="66" charset="0"/>
              </a:rPr>
              <a:t> do </a:t>
            </a:r>
            <a:r>
              <a:rPr lang="en-US" sz="2000" dirty="0" err="1">
                <a:latin typeface="Comic Sans MS" panose="030F0702030302020204" pitchFamily="66" charset="0"/>
              </a:rPr>
              <a:t>tego</a:t>
            </a:r>
            <a:r>
              <a:rPr lang="en-US" sz="2000" dirty="0">
                <a:latin typeface="Comic Sans MS" panose="030F0702030302020204" pitchFamily="66" charset="0"/>
              </a:rPr>
              <a:t>, </a:t>
            </a:r>
            <a:r>
              <a:rPr lang="en-US" sz="2000" dirty="0" err="1">
                <a:latin typeface="Comic Sans MS" panose="030F0702030302020204" pitchFamily="66" charset="0"/>
              </a:rPr>
              <a:t>że</a:t>
            </a:r>
            <a:r>
              <a:rPr lang="en-US" sz="2000" dirty="0">
                <a:latin typeface="Comic Sans MS" panose="030F0702030302020204" pitchFamily="66" charset="0"/>
              </a:rPr>
              <a:t> </a:t>
            </a:r>
            <a:r>
              <a:rPr lang="en-US" sz="2000" dirty="0" err="1">
                <a:latin typeface="Comic Sans MS" panose="030F0702030302020204" pitchFamily="66" charset="0"/>
              </a:rPr>
              <a:t>tworzywa</a:t>
            </a:r>
            <a:r>
              <a:rPr lang="en-US" sz="2000" dirty="0">
                <a:latin typeface="Comic Sans MS" panose="030F0702030302020204" pitchFamily="66" charset="0"/>
              </a:rPr>
              <a:t> </a:t>
            </a:r>
            <a:r>
              <a:rPr lang="en-US" sz="2000" dirty="0" err="1">
                <a:latin typeface="Comic Sans MS" panose="030F0702030302020204" pitchFamily="66" charset="0"/>
              </a:rPr>
              <a:t>sztuczne</a:t>
            </a:r>
            <a:r>
              <a:rPr lang="en-US" sz="2000" dirty="0">
                <a:latin typeface="Comic Sans MS" panose="030F0702030302020204" pitchFamily="66" charset="0"/>
              </a:rPr>
              <a:t> </a:t>
            </a:r>
            <a:r>
              <a:rPr lang="en-US" sz="2000" dirty="0" err="1">
                <a:latin typeface="Comic Sans MS" panose="030F0702030302020204" pitchFamily="66" charset="0"/>
              </a:rPr>
              <a:t>zbudowane</a:t>
            </a:r>
            <a:r>
              <a:rPr lang="en-US" sz="2000" dirty="0">
                <a:latin typeface="Comic Sans MS" panose="030F0702030302020204" pitchFamily="66" charset="0"/>
              </a:rPr>
              <a:t> </a:t>
            </a:r>
            <a:r>
              <a:rPr lang="en-US" sz="2000" dirty="0" err="1">
                <a:latin typeface="Comic Sans MS" panose="030F0702030302020204" pitchFamily="66" charset="0"/>
              </a:rPr>
              <a:t>są</a:t>
            </a:r>
            <a:r>
              <a:rPr lang="en-US" sz="2000" dirty="0">
                <a:latin typeface="Comic Sans MS" panose="030F0702030302020204" pitchFamily="66" charset="0"/>
              </a:rPr>
              <a:t>, </a:t>
            </a:r>
            <a:r>
              <a:rPr lang="en-US" sz="2000" dirty="0" err="1">
                <a:latin typeface="Comic Sans MS" panose="030F0702030302020204" pitchFamily="66" charset="0"/>
              </a:rPr>
              <a:t>podobnie</a:t>
            </a:r>
            <a:r>
              <a:rPr lang="en-US" sz="2000" dirty="0">
                <a:latin typeface="Comic Sans MS" panose="030F0702030302020204" pitchFamily="66" charset="0"/>
              </a:rPr>
              <a:t> jak </a:t>
            </a:r>
            <a:r>
              <a:rPr lang="en-US" sz="2000" dirty="0" err="1">
                <a:latin typeface="Comic Sans MS" panose="030F0702030302020204" pitchFamily="66" charset="0"/>
              </a:rPr>
              <a:t>występujące</a:t>
            </a:r>
            <a:r>
              <a:rPr lang="en-US" sz="2000" dirty="0">
                <a:latin typeface="Comic Sans MS" panose="030F0702030302020204" pitchFamily="66" charset="0"/>
              </a:rPr>
              <a:t> </a:t>
            </a:r>
            <a:r>
              <a:rPr lang="en-US" sz="2000" dirty="0" err="1">
                <a:latin typeface="Comic Sans MS" panose="030F0702030302020204" pitchFamily="66" charset="0"/>
              </a:rPr>
              <a:t>powszechnie</a:t>
            </a:r>
            <a:r>
              <a:rPr lang="en-US" sz="2000" dirty="0">
                <a:latin typeface="Comic Sans MS" panose="030F0702030302020204" pitchFamily="66" charset="0"/>
              </a:rPr>
              <a:t> w </a:t>
            </a:r>
            <a:r>
              <a:rPr lang="en-US" sz="2000" dirty="0" err="1">
                <a:latin typeface="Comic Sans MS" panose="030F0702030302020204" pitchFamily="66" charset="0"/>
              </a:rPr>
              <a:t>przyrodzie</a:t>
            </a:r>
            <a:r>
              <a:rPr lang="en-US" sz="2000" dirty="0">
                <a:latin typeface="Comic Sans MS" panose="030F0702030302020204" pitchFamily="66" charset="0"/>
              </a:rPr>
              <a:t> </a:t>
            </a:r>
            <a:r>
              <a:rPr lang="en-US" sz="2000" dirty="0" err="1">
                <a:latin typeface="Comic Sans MS" panose="030F0702030302020204" pitchFamily="66" charset="0"/>
              </a:rPr>
              <a:t>związki</a:t>
            </a:r>
            <a:r>
              <a:rPr lang="en-US" sz="2000" dirty="0">
                <a:latin typeface="Comic Sans MS" panose="030F0702030302020204" pitchFamily="66" charset="0"/>
              </a:rPr>
              <a:t> </a:t>
            </a:r>
            <a:r>
              <a:rPr lang="en-US" sz="2000" dirty="0" err="1">
                <a:latin typeface="Comic Sans MS" panose="030F0702030302020204" pitchFamily="66" charset="0"/>
              </a:rPr>
              <a:t>organiczne</a:t>
            </a:r>
            <a:r>
              <a:rPr lang="en-US" sz="2000" dirty="0">
                <a:latin typeface="Comic Sans MS" panose="030F0702030302020204" pitchFamily="66" charset="0"/>
              </a:rPr>
              <a:t>, z </a:t>
            </a:r>
            <a:r>
              <a:rPr lang="en-US" sz="2000" dirty="0" err="1">
                <a:latin typeface="Comic Sans MS" panose="030F0702030302020204" pitchFamily="66" charset="0"/>
              </a:rPr>
              <a:t>węgla</a:t>
            </a:r>
            <a:r>
              <a:rPr lang="en-US" sz="2000" dirty="0">
                <a:latin typeface="Comic Sans MS" panose="030F0702030302020204" pitchFamily="66" charset="0"/>
              </a:rPr>
              <a:t>, </a:t>
            </a:r>
            <a:r>
              <a:rPr lang="en-US" sz="2000" dirty="0" err="1">
                <a:latin typeface="Comic Sans MS" panose="030F0702030302020204" pitchFamily="66" charset="0"/>
              </a:rPr>
              <a:t>wodoru</a:t>
            </a:r>
            <a:r>
              <a:rPr lang="en-US" sz="2000" dirty="0">
                <a:latin typeface="Comic Sans MS" panose="030F0702030302020204" pitchFamily="66" charset="0"/>
              </a:rPr>
              <a:t>, </a:t>
            </a:r>
            <a:r>
              <a:rPr lang="en-US" sz="2000" dirty="0" err="1">
                <a:latin typeface="Comic Sans MS" panose="030F0702030302020204" pitchFamily="66" charset="0"/>
              </a:rPr>
              <a:t>tlenu</a:t>
            </a:r>
            <a:r>
              <a:rPr lang="en-US" sz="2000" dirty="0">
                <a:latin typeface="Comic Sans MS" panose="030F0702030302020204" pitchFamily="66" charset="0"/>
              </a:rPr>
              <a:t>, </a:t>
            </a:r>
            <a:r>
              <a:rPr lang="en-US" sz="2000" dirty="0" err="1">
                <a:latin typeface="Comic Sans MS" panose="030F0702030302020204" pitchFamily="66" charset="0"/>
              </a:rPr>
              <a:t>azotu</a:t>
            </a:r>
            <a:r>
              <a:rPr lang="en-US" sz="2000" dirty="0">
                <a:latin typeface="Comic Sans MS" panose="030F0702030302020204" pitchFamily="66" charset="0"/>
              </a:rPr>
              <a:t> </a:t>
            </a:r>
            <a:r>
              <a:rPr lang="en-US" sz="2000" dirty="0" err="1">
                <a:latin typeface="Comic Sans MS" panose="030F0702030302020204" pitchFamily="66" charset="0"/>
              </a:rPr>
              <a:t>i</a:t>
            </a:r>
            <a:r>
              <a:rPr lang="en-US" sz="2000" dirty="0">
                <a:latin typeface="Comic Sans MS" panose="030F0702030302020204" pitchFamily="66" charset="0"/>
              </a:rPr>
              <a:t> </a:t>
            </a:r>
            <a:r>
              <a:rPr lang="en-US" sz="2000" dirty="0" err="1">
                <a:latin typeface="Comic Sans MS" panose="030F0702030302020204" pitchFamily="66" charset="0"/>
              </a:rPr>
              <a:t>siarki</a:t>
            </a:r>
            <a:r>
              <a:rPr lang="en-US" sz="2000" dirty="0">
                <a:latin typeface="Comic Sans MS" panose="030F0702030302020204" pitchFamily="66" charset="0"/>
              </a:rPr>
              <a:t>. </a:t>
            </a:r>
            <a:r>
              <a:rPr lang="en-US" sz="2000" dirty="0" err="1">
                <a:latin typeface="Comic Sans MS" panose="030F0702030302020204" pitchFamily="66" charset="0"/>
              </a:rPr>
              <a:t>Niektóre</a:t>
            </a:r>
            <a:r>
              <a:rPr lang="en-US" sz="2000" dirty="0">
                <a:latin typeface="Comic Sans MS" panose="030F0702030302020204" pitchFamily="66" charset="0"/>
              </a:rPr>
              <a:t> </a:t>
            </a:r>
            <a:r>
              <a:rPr lang="en-US" sz="2000" dirty="0" err="1">
                <a:latin typeface="Comic Sans MS" panose="030F0702030302020204" pitchFamily="66" charset="0"/>
              </a:rPr>
              <a:t>specjalne</a:t>
            </a:r>
            <a:r>
              <a:rPr lang="en-US" sz="2000" dirty="0">
                <a:latin typeface="Comic Sans MS" panose="030F0702030302020204" pitchFamily="66" charset="0"/>
              </a:rPr>
              <a:t> </a:t>
            </a:r>
            <a:r>
              <a:rPr lang="en-US" sz="2000" dirty="0" err="1">
                <a:latin typeface="Comic Sans MS" panose="030F0702030302020204" pitchFamily="66" charset="0"/>
              </a:rPr>
              <a:t>tworzywa</a:t>
            </a:r>
            <a:r>
              <a:rPr lang="en-US" sz="2000" dirty="0">
                <a:latin typeface="Comic Sans MS" panose="030F0702030302020204" pitchFamily="66" charset="0"/>
              </a:rPr>
              <a:t> </a:t>
            </a:r>
            <a:r>
              <a:rPr lang="en-US" sz="2000" dirty="0" err="1">
                <a:latin typeface="Comic Sans MS" panose="030F0702030302020204" pitchFamily="66" charset="0"/>
              </a:rPr>
              <a:t>sztuczne</a:t>
            </a:r>
            <a:r>
              <a:rPr lang="en-US" sz="2000" dirty="0">
                <a:latin typeface="Comic Sans MS" panose="030F0702030302020204" pitchFamily="66" charset="0"/>
              </a:rPr>
              <a:t> </a:t>
            </a:r>
            <a:r>
              <a:rPr lang="en-US" sz="2000" dirty="0" err="1">
                <a:latin typeface="Comic Sans MS" panose="030F0702030302020204" pitchFamily="66" charset="0"/>
              </a:rPr>
              <a:t>zawierają</a:t>
            </a:r>
            <a:r>
              <a:rPr lang="en-US" sz="2000" dirty="0">
                <a:latin typeface="Comic Sans MS" panose="030F0702030302020204" pitchFamily="66" charset="0"/>
              </a:rPr>
              <a:t> </a:t>
            </a:r>
            <a:r>
              <a:rPr lang="en-US" sz="2000" dirty="0" err="1">
                <a:latin typeface="Comic Sans MS" panose="030F0702030302020204" pitchFamily="66" charset="0"/>
              </a:rPr>
              <a:t>też</a:t>
            </a:r>
            <a:r>
              <a:rPr lang="en-US" sz="2000" dirty="0">
                <a:latin typeface="Comic Sans MS" panose="030F0702030302020204" pitchFamily="66" charset="0"/>
              </a:rPr>
              <a:t> </a:t>
            </a:r>
            <a:r>
              <a:rPr lang="en-US" sz="2000" dirty="0" err="1">
                <a:latin typeface="Comic Sans MS" panose="030F0702030302020204" pitchFamily="66" charset="0"/>
              </a:rPr>
              <a:t>pierwiastki</a:t>
            </a:r>
            <a:r>
              <a:rPr lang="en-US" sz="2000" dirty="0">
                <a:latin typeface="Comic Sans MS" panose="030F0702030302020204" pitchFamily="66" charset="0"/>
              </a:rPr>
              <a:t> z </a:t>
            </a:r>
            <a:r>
              <a:rPr lang="en-US" sz="2000" dirty="0" err="1">
                <a:latin typeface="Comic Sans MS" panose="030F0702030302020204" pitchFamily="66" charset="0"/>
              </a:rPr>
              <a:t>grupy</a:t>
            </a:r>
            <a:r>
              <a:rPr lang="en-US" sz="2000" dirty="0">
                <a:latin typeface="Comic Sans MS" panose="030F0702030302020204" pitchFamily="66" charset="0"/>
              </a:rPr>
              <a:t> </a:t>
            </a:r>
            <a:r>
              <a:rPr lang="en-US" sz="2000" dirty="0" err="1">
                <a:latin typeface="Comic Sans MS" panose="030F0702030302020204" pitchFamily="66" charset="0"/>
              </a:rPr>
              <a:t>chlorowców</a:t>
            </a:r>
            <a:r>
              <a:rPr lang="en-US" sz="2000" dirty="0">
                <a:latin typeface="Comic Sans MS" panose="030F0702030302020204" pitchFamily="66" charset="0"/>
              </a:rPr>
              <a:t>: fluor </a:t>
            </a:r>
            <a:r>
              <a:rPr lang="en-US" sz="2000" dirty="0" err="1">
                <a:latin typeface="Comic Sans MS" panose="030F0702030302020204" pitchFamily="66" charset="0"/>
              </a:rPr>
              <a:t>lub</a:t>
            </a:r>
            <a:r>
              <a:rPr lang="en-US" sz="2000" dirty="0">
                <a:latin typeface="Comic Sans MS" panose="030F0702030302020204" pitchFamily="66" charset="0"/>
              </a:rPr>
              <a:t> </a:t>
            </a:r>
            <a:r>
              <a:rPr lang="en-US" sz="2000" dirty="0" err="1">
                <a:latin typeface="Comic Sans MS" panose="030F0702030302020204" pitchFamily="66" charset="0"/>
              </a:rPr>
              <a:t>chlor</a:t>
            </a:r>
            <a:r>
              <a:rPr lang="en-US" sz="2000" dirty="0">
                <a:latin typeface="Comic Sans MS" panose="030F0702030302020204" pitchFamily="66" charset="0"/>
              </a:rPr>
              <a:t>. </a:t>
            </a:r>
            <a:r>
              <a:rPr lang="en-US" sz="2000" dirty="0" err="1">
                <a:latin typeface="Comic Sans MS" panose="030F0702030302020204" pitchFamily="66" charset="0"/>
              </a:rPr>
              <a:t>Ponadto</a:t>
            </a:r>
            <a:r>
              <a:rPr lang="en-US" sz="2000" dirty="0">
                <a:latin typeface="Comic Sans MS" panose="030F0702030302020204" pitchFamily="66" charset="0"/>
              </a:rPr>
              <a:t> </a:t>
            </a:r>
            <a:r>
              <a:rPr lang="en-US" sz="2000" dirty="0" err="1">
                <a:latin typeface="Comic Sans MS" panose="030F0702030302020204" pitchFamily="66" charset="0"/>
              </a:rPr>
              <a:t>tworzywa</a:t>
            </a:r>
            <a:r>
              <a:rPr lang="en-US" sz="2000" dirty="0">
                <a:latin typeface="Comic Sans MS" panose="030F0702030302020204" pitchFamily="66" charset="0"/>
              </a:rPr>
              <a:t> </a:t>
            </a:r>
            <a:r>
              <a:rPr lang="en-US" sz="2000" dirty="0" err="1">
                <a:latin typeface="Comic Sans MS" panose="030F0702030302020204" pitchFamily="66" charset="0"/>
              </a:rPr>
              <a:t>mogą</a:t>
            </a:r>
            <a:r>
              <a:rPr lang="en-US" sz="2000" dirty="0">
                <a:latin typeface="Comic Sans MS" panose="030F0702030302020204" pitchFamily="66" charset="0"/>
              </a:rPr>
              <a:t> </a:t>
            </a:r>
            <a:r>
              <a:rPr lang="en-US" sz="2000" dirty="0" err="1">
                <a:latin typeface="Comic Sans MS" panose="030F0702030302020204" pitchFamily="66" charset="0"/>
              </a:rPr>
              <a:t>mieć</a:t>
            </a:r>
            <a:r>
              <a:rPr lang="en-US" sz="2000" dirty="0">
                <a:latin typeface="Comic Sans MS" panose="030F0702030302020204" pitchFamily="66" charset="0"/>
              </a:rPr>
              <a:t> </a:t>
            </a:r>
            <a:r>
              <a:rPr lang="en-US" sz="2000" dirty="0" err="1">
                <a:latin typeface="Comic Sans MS" panose="030F0702030302020204" pitchFamily="66" charset="0"/>
              </a:rPr>
              <a:t>takie</a:t>
            </a:r>
            <a:r>
              <a:rPr lang="en-US" sz="2000" dirty="0">
                <a:latin typeface="Comic Sans MS" panose="030F0702030302020204" pitchFamily="66" charset="0"/>
              </a:rPr>
              <a:t> </a:t>
            </a:r>
            <a:r>
              <a:rPr lang="en-US" sz="2000" dirty="0" err="1">
                <a:latin typeface="Comic Sans MS" panose="030F0702030302020204" pitchFamily="66" charset="0"/>
              </a:rPr>
              <a:t>właściwości</a:t>
            </a:r>
            <a:r>
              <a:rPr lang="en-US" sz="2000" dirty="0">
                <a:latin typeface="Comic Sans MS" panose="030F0702030302020204" pitchFamily="66" charset="0"/>
              </a:rPr>
              <a:t> jak </a:t>
            </a:r>
            <a:r>
              <a:rPr lang="en-US" sz="2000" dirty="0" err="1">
                <a:latin typeface="Comic Sans MS" panose="030F0702030302020204" pitchFamily="66" charset="0"/>
              </a:rPr>
              <a:t>materiały</a:t>
            </a:r>
            <a:r>
              <a:rPr lang="en-US" sz="2000" dirty="0">
                <a:latin typeface="Comic Sans MS" panose="030F0702030302020204" pitchFamily="66" charset="0"/>
              </a:rPr>
              <a:t> </a:t>
            </a:r>
            <a:r>
              <a:rPr lang="en-US" sz="2000" dirty="0" err="1">
                <a:latin typeface="Comic Sans MS" panose="030F0702030302020204" pitchFamily="66" charset="0"/>
              </a:rPr>
              <a:t>organiczne</a:t>
            </a:r>
            <a:r>
              <a:rPr lang="en-US" sz="2000" dirty="0">
                <a:latin typeface="Comic Sans MS" panose="030F0702030302020204" pitchFamily="66" charset="0"/>
              </a:rPr>
              <a:t> </a:t>
            </a:r>
            <a:r>
              <a:rPr lang="en-US" sz="2000" dirty="0" err="1">
                <a:latin typeface="Comic Sans MS" panose="030F0702030302020204" pitchFamily="66" charset="0"/>
              </a:rPr>
              <a:t>pochodzenia</a:t>
            </a:r>
            <a:r>
              <a:rPr lang="en-US" sz="2000" dirty="0">
                <a:latin typeface="Comic Sans MS" panose="030F0702030302020204" pitchFamily="66" charset="0"/>
              </a:rPr>
              <a:t> </a:t>
            </a:r>
            <a:r>
              <a:rPr lang="en-US" sz="2000" dirty="0" err="1">
                <a:latin typeface="Comic Sans MS" panose="030F0702030302020204" pitchFamily="66" charset="0"/>
              </a:rPr>
              <a:t>naturalnego</a:t>
            </a:r>
            <a:r>
              <a:rPr lang="en-US" sz="2000" dirty="0">
                <a:latin typeface="Comic Sans MS" panose="030F0702030302020204" pitchFamily="66" charset="0"/>
              </a:rPr>
              <a:t>. </a:t>
            </a:r>
            <a:r>
              <a:rPr lang="en-US" sz="2000" dirty="0" err="1">
                <a:latin typeface="Comic Sans MS" panose="030F0702030302020204" pitchFamily="66" charset="0"/>
              </a:rPr>
              <a:t>Makrocząsteczka</a:t>
            </a:r>
            <a:r>
              <a:rPr lang="en-US" sz="2000" dirty="0">
                <a:latin typeface="Comic Sans MS" panose="030F0702030302020204" pitchFamily="66" charset="0"/>
              </a:rPr>
              <a:t> </a:t>
            </a:r>
            <a:r>
              <a:rPr lang="en-US" sz="2000" dirty="0" err="1">
                <a:latin typeface="Comic Sans MS" panose="030F0702030302020204" pitchFamily="66" charset="0"/>
              </a:rPr>
              <a:t>oznacza</a:t>
            </a:r>
            <a:r>
              <a:rPr lang="en-US" sz="2000" dirty="0">
                <a:latin typeface="Comic Sans MS" panose="030F0702030302020204" pitchFamily="66" charset="0"/>
              </a:rPr>
              <a:t> </a:t>
            </a:r>
            <a:r>
              <a:rPr lang="en-US" sz="2000" dirty="0" err="1">
                <a:latin typeface="Comic Sans MS" panose="030F0702030302020204" pitchFamily="66" charset="0"/>
              </a:rPr>
              <a:t>dużą</a:t>
            </a:r>
            <a:r>
              <a:rPr lang="en-US" sz="2000" dirty="0">
                <a:latin typeface="Comic Sans MS" panose="030F0702030302020204" pitchFamily="66" charset="0"/>
              </a:rPr>
              <a:t> </a:t>
            </a:r>
            <a:r>
              <a:rPr lang="en-US" sz="2000" dirty="0" err="1">
                <a:latin typeface="Comic Sans MS" panose="030F0702030302020204" pitchFamily="66" charset="0"/>
              </a:rPr>
              <a:t>cząsteczkę</a:t>
            </a:r>
            <a:r>
              <a:rPr lang="en-US" sz="2000" dirty="0">
                <a:latin typeface="Comic Sans MS" panose="030F0702030302020204" pitchFamily="66" charset="0"/>
              </a:rPr>
              <a:t>. </a:t>
            </a:r>
            <a:r>
              <a:rPr lang="en-US" sz="2000" dirty="0" err="1">
                <a:latin typeface="Comic Sans MS" panose="030F0702030302020204" pitchFamily="66" charset="0"/>
              </a:rPr>
              <a:t>Pojęcie</a:t>
            </a:r>
            <a:r>
              <a:rPr lang="en-US" sz="2000" dirty="0">
                <a:latin typeface="Comic Sans MS" panose="030F0702030302020204" pitchFamily="66" charset="0"/>
              </a:rPr>
              <a:t> </a:t>
            </a:r>
            <a:r>
              <a:rPr lang="en-US" sz="2000" dirty="0" err="1">
                <a:latin typeface="Comic Sans MS" panose="030F0702030302020204" pitchFamily="66" charset="0"/>
              </a:rPr>
              <a:t>makrocząsteczki</a:t>
            </a:r>
            <a:r>
              <a:rPr lang="en-US" sz="2000" dirty="0">
                <a:latin typeface="Comic Sans MS" panose="030F0702030302020204" pitchFamily="66" charset="0"/>
              </a:rPr>
              <a:t> </a:t>
            </a:r>
            <a:r>
              <a:rPr lang="en-US" sz="2000" dirty="0" err="1">
                <a:latin typeface="Comic Sans MS" panose="030F0702030302020204" pitchFamily="66" charset="0"/>
              </a:rPr>
              <a:t>wprowadził</a:t>
            </a:r>
            <a:r>
              <a:rPr lang="en-US" sz="2000" dirty="0">
                <a:latin typeface="Comic Sans MS" panose="030F0702030302020204" pitchFamily="66" charset="0"/>
              </a:rPr>
              <a:t> w 1922 </a:t>
            </a:r>
            <a:r>
              <a:rPr lang="en-US" sz="2000" dirty="0" err="1">
                <a:latin typeface="Comic Sans MS" panose="030F0702030302020204" pitchFamily="66" charset="0"/>
              </a:rPr>
              <a:t>roku</a:t>
            </a:r>
            <a:r>
              <a:rPr lang="en-US" sz="2000" dirty="0">
                <a:latin typeface="Comic Sans MS" panose="030F0702030302020204" pitchFamily="66" charset="0"/>
              </a:rPr>
              <a:t> </a:t>
            </a:r>
            <a:r>
              <a:rPr lang="en-US" sz="2000" dirty="0" err="1">
                <a:latin typeface="Comic Sans MS" panose="030F0702030302020204" pitchFamily="66" charset="0"/>
              </a:rPr>
              <a:t>niemieckich</a:t>
            </a:r>
            <a:r>
              <a:rPr lang="en-US" sz="2000" dirty="0">
                <a:latin typeface="Comic Sans MS" panose="030F0702030302020204" pitchFamily="66" charset="0"/>
              </a:rPr>
              <a:t> </a:t>
            </a:r>
            <a:r>
              <a:rPr lang="en-US" sz="2000" dirty="0" err="1">
                <a:latin typeface="Comic Sans MS" panose="030F0702030302020204" pitchFamily="66" charset="0"/>
              </a:rPr>
              <a:t>chemik</a:t>
            </a:r>
            <a:r>
              <a:rPr lang="en-US" sz="2000" dirty="0">
                <a:latin typeface="Comic Sans MS" panose="030F0702030302020204" pitchFamily="66" charset="0"/>
              </a:rPr>
              <a:t> </a:t>
            </a:r>
            <a:r>
              <a:rPr lang="en-US" sz="2000" dirty="0" err="1">
                <a:latin typeface="Comic Sans MS" panose="030F0702030302020204" pitchFamily="66" charset="0"/>
              </a:rPr>
              <a:t>Harmann</a:t>
            </a:r>
            <a:r>
              <a:rPr lang="en-US" sz="2000" dirty="0">
                <a:latin typeface="Comic Sans MS" panose="030F0702030302020204" pitchFamily="66" charset="0"/>
              </a:rPr>
              <a:t> Staudinger, </a:t>
            </a:r>
            <a:r>
              <a:rPr lang="en-US" sz="2000" dirty="0" err="1">
                <a:latin typeface="Comic Sans MS" panose="030F0702030302020204" pitchFamily="66" charset="0"/>
              </a:rPr>
              <a:t>nazywając</a:t>
            </a:r>
            <a:r>
              <a:rPr lang="en-US" sz="2000" dirty="0">
                <a:latin typeface="Comic Sans MS" panose="030F0702030302020204" pitchFamily="66" charset="0"/>
              </a:rPr>
              <a:t> </a:t>
            </a:r>
            <a:r>
              <a:rPr lang="en-US" sz="2000" dirty="0" err="1">
                <a:latin typeface="Comic Sans MS" panose="030F0702030302020204" pitchFamily="66" charset="0"/>
              </a:rPr>
              <a:t>tak</a:t>
            </a:r>
            <a:r>
              <a:rPr lang="en-US" sz="2000" dirty="0">
                <a:latin typeface="Comic Sans MS" panose="030F0702030302020204" pitchFamily="66" charset="0"/>
              </a:rPr>
              <a:t> </a:t>
            </a:r>
            <a:r>
              <a:rPr lang="en-US" sz="2000" dirty="0" err="1">
                <a:latin typeface="Comic Sans MS" panose="030F0702030302020204" pitchFamily="66" charset="0"/>
              </a:rPr>
              <a:t>bardzo</a:t>
            </a:r>
            <a:r>
              <a:rPr lang="en-US" sz="2000" dirty="0">
                <a:latin typeface="Comic Sans MS" panose="030F0702030302020204" pitchFamily="66" charset="0"/>
              </a:rPr>
              <a:t> </a:t>
            </a:r>
            <a:r>
              <a:rPr lang="en-US" sz="2000" dirty="0" err="1">
                <a:latin typeface="Comic Sans MS" panose="030F0702030302020204" pitchFamily="66" charset="0"/>
              </a:rPr>
              <a:t>duże</a:t>
            </a:r>
            <a:r>
              <a:rPr lang="en-US" sz="2000" dirty="0">
                <a:latin typeface="Comic Sans MS" panose="030F0702030302020204" pitchFamily="66" charset="0"/>
              </a:rPr>
              <a:t> </a:t>
            </a:r>
            <a:r>
              <a:rPr lang="en-US" sz="2000" dirty="0" err="1">
                <a:latin typeface="Comic Sans MS" panose="030F0702030302020204" pitchFamily="66" charset="0"/>
              </a:rPr>
              <a:t>cząsteczki</a:t>
            </a:r>
            <a:r>
              <a:rPr lang="en-US" sz="2000" dirty="0">
                <a:latin typeface="Comic Sans MS" panose="030F0702030302020204" pitchFamily="66" charset="0"/>
              </a:rPr>
              <a:t>, </a:t>
            </a:r>
            <a:r>
              <a:rPr lang="en-US" sz="2000" dirty="0" err="1">
                <a:latin typeface="Comic Sans MS" panose="030F0702030302020204" pitchFamily="66" charset="0"/>
              </a:rPr>
              <a:t>składające</a:t>
            </a:r>
            <a:r>
              <a:rPr lang="en-US" sz="2000" dirty="0">
                <a:latin typeface="Comic Sans MS" panose="030F0702030302020204" pitchFamily="66" charset="0"/>
              </a:rPr>
              <a:t> </a:t>
            </a:r>
            <a:r>
              <a:rPr lang="en-US" sz="2000" dirty="0" err="1">
                <a:latin typeface="Comic Sans MS" panose="030F0702030302020204" pitchFamily="66" charset="0"/>
              </a:rPr>
              <a:t>się</a:t>
            </a:r>
            <a:r>
              <a:rPr lang="en-US" sz="2000" dirty="0">
                <a:latin typeface="Comic Sans MS" panose="030F0702030302020204" pitchFamily="66" charset="0"/>
              </a:rPr>
              <a:t> z </a:t>
            </a:r>
            <a:r>
              <a:rPr lang="en-US" sz="2000" dirty="0" err="1">
                <a:latin typeface="Comic Sans MS" panose="030F0702030302020204" pitchFamily="66" charset="0"/>
              </a:rPr>
              <a:t>ponad</a:t>
            </a:r>
            <a:r>
              <a:rPr lang="en-US" sz="2000" dirty="0">
                <a:latin typeface="Comic Sans MS" panose="030F0702030302020204" pitchFamily="66" charset="0"/>
              </a:rPr>
              <a:t> </a:t>
            </a:r>
            <a:r>
              <a:rPr lang="en-US" sz="2000" dirty="0" err="1">
                <a:latin typeface="Comic Sans MS" panose="030F0702030302020204" pitchFamily="66" charset="0"/>
              </a:rPr>
              <a:t>tysiąca</a:t>
            </a:r>
            <a:r>
              <a:rPr lang="en-US" sz="2000" dirty="0">
                <a:latin typeface="Comic Sans MS" panose="030F0702030302020204" pitchFamily="66" charset="0"/>
              </a:rPr>
              <a:t> </a:t>
            </a:r>
            <a:r>
              <a:rPr lang="en-US" sz="2000" dirty="0" err="1">
                <a:latin typeface="Comic Sans MS" panose="030F0702030302020204" pitchFamily="66" charset="0"/>
              </a:rPr>
              <a:t>atomów</a:t>
            </a:r>
            <a:r>
              <a:rPr lang="en-US" sz="2000" dirty="0">
                <a:latin typeface="Comic Sans MS" panose="030F0702030302020204" pitchFamily="66" charset="0"/>
              </a:rPr>
              <a:t>. Za </a:t>
            </a:r>
            <a:r>
              <a:rPr lang="en-US" sz="2000" dirty="0" err="1">
                <a:latin typeface="Comic Sans MS" panose="030F0702030302020204" pitchFamily="66" charset="0"/>
              </a:rPr>
              <a:t>swoje</a:t>
            </a:r>
            <a:r>
              <a:rPr lang="en-US" sz="2000" dirty="0">
                <a:latin typeface="Comic Sans MS" panose="030F0702030302020204" pitchFamily="66" charset="0"/>
              </a:rPr>
              <a:t> </a:t>
            </a:r>
            <a:r>
              <a:rPr lang="en-US" sz="2000" dirty="0" err="1">
                <a:latin typeface="Comic Sans MS" panose="030F0702030302020204" pitchFamily="66" charset="0"/>
              </a:rPr>
              <a:t>prace</a:t>
            </a:r>
            <a:r>
              <a:rPr lang="en-US" sz="2000" dirty="0">
                <a:latin typeface="Comic Sans MS" panose="030F0702030302020204" pitchFamily="66" charset="0"/>
              </a:rPr>
              <a:t> </a:t>
            </a:r>
            <a:r>
              <a:rPr lang="en-US" sz="2000" dirty="0" err="1">
                <a:latin typeface="Comic Sans MS" panose="030F0702030302020204" pitchFamily="66" charset="0"/>
              </a:rPr>
              <a:t>badawcze</a:t>
            </a:r>
            <a:r>
              <a:rPr lang="en-US" sz="2000" dirty="0">
                <a:latin typeface="Comic Sans MS" panose="030F0702030302020204" pitchFamily="66" charset="0"/>
              </a:rPr>
              <a:t> </a:t>
            </a:r>
            <a:r>
              <a:rPr lang="en-US" sz="2000" dirty="0" err="1">
                <a:latin typeface="Comic Sans MS" panose="030F0702030302020204" pitchFamily="66" charset="0"/>
              </a:rPr>
              <a:t>otrzymał</a:t>
            </a:r>
            <a:r>
              <a:rPr lang="en-US" sz="2000" dirty="0">
                <a:latin typeface="Comic Sans MS" panose="030F0702030302020204" pitchFamily="66" charset="0"/>
              </a:rPr>
              <a:t> on w 1953 </a:t>
            </a:r>
            <a:r>
              <a:rPr lang="en-US" sz="2000" dirty="0" err="1">
                <a:latin typeface="Comic Sans MS" panose="030F0702030302020204" pitchFamily="66" charset="0"/>
              </a:rPr>
              <a:t>roku</a:t>
            </a:r>
            <a:r>
              <a:rPr lang="en-US" sz="2000" dirty="0">
                <a:latin typeface="Comic Sans MS" panose="030F0702030302020204" pitchFamily="66" charset="0"/>
              </a:rPr>
              <a:t> </a:t>
            </a:r>
            <a:r>
              <a:rPr lang="en-US" sz="2000" dirty="0" err="1">
                <a:latin typeface="Comic Sans MS" panose="030F0702030302020204" pitchFamily="66" charset="0"/>
              </a:rPr>
              <a:t>nagrodę</a:t>
            </a:r>
            <a:r>
              <a:rPr lang="en-US" sz="2000" dirty="0">
                <a:latin typeface="Comic Sans MS" panose="030F0702030302020204" pitchFamily="66" charset="0"/>
              </a:rPr>
              <a:t> </a:t>
            </a:r>
            <a:r>
              <a:rPr lang="en-US" sz="2000" dirty="0" err="1">
                <a:latin typeface="Comic Sans MS" panose="030F0702030302020204" pitchFamily="66" charset="0"/>
              </a:rPr>
              <a:t>Nobla</a:t>
            </a:r>
            <a:r>
              <a:rPr lang="en-US" sz="2000" dirty="0">
                <a:latin typeface="Comic Sans MS" panose="030F0702030302020204" pitchFamily="66" charset="0"/>
              </a:rPr>
              <a:t>. Ze </a:t>
            </a:r>
            <a:r>
              <a:rPr lang="en-US" sz="2000" dirty="0" err="1">
                <a:latin typeface="Comic Sans MS" panose="030F0702030302020204" pitchFamily="66" charset="0"/>
              </a:rPr>
              <a:t>względu</a:t>
            </a:r>
            <a:r>
              <a:rPr lang="en-US" sz="2000" dirty="0">
                <a:latin typeface="Comic Sans MS" panose="030F0702030302020204" pitchFamily="66" charset="0"/>
              </a:rPr>
              <a:t> </a:t>
            </a:r>
            <a:r>
              <a:rPr lang="en-US" sz="2000" dirty="0" err="1">
                <a:latin typeface="Comic Sans MS" panose="030F0702030302020204" pitchFamily="66" charset="0"/>
              </a:rPr>
              <a:t>na</a:t>
            </a:r>
            <a:r>
              <a:rPr lang="en-US" sz="2000" dirty="0">
                <a:latin typeface="Comic Sans MS" panose="030F0702030302020204" pitchFamily="66" charset="0"/>
              </a:rPr>
              <a:t> </a:t>
            </a:r>
            <a:r>
              <a:rPr lang="en-US" sz="2000" dirty="0" err="1">
                <a:latin typeface="Comic Sans MS" panose="030F0702030302020204" pitchFamily="66" charset="0"/>
              </a:rPr>
              <a:t>pochodzenie</a:t>
            </a:r>
            <a:r>
              <a:rPr lang="en-US" sz="2000" dirty="0">
                <a:latin typeface="Comic Sans MS" panose="030F0702030302020204" pitchFamily="66" charset="0"/>
              </a:rPr>
              <a:t> </a:t>
            </a:r>
            <a:r>
              <a:rPr lang="en-US" sz="2000" dirty="0" err="1">
                <a:latin typeface="Comic Sans MS" panose="030F0702030302020204" pitchFamily="66" charset="0"/>
              </a:rPr>
              <a:t>i</a:t>
            </a:r>
            <a:r>
              <a:rPr lang="en-US" sz="2000" dirty="0">
                <a:latin typeface="Comic Sans MS" panose="030F0702030302020204" pitchFamily="66" charset="0"/>
              </a:rPr>
              <a:t> </a:t>
            </a:r>
            <a:r>
              <a:rPr lang="en-US" sz="2000" dirty="0" err="1">
                <a:latin typeface="Comic Sans MS" panose="030F0702030302020204" pitchFamily="66" charset="0"/>
              </a:rPr>
              <a:t>sposób</a:t>
            </a:r>
            <a:r>
              <a:rPr lang="en-US" sz="2000" dirty="0">
                <a:latin typeface="Comic Sans MS" panose="030F0702030302020204" pitchFamily="66" charset="0"/>
              </a:rPr>
              <a:t> </a:t>
            </a:r>
            <a:r>
              <a:rPr lang="en-US" sz="2000" dirty="0" err="1">
                <a:latin typeface="Comic Sans MS" panose="030F0702030302020204" pitchFamily="66" charset="0"/>
              </a:rPr>
              <a:t>syntezy</a:t>
            </a:r>
            <a:r>
              <a:rPr lang="en-US" sz="2000" dirty="0">
                <a:latin typeface="Comic Sans MS" panose="030F0702030302020204" pitchFamily="66" charset="0"/>
              </a:rPr>
              <a:t> </a:t>
            </a:r>
            <a:r>
              <a:rPr lang="en-US" sz="2000" dirty="0" err="1">
                <a:latin typeface="Comic Sans MS" panose="030F0702030302020204" pitchFamily="66" charset="0"/>
              </a:rPr>
              <a:t>można</a:t>
            </a:r>
            <a:r>
              <a:rPr lang="en-US" sz="2000" dirty="0">
                <a:latin typeface="Comic Sans MS" panose="030F0702030302020204" pitchFamily="66" charset="0"/>
              </a:rPr>
              <a:t> </a:t>
            </a:r>
            <a:r>
              <a:rPr lang="en-US" sz="2000" dirty="0" err="1">
                <a:latin typeface="Comic Sans MS" panose="030F0702030302020204" pitchFamily="66" charset="0"/>
              </a:rPr>
              <a:t>wyróżnić</a:t>
            </a:r>
            <a:r>
              <a:rPr lang="en-US" sz="2000" dirty="0">
                <a:latin typeface="Comic Sans MS" panose="030F0702030302020204" pitchFamily="66" charset="0"/>
              </a:rPr>
              <a:t> </a:t>
            </a:r>
            <a:r>
              <a:rPr lang="en-US" sz="2000" dirty="0" err="1">
                <a:latin typeface="Comic Sans MS" panose="030F0702030302020204" pitchFamily="66" charset="0"/>
              </a:rPr>
              <a:t>kilka</a:t>
            </a:r>
            <a:r>
              <a:rPr lang="en-US" sz="2000" dirty="0">
                <a:latin typeface="Comic Sans MS" panose="030F0702030302020204" pitchFamily="66" charset="0"/>
              </a:rPr>
              <a:t> </a:t>
            </a:r>
            <a:r>
              <a:rPr lang="en-US" sz="2000" dirty="0" err="1">
                <a:latin typeface="Comic Sans MS" panose="030F0702030302020204" pitchFamily="66" charset="0"/>
              </a:rPr>
              <a:t>typów</a:t>
            </a:r>
            <a:r>
              <a:rPr lang="en-US" sz="2000" dirty="0">
                <a:latin typeface="Comic Sans MS" panose="030F0702030302020204" pitchFamily="66" charset="0"/>
              </a:rPr>
              <a:t> </a:t>
            </a:r>
            <a:r>
              <a:rPr lang="en-US" sz="2000" dirty="0" err="1">
                <a:latin typeface="Comic Sans MS" panose="030F0702030302020204" pitchFamily="66" charset="0"/>
              </a:rPr>
              <a:t>makrocząsteczek</a:t>
            </a:r>
            <a:r>
              <a:rPr lang="en-US" sz="2000" dirty="0">
                <a:latin typeface="Comic Sans MS" panose="030F0702030302020204" pitchFamily="66" charset="0"/>
              </a:rPr>
              <a:t> (</a:t>
            </a:r>
            <a:r>
              <a:rPr lang="en-US" sz="2000" dirty="0" err="1">
                <a:latin typeface="Comic Sans MS" panose="030F0702030302020204" pitchFamily="66" charset="0"/>
              </a:rPr>
              <a:t>polimerów</a:t>
            </a:r>
            <a:r>
              <a:rPr lang="en-US" sz="2000" dirty="0">
                <a:latin typeface="Comic Sans MS" panose="030F0702030302020204" pitchFamily="66" charset="0"/>
              </a:rPr>
              <a:t>).</a:t>
            </a:r>
          </a:p>
          <a:p>
            <a:pPr indent="-228600">
              <a:lnSpc>
                <a:spcPct val="90000"/>
              </a:lnSpc>
              <a:spcAft>
                <a:spcPts val="600"/>
              </a:spcAft>
              <a:buFont typeface="Arial" panose="020B0604020202020204" pitchFamily="34" charset="0"/>
              <a:buChar char="•"/>
            </a:pPr>
            <a:endParaRPr lang="en-US" sz="1700" dirty="0"/>
          </a:p>
        </p:txBody>
      </p:sp>
      <p:pic>
        <p:nvPicPr>
          <p:cNvPr id="4" name="Picture 3" descr="Siatka sieci krystalicznej">
            <a:extLst>
              <a:ext uri="{FF2B5EF4-FFF2-40B4-BE49-F238E27FC236}">
                <a16:creationId xmlns:a16="http://schemas.microsoft.com/office/drawing/2014/main" id="{CF3A9324-016A-192E-4069-65C97BCBFADC}"/>
              </a:ext>
            </a:extLst>
          </p:cNvPr>
          <p:cNvPicPr>
            <a:picLocks noChangeAspect="1"/>
          </p:cNvPicPr>
          <p:nvPr/>
        </p:nvPicPr>
        <p:blipFill rotWithShape="1">
          <a:blip r:embed="rId2"/>
          <a:srcRect l="22488" r="21263"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127003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432B226-CD48-063E-AB1B-52D54C7813B2}"/>
              </a:ext>
            </a:extLst>
          </p:cNvPr>
          <p:cNvSpPr txBox="1"/>
          <p:nvPr/>
        </p:nvSpPr>
        <p:spPr>
          <a:xfrm>
            <a:off x="980217" y="741448"/>
            <a:ext cx="5770632" cy="4351338"/>
          </a:xfrm>
          <a:prstGeom prst="rect">
            <a:avLst/>
          </a:prstGeom>
        </p:spPr>
        <p:txBody>
          <a:bodyPr vert="horz" lIns="91440" tIns="45720" rIns="91440" bIns="45720" rtlCol="0">
            <a:noAutofit/>
          </a:bodyPr>
          <a:lstStyle/>
          <a:p>
            <a:pPr algn="ctr">
              <a:lnSpc>
                <a:spcPct val="90000"/>
              </a:lnSpc>
              <a:spcAft>
                <a:spcPts val="600"/>
              </a:spcAft>
            </a:pPr>
            <a:r>
              <a:rPr lang="en-US" b="1" dirty="0" err="1">
                <a:latin typeface="Comic Sans MS" panose="030F0702030302020204" pitchFamily="66" charset="0"/>
              </a:rPr>
              <a:t>Recykling</a:t>
            </a:r>
            <a:r>
              <a:rPr lang="en-US" b="1" dirty="0">
                <a:latin typeface="Comic Sans MS" panose="030F0702030302020204" pitchFamily="66" charset="0"/>
              </a:rPr>
              <a:t> </a:t>
            </a:r>
            <a:r>
              <a:rPr lang="en-US" b="1" dirty="0" err="1">
                <a:latin typeface="Comic Sans MS" panose="030F0702030302020204" pitchFamily="66" charset="0"/>
              </a:rPr>
              <a:t>surowcowy</a:t>
            </a:r>
            <a:r>
              <a:rPr lang="en-US" dirty="0">
                <a:latin typeface="Comic Sans MS" panose="030F0702030302020204" pitchFamily="66" charset="0"/>
              </a:rPr>
              <a:t> to </a:t>
            </a:r>
            <a:r>
              <a:rPr lang="en-US" dirty="0" err="1">
                <a:latin typeface="Comic Sans MS" panose="030F0702030302020204" pitchFamily="66" charset="0"/>
              </a:rPr>
              <a:t>rozkład</a:t>
            </a:r>
            <a:r>
              <a:rPr lang="en-US" dirty="0">
                <a:latin typeface="Comic Sans MS" panose="030F0702030302020204" pitchFamily="66" charset="0"/>
              </a:rPr>
              <a:t>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sztucznych</a:t>
            </a:r>
            <a:r>
              <a:rPr lang="en-US" dirty="0">
                <a:latin typeface="Comic Sans MS" panose="030F0702030302020204" pitchFamily="66" charset="0"/>
              </a:rPr>
              <a:t> pod </a:t>
            </a:r>
            <a:r>
              <a:rPr lang="en-US" dirty="0" err="1">
                <a:latin typeface="Comic Sans MS" panose="030F0702030302020204" pitchFamily="66" charset="0"/>
              </a:rPr>
              <a:t>wpływem</a:t>
            </a:r>
            <a:r>
              <a:rPr lang="en-US" dirty="0">
                <a:latin typeface="Comic Sans MS" panose="030F0702030302020204" pitchFamily="66" charset="0"/>
              </a:rPr>
              <a:t> </a:t>
            </a:r>
            <a:r>
              <a:rPr lang="en-US" dirty="0" err="1">
                <a:latin typeface="Comic Sans MS" panose="030F0702030302020204" pitchFamily="66" charset="0"/>
              </a:rPr>
              <a:t>temperatury</a:t>
            </a:r>
            <a:r>
              <a:rPr lang="en-US" dirty="0">
                <a:latin typeface="Comic Sans MS" panose="030F0702030302020204" pitchFamily="66" charset="0"/>
              </a:rPr>
              <a:t> </a:t>
            </a:r>
            <a:r>
              <a:rPr lang="en-US" dirty="0" err="1">
                <a:latin typeface="Comic Sans MS" panose="030F0702030302020204" pitchFamily="66" charset="0"/>
              </a:rPr>
              <a:t>lub</a:t>
            </a:r>
            <a:r>
              <a:rPr lang="en-US" dirty="0">
                <a:latin typeface="Comic Sans MS" panose="030F0702030302020204" pitchFamily="66" charset="0"/>
              </a:rPr>
              <a:t> w </a:t>
            </a:r>
            <a:r>
              <a:rPr lang="en-US" dirty="0" err="1">
                <a:latin typeface="Comic Sans MS" panose="030F0702030302020204" pitchFamily="66" charset="0"/>
              </a:rPr>
              <a:t>wyniku</a:t>
            </a:r>
            <a:r>
              <a:rPr lang="en-US" dirty="0">
                <a:latin typeface="Comic Sans MS" panose="030F0702030302020204" pitchFamily="66" charset="0"/>
              </a:rPr>
              <a:t> </a:t>
            </a:r>
            <a:r>
              <a:rPr lang="en-US" dirty="0" err="1">
                <a:latin typeface="Comic Sans MS" panose="030F0702030302020204" pitchFamily="66" charset="0"/>
              </a:rPr>
              <a:t>reakcji</a:t>
            </a:r>
            <a:r>
              <a:rPr lang="en-US" dirty="0">
                <a:latin typeface="Comic Sans MS" panose="030F0702030302020204" pitchFamily="66" charset="0"/>
              </a:rPr>
              <a:t> </a:t>
            </a:r>
            <a:r>
              <a:rPr lang="en-US" dirty="0" err="1">
                <a:latin typeface="Comic Sans MS" panose="030F0702030302020204" pitchFamily="66" charset="0"/>
              </a:rPr>
              <a:t>chemicznej</a:t>
            </a:r>
            <a:r>
              <a:rPr lang="en-US" dirty="0">
                <a:latin typeface="Comic Sans MS" panose="030F0702030302020204" pitchFamily="66" charset="0"/>
              </a:rPr>
              <a:t> </a:t>
            </a:r>
            <a:r>
              <a:rPr lang="en-US" dirty="0" err="1">
                <a:latin typeface="Comic Sans MS" panose="030F0702030302020204" pitchFamily="66" charset="0"/>
              </a:rPr>
              <a:t>na</a:t>
            </a:r>
            <a:r>
              <a:rPr lang="en-US" dirty="0">
                <a:latin typeface="Comic Sans MS" panose="030F0702030302020204" pitchFamily="66" charset="0"/>
              </a:rPr>
              <a:t> </a:t>
            </a:r>
            <a:r>
              <a:rPr lang="en-US" dirty="0" err="1">
                <a:latin typeface="Comic Sans MS" panose="030F0702030302020204" pitchFamily="66" charset="0"/>
              </a:rPr>
              <a:t>związki</a:t>
            </a:r>
            <a:r>
              <a:rPr lang="en-US" dirty="0">
                <a:latin typeface="Comic Sans MS" panose="030F0702030302020204" pitchFamily="66" charset="0"/>
              </a:rPr>
              <a:t> o </a:t>
            </a:r>
            <a:r>
              <a:rPr lang="en-US" dirty="0" err="1">
                <a:latin typeface="Comic Sans MS" panose="030F0702030302020204" pitchFamily="66" charset="0"/>
              </a:rPr>
              <a:t>niższych</a:t>
            </a:r>
            <a:r>
              <a:rPr lang="en-US" dirty="0">
                <a:latin typeface="Comic Sans MS" panose="030F0702030302020204" pitchFamily="66" charset="0"/>
              </a:rPr>
              <a:t> </a:t>
            </a:r>
            <a:r>
              <a:rPr lang="en-US" dirty="0" err="1">
                <a:latin typeface="Comic Sans MS" panose="030F0702030302020204" pitchFamily="66" charset="0"/>
              </a:rPr>
              <a:t>masach</a:t>
            </a:r>
            <a:r>
              <a:rPr lang="en-US" dirty="0">
                <a:latin typeface="Comic Sans MS" panose="030F0702030302020204" pitchFamily="66" charset="0"/>
              </a:rPr>
              <a:t> </a:t>
            </a:r>
            <a:r>
              <a:rPr lang="en-US" dirty="0" err="1">
                <a:latin typeface="Comic Sans MS" panose="030F0702030302020204" pitchFamily="66" charset="0"/>
              </a:rPr>
              <a:t>cząsteczkowych</a:t>
            </a:r>
            <a:r>
              <a:rPr lang="en-US" dirty="0">
                <a:latin typeface="Comic Sans MS" panose="030F0702030302020204" pitchFamily="66" charset="0"/>
              </a:rPr>
              <a:t> </a:t>
            </a:r>
            <a:r>
              <a:rPr lang="en-US" dirty="0" err="1">
                <a:latin typeface="Comic Sans MS" panose="030F0702030302020204" pitchFamily="66" charset="0"/>
              </a:rPr>
              <a:t>czy</a:t>
            </a:r>
            <a:r>
              <a:rPr lang="en-US" dirty="0">
                <a:latin typeface="Comic Sans MS" panose="030F0702030302020204" pitchFamily="66" charset="0"/>
              </a:rPr>
              <a:t> </a:t>
            </a:r>
            <a:r>
              <a:rPr lang="en-US" dirty="0" err="1">
                <a:latin typeface="Comic Sans MS" panose="030F0702030302020204" pitchFamily="66" charset="0"/>
              </a:rPr>
              <a:t>nawet</a:t>
            </a:r>
            <a:r>
              <a:rPr lang="en-US" dirty="0">
                <a:latin typeface="Comic Sans MS" panose="030F0702030302020204" pitchFamily="66" charset="0"/>
              </a:rPr>
              <a:t> </a:t>
            </a:r>
            <a:r>
              <a:rPr lang="en-US" dirty="0" err="1">
                <a:latin typeface="Comic Sans MS" panose="030F0702030302020204" pitchFamily="66" charset="0"/>
              </a:rPr>
              <a:t>na</a:t>
            </a:r>
            <a:r>
              <a:rPr lang="en-US" dirty="0">
                <a:latin typeface="Comic Sans MS" panose="030F0702030302020204" pitchFamily="66" charset="0"/>
              </a:rPr>
              <a:t> </a:t>
            </a:r>
            <a:r>
              <a:rPr lang="en-US" dirty="0" err="1">
                <a:latin typeface="Comic Sans MS" panose="030F0702030302020204" pitchFamily="66" charset="0"/>
              </a:rPr>
              <a:t>substancję</a:t>
            </a:r>
            <a:r>
              <a:rPr lang="en-US" dirty="0">
                <a:latin typeface="Comic Sans MS" panose="030F0702030302020204" pitchFamily="66" charset="0"/>
              </a:rPr>
              <a:t> </a:t>
            </a:r>
            <a:r>
              <a:rPr lang="en-US" dirty="0" err="1">
                <a:latin typeface="Comic Sans MS" panose="030F0702030302020204" pitchFamily="66" charset="0"/>
              </a:rPr>
              <a:t>podstawowe</a:t>
            </a:r>
            <a:r>
              <a:rPr lang="en-US" dirty="0">
                <a:latin typeface="Comic Sans MS" panose="030F0702030302020204" pitchFamily="66" charset="0"/>
              </a:rPr>
              <a:t>, z </a:t>
            </a:r>
            <a:r>
              <a:rPr lang="en-US" dirty="0" err="1">
                <a:latin typeface="Comic Sans MS" panose="030F0702030302020204" pitchFamily="66" charset="0"/>
              </a:rPr>
              <a:t>których</a:t>
            </a:r>
            <a:r>
              <a:rPr lang="en-US" dirty="0">
                <a:latin typeface="Comic Sans MS" panose="030F0702030302020204" pitchFamily="66" charset="0"/>
              </a:rPr>
              <a:t> </a:t>
            </a:r>
            <a:r>
              <a:rPr lang="en-US" dirty="0" err="1">
                <a:latin typeface="Comic Sans MS" panose="030F0702030302020204" pitchFamily="66" charset="0"/>
              </a:rPr>
              <a:t>powstało</a:t>
            </a:r>
            <a:r>
              <a:rPr lang="en-US" dirty="0">
                <a:latin typeface="Comic Sans MS" panose="030F0702030302020204" pitchFamily="66" charset="0"/>
              </a:rPr>
              <a:t> </a:t>
            </a:r>
            <a:r>
              <a:rPr lang="en-US" dirty="0" err="1">
                <a:latin typeface="Comic Sans MS" panose="030F0702030302020204" pitchFamily="66" charset="0"/>
              </a:rPr>
              <a:t>tworzywo</a:t>
            </a:r>
            <a:r>
              <a:rPr lang="en-US" dirty="0">
                <a:latin typeface="Comic Sans MS" panose="030F0702030302020204" pitchFamily="66" charset="0"/>
              </a:rPr>
              <a:t>. </a:t>
            </a:r>
            <a:r>
              <a:rPr lang="en-US" dirty="0" err="1">
                <a:latin typeface="Comic Sans MS" panose="030F0702030302020204" pitchFamily="66" charset="0"/>
              </a:rPr>
              <a:t>Otrzymane</a:t>
            </a:r>
            <a:r>
              <a:rPr lang="en-US" dirty="0">
                <a:latin typeface="Comic Sans MS" panose="030F0702030302020204" pitchFamily="66" charset="0"/>
              </a:rPr>
              <a:t> w ten </a:t>
            </a:r>
            <a:r>
              <a:rPr lang="en-US" dirty="0" err="1">
                <a:latin typeface="Comic Sans MS" panose="030F0702030302020204" pitchFamily="66" charset="0"/>
              </a:rPr>
              <a:t>sposób</a:t>
            </a:r>
            <a:r>
              <a:rPr lang="en-US" dirty="0">
                <a:latin typeface="Comic Sans MS" panose="030F0702030302020204" pitchFamily="66" charset="0"/>
              </a:rPr>
              <a:t> </a:t>
            </a:r>
            <a:r>
              <a:rPr lang="en-US" dirty="0" err="1">
                <a:latin typeface="Comic Sans MS" panose="030F0702030302020204" pitchFamily="66" charset="0"/>
              </a:rPr>
              <a:t>substancje</a:t>
            </a:r>
            <a:r>
              <a:rPr lang="en-US" dirty="0">
                <a:latin typeface="Comic Sans MS" panose="030F0702030302020204" pitchFamily="66" charset="0"/>
              </a:rPr>
              <a:t> </a:t>
            </a:r>
            <a:r>
              <a:rPr lang="en-US" dirty="0" err="1">
                <a:latin typeface="Comic Sans MS" panose="030F0702030302020204" pitchFamily="66" charset="0"/>
              </a:rPr>
              <a:t>chemiczne</a:t>
            </a:r>
            <a:r>
              <a:rPr lang="en-US" dirty="0">
                <a:latin typeface="Comic Sans MS" panose="030F0702030302020204" pitchFamily="66" charset="0"/>
              </a:rPr>
              <a:t> to </a:t>
            </a:r>
            <a:r>
              <a:rPr lang="en-US" dirty="0" err="1">
                <a:latin typeface="Comic Sans MS" panose="030F0702030302020204" pitchFamily="66" charset="0"/>
              </a:rPr>
              <a:t>przede</a:t>
            </a:r>
            <a:r>
              <a:rPr lang="en-US" dirty="0">
                <a:latin typeface="Comic Sans MS" panose="030F0702030302020204" pitchFamily="66" charset="0"/>
              </a:rPr>
              <a:t> </a:t>
            </a:r>
            <a:r>
              <a:rPr lang="en-US" dirty="0" err="1">
                <a:latin typeface="Comic Sans MS" panose="030F0702030302020204" pitchFamily="66" charset="0"/>
              </a:rPr>
              <a:t>wszystkim</a:t>
            </a:r>
            <a:r>
              <a:rPr lang="en-US" dirty="0">
                <a:latin typeface="Comic Sans MS" panose="030F0702030302020204" pitchFamily="66" charset="0"/>
              </a:rPr>
              <a:t> </a:t>
            </a:r>
            <a:r>
              <a:rPr lang="en-US" dirty="0" err="1">
                <a:latin typeface="Comic Sans MS" panose="030F0702030302020204" pitchFamily="66" charset="0"/>
              </a:rPr>
              <a:t>ciekłe</a:t>
            </a:r>
            <a:r>
              <a:rPr lang="en-US" dirty="0">
                <a:latin typeface="Comic Sans MS" panose="030F0702030302020204" pitchFamily="66" charset="0"/>
              </a:rPr>
              <a:t> </a:t>
            </a:r>
            <a:r>
              <a:rPr lang="en-US" dirty="0" err="1">
                <a:latin typeface="Comic Sans MS" panose="030F0702030302020204" pitchFamily="66" charset="0"/>
              </a:rPr>
              <a:t>węglowodory</a:t>
            </a:r>
            <a:r>
              <a:rPr lang="en-US" dirty="0">
                <a:latin typeface="Comic Sans MS" panose="030F0702030302020204" pitchFamily="66" charset="0"/>
              </a:rPr>
              <a:t> </a:t>
            </a:r>
            <a:r>
              <a:rPr lang="en-US" dirty="0" err="1">
                <a:latin typeface="Comic Sans MS" panose="030F0702030302020204" pitchFamily="66" charset="0"/>
              </a:rPr>
              <a:t>lub</a:t>
            </a:r>
            <a:r>
              <a:rPr lang="en-US" dirty="0">
                <a:latin typeface="Comic Sans MS" panose="030F0702030302020204" pitchFamily="66" charset="0"/>
              </a:rPr>
              <a:t> </a:t>
            </a:r>
            <a:r>
              <a:rPr lang="en-US" dirty="0" err="1">
                <a:latin typeface="Comic Sans MS" panose="030F0702030302020204" pitchFamily="66" charset="0"/>
              </a:rPr>
              <a:t>gazy</a:t>
            </a:r>
            <a:r>
              <a:rPr lang="en-US" dirty="0">
                <a:latin typeface="Comic Sans MS" panose="030F0702030302020204" pitchFamily="66" charset="0"/>
              </a:rPr>
              <a:t>, z </a:t>
            </a:r>
            <a:r>
              <a:rPr lang="en-US" dirty="0" err="1">
                <a:latin typeface="Comic Sans MS" panose="030F0702030302020204" pitchFamily="66" charset="0"/>
              </a:rPr>
              <a:t>których</a:t>
            </a:r>
            <a:r>
              <a:rPr lang="en-US" dirty="0">
                <a:latin typeface="Comic Sans MS" panose="030F0702030302020204" pitchFamily="66" charset="0"/>
              </a:rPr>
              <a:t> </a:t>
            </a:r>
            <a:r>
              <a:rPr lang="en-US" dirty="0" err="1">
                <a:latin typeface="Comic Sans MS" panose="030F0702030302020204" pitchFamily="66" charset="0"/>
              </a:rPr>
              <a:t>można</a:t>
            </a:r>
            <a:r>
              <a:rPr lang="en-US" dirty="0">
                <a:latin typeface="Comic Sans MS" panose="030F0702030302020204" pitchFamily="66" charset="0"/>
              </a:rPr>
              <a:t> </a:t>
            </a:r>
            <a:r>
              <a:rPr lang="en-US" dirty="0" err="1">
                <a:latin typeface="Comic Sans MS" panose="030F0702030302020204" pitchFamily="66" charset="0"/>
              </a:rPr>
              <a:t>wyprodukować</a:t>
            </a:r>
            <a:r>
              <a:rPr lang="en-US" dirty="0">
                <a:latin typeface="Comic Sans MS" panose="030F0702030302020204" pitchFamily="66" charset="0"/>
              </a:rPr>
              <a:t> </a:t>
            </a:r>
            <a:r>
              <a:rPr lang="en-US" dirty="0" err="1">
                <a:latin typeface="Comic Sans MS" panose="030F0702030302020204" pitchFamily="66" charset="0"/>
              </a:rPr>
              <a:t>nowe</a:t>
            </a:r>
            <a:r>
              <a:rPr lang="en-US" dirty="0">
                <a:latin typeface="Comic Sans MS" panose="030F0702030302020204" pitchFamily="66" charset="0"/>
              </a:rPr>
              <a:t> </a:t>
            </a:r>
            <a:r>
              <a:rPr lang="en-US" dirty="0" err="1">
                <a:latin typeface="Comic Sans MS" panose="030F0702030302020204" pitchFamily="66" charset="0"/>
              </a:rPr>
              <a:t>tworzywa</a:t>
            </a:r>
            <a:r>
              <a:rPr lang="en-US" dirty="0">
                <a:latin typeface="Comic Sans MS" panose="030F0702030302020204" pitchFamily="66" charset="0"/>
              </a:rPr>
              <a:t> </a:t>
            </a:r>
            <a:r>
              <a:rPr lang="en-US" dirty="0" err="1">
                <a:latin typeface="Comic Sans MS" panose="030F0702030302020204" pitchFamily="66" charset="0"/>
              </a:rPr>
              <a:t>lub</a:t>
            </a:r>
            <a:r>
              <a:rPr lang="en-US" dirty="0">
                <a:latin typeface="Comic Sans MS" panose="030F0702030302020204" pitchFamily="66" charset="0"/>
              </a:rPr>
              <a:t> </a:t>
            </a:r>
            <a:r>
              <a:rPr lang="en-US" dirty="0" err="1">
                <a:latin typeface="Comic Sans MS" panose="030F0702030302020204" pitchFamily="66" charset="0"/>
              </a:rPr>
              <a:t>inne</a:t>
            </a:r>
            <a:r>
              <a:rPr lang="en-US" dirty="0">
                <a:latin typeface="Comic Sans MS" panose="030F0702030302020204" pitchFamily="66" charset="0"/>
              </a:rPr>
              <a:t> </a:t>
            </a:r>
            <a:r>
              <a:rPr lang="en-US" dirty="0" err="1">
                <a:latin typeface="Comic Sans MS" panose="030F0702030302020204" pitchFamily="66" charset="0"/>
              </a:rPr>
              <a:t>surowce</a:t>
            </a:r>
            <a:r>
              <a:rPr lang="en-US" dirty="0">
                <a:latin typeface="Comic Sans MS" panose="030F0702030302020204" pitchFamily="66" charset="0"/>
              </a:rPr>
              <a:t> </a:t>
            </a:r>
            <a:r>
              <a:rPr lang="en-US" dirty="0" err="1">
                <a:latin typeface="Comic Sans MS" panose="030F0702030302020204" pitchFamily="66" charset="0"/>
              </a:rPr>
              <a:t>chemiczne</a:t>
            </a:r>
            <a:r>
              <a:rPr lang="en-US" dirty="0">
                <a:latin typeface="Comic Sans MS" panose="030F0702030302020204" pitchFamily="66" charset="0"/>
              </a:rPr>
              <a:t>. </a:t>
            </a:r>
            <a:r>
              <a:rPr lang="en-US" dirty="0" err="1">
                <a:latin typeface="Comic Sans MS" panose="030F0702030302020204" pitchFamily="66" charset="0"/>
              </a:rPr>
              <a:t>Recykling</a:t>
            </a:r>
            <a:r>
              <a:rPr lang="en-US" dirty="0">
                <a:latin typeface="Comic Sans MS" panose="030F0702030302020204" pitchFamily="66" charset="0"/>
              </a:rPr>
              <a:t> </a:t>
            </a:r>
            <a:r>
              <a:rPr lang="en-US" dirty="0" err="1">
                <a:latin typeface="Comic Sans MS" panose="030F0702030302020204" pitchFamily="66" charset="0"/>
              </a:rPr>
              <a:t>surowcowy</a:t>
            </a:r>
            <a:r>
              <a:rPr lang="en-US" dirty="0">
                <a:latin typeface="Comic Sans MS" panose="030F0702030302020204" pitchFamily="66" charset="0"/>
              </a:rPr>
              <a:t> to </a:t>
            </a:r>
            <a:r>
              <a:rPr lang="en-US" dirty="0" err="1">
                <a:latin typeface="Comic Sans MS" panose="030F0702030302020204" pitchFamily="66" charset="0"/>
              </a:rPr>
              <a:t>metoda</a:t>
            </a:r>
            <a:r>
              <a:rPr lang="en-US" dirty="0">
                <a:latin typeface="Comic Sans MS" panose="030F0702030302020204" pitchFamily="66" charset="0"/>
              </a:rPr>
              <a:t> </a:t>
            </a:r>
            <a:r>
              <a:rPr lang="en-US" dirty="0" err="1">
                <a:latin typeface="Comic Sans MS" panose="030F0702030302020204" pitchFamily="66" charset="0"/>
              </a:rPr>
              <a:t>odpowiednia</a:t>
            </a:r>
            <a:r>
              <a:rPr lang="en-US" dirty="0">
                <a:latin typeface="Comic Sans MS" panose="030F0702030302020204" pitchFamily="66" charset="0"/>
              </a:rPr>
              <a:t> </a:t>
            </a:r>
            <a:r>
              <a:rPr lang="en-US" dirty="0" err="1">
                <a:latin typeface="Comic Sans MS" panose="030F0702030302020204" pitchFamily="66" charset="0"/>
              </a:rPr>
              <a:t>dla</a:t>
            </a:r>
            <a:r>
              <a:rPr lang="en-US" dirty="0">
                <a:latin typeface="Comic Sans MS" panose="030F0702030302020204" pitchFamily="66" charset="0"/>
              </a:rPr>
              <a:t> </a:t>
            </a:r>
            <a:r>
              <a:rPr lang="en-US" dirty="0" err="1">
                <a:latin typeface="Comic Sans MS" panose="030F0702030302020204" pitchFamily="66" charset="0"/>
              </a:rPr>
              <a:t>zmieszanych</a:t>
            </a:r>
            <a:r>
              <a:rPr lang="en-US" dirty="0">
                <a:latin typeface="Comic Sans MS" panose="030F0702030302020204" pitchFamily="66" charset="0"/>
              </a:rPr>
              <a:t> </a:t>
            </a:r>
            <a:r>
              <a:rPr lang="en-US" dirty="0" err="1">
                <a:latin typeface="Comic Sans MS" panose="030F0702030302020204" pitchFamily="66" charset="0"/>
              </a:rPr>
              <a:t>lub</a:t>
            </a:r>
            <a:r>
              <a:rPr lang="en-US" dirty="0">
                <a:latin typeface="Comic Sans MS" panose="030F0702030302020204" pitchFamily="66" charset="0"/>
              </a:rPr>
              <a:t> </a:t>
            </a:r>
            <a:r>
              <a:rPr lang="en-US" dirty="0" err="1">
                <a:latin typeface="Comic Sans MS" panose="030F0702030302020204" pitchFamily="66" charset="0"/>
              </a:rPr>
              <a:t>zanieczyszczonych</a:t>
            </a:r>
            <a:r>
              <a:rPr lang="en-US" dirty="0">
                <a:latin typeface="Comic Sans MS" panose="030F0702030302020204" pitchFamily="66" charset="0"/>
              </a:rPr>
              <a:t> </a:t>
            </a:r>
            <a:r>
              <a:rPr lang="en-US" dirty="0" err="1">
                <a:latin typeface="Comic Sans MS" panose="030F0702030302020204" pitchFamily="66" charset="0"/>
              </a:rPr>
              <a:t>frakcji</a:t>
            </a:r>
            <a:r>
              <a:rPr lang="en-US" dirty="0">
                <a:latin typeface="Comic Sans MS" panose="030F0702030302020204" pitchFamily="66" charset="0"/>
              </a:rPr>
              <a:t>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sztucznych</a:t>
            </a:r>
            <a:r>
              <a:rPr lang="en-US" dirty="0">
                <a:latin typeface="Comic Sans MS" panose="030F0702030302020204" pitchFamily="66" charset="0"/>
              </a:rPr>
              <a:t>. </a:t>
            </a:r>
            <a:r>
              <a:rPr lang="en-US" dirty="0" err="1">
                <a:latin typeface="Comic Sans MS" panose="030F0702030302020204" pitchFamily="66" charset="0"/>
              </a:rPr>
              <a:t>Można</a:t>
            </a:r>
            <a:r>
              <a:rPr lang="en-US" dirty="0">
                <a:latin typeface="Comic Sans MS" panose="030F0702030302020204" pitchFamily="66" charset="0"/>
              </a:rPr>
              <a:t> </a:t>
            </a:r>
            <a:r>
              <a:rPr lang="en-US" dirty="0" err="1">
                <a:latin typeface="Comic Sans MS" panose="030F0702030302020204" pitchFamily="66" charset="0"/>
              </a:rPr>
              <a:t>wykorzystywać</a:t>
            </a:r>
            <a:r>
              <a:rPr lang="en-US" dirty="0">
                <a:latin typeface="Comic Sans MS" panose="030F0702030302020204" pitchFamily="66" charset="0"/>
              </a:rPr>
              <a:t> </a:t>
            </a:r>
            <a:r>
              <a:rPr lang="en-US" dirty="0" err="1">
                <a:latin typeface="Comic Sans MS" panose="030F0702030302020204" pitchFamily="66" charset="0"/>
              </a:rPr>
              <a:t>wiele</a:t>
            </a:r>
            <a:r>
              <a:rPr lang="en-US" dirty="0">
                <a:latin typeface="Comic Sans MS" panose="030F0702030302020204" pitchFamily="66" charset="0"/>
              </a:rPr>
              <a:t> </a:t>
            </a:r>
            <a:r>
              <a:rPr lang="en-US" dirty="0" err="1">
                <a:latin typeface="Comic Sans MS" panose="030F0702030302020204" pitchFamily="66" charset="0"/>
              </a:rPr>
              <a:t>metod</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technologii</a:t>
            </a:r>
            <a:r>
              <a:rPr lang="en-US" dirty="0">
                <a:latin typeface="Comic Sans MS" panose="030F0702030302020204" pitchFamily="66" charset="0"/>
              </a:rPr>
              <a:t>, </a:t>
            </a:r>
            <a:r>
              <a:rPr lang="en-US" dirty="0" err="1">
                <a:latin typeface="Comic Sans MS" panose="030F0702030302020204" pitchFamily="66" charset="0"/>
              </a:rPr>
              <a:t>jednak</a:t>
            </a:r>
            <a:r>
              <a:rPr lang="en-US" dirty="0">
                <a:latin typeface="Comic Sans MS" panose="030F0702030302020204" pitchFamily="66" charset="0"/>
              </a:rPr>
              <a:t> w </a:t>
            </a:r>
            <a:r>
              <a:rPr lang="en-US" dirty="0" err="1">
                <a:latin typeface="Comic Sans MS" panose="030F0702030302020204" pitchFamily="66" charset="0"/>
              </a:rPr>
              <a:t>praktyce</a:t>
            </a:r>
            <a:r>
              <a:rPr lang="en-US" dirty="0">
                <a:latin typeface="Comic Sans MS" panose="030F0702030302020204" pitchFamily="66" charset="0"/>
              </a:rPr>
              <a:t> </a:t>
            </a:r>
            <a:r>
              <a:rPr lang="en-US" dirty="0" err="1">
                <a:latin typeface="Comic Sans MS" panose="030F0702030302020204" pitchFamily="66" charset="0"/>
              </a:rPr>
              <a:t>na</a:t>
            </a:r>
            <a:r>
              <a:rPr lang="en-US" dirty="0">
                <a:latin typeface="Comic Sans MS" panose="030F0702030302020204" pitchFamily="66" charset="0"/>
              </a:rPr>
              <a:t> </a:t>
            </a:r>
            <a:r>
              <a:rPr lang="en-US" dirty="0" err="1">
                <a:latin typeface="Comic Sans MS" panose="030F0702030302020204" pitchFamily="66" charset="0"/>
              </a:rPr>
              <a:t>większą</a:t>
            </a:r>
            <a:r>
              <a:rPr lang="en-US" dirty="0">
                <a:latin typeface="Comic Sans MS" panose="030F0702030302020204" pitchFamily="66" charset="0"/>
              </a:rPr>
              <a:t> </a:t>
            </a:r>
            <a:r>
              <a:rPr lang="en-US" dirty="0" err="1">
                <a:latin typeface="Comic Sans MS" panose="030F0702030302020204" pitchFamily="66" charset="0"/>
              </a:rPr>
              <a:t>skalę</a:t>
            </a:r>
            <a:r>
              <a:rPr lang="en-US" dirty="0">
                <a:latin typeface="Comic Sans MS" panose="030F0702030302020204" pitchFamily="66" charset="0"/>
              </a:rPr>
              <a:t> </a:t>
            </a:r>
            <a:r>
              <a:rPr lang="en-US" dirty="0" err="1">
                <a:latin typeface="Comic Sans MS" panose="030F0702030302020204" pitchFamily="66" charset="0"/>
              </a:rPr>
              <a:t>stosuje</a:t>
            </a:r>
            <a:r>
              <a:rPr lang="en-US" dirty="0">
                <a:latin typeface="Comic Sans MS" panose="030F0702030302020204" pitchFamily="66" charset="0"/>
              </a:rPr>
              <a:t> </a:t>
            </a:r>
            <a:r>
              <a:rPr lang="en-US" dirty="0" err="1">
                <a:latin typeface="Comic Sans MS" panose="030F0702030302020204" pitchFamily="66" charset="0"/>
              </a:rPr>
              <a:t>się</a:t>
            </a:r>
            <a:r>
              <a:rPr lang="en-US" dirty="0">
                <a:latin typeface="Comic Sans MS" panose="030F0702030302020204" pitchFamily="66" charset="0"/>
              </a:rPr>
              <a:t> </a:t>
            </a:r>
            <a:r>
              <a:rPr lang="en-US" dirty="0" err="1">
                <a:latin typeface="Comic Sans MS" panose="030F0702030302020204" pitchFamily="66" charset="0"/>
              </a:rPr>
              <a:t>technologię</a:t>
            </a:r>
            <a:r>
              <a:rPr lang="en-US" dirty="0">
                <a:latin typeface="Comic Sans MS" panose="030F0702030302020204" pitchFamily="66" charset="0"/>
              </a:rPr>
              <a:t> </a:t>
            </a:r>
            <a:r>
              <a:rPr lang="en-US" dirty="0" err="1">
                <a:latin typeface="Comic Sans MS" panose="030F0702030302020204" pitchFamily="66" charset="0"/>
              </a:rPr>
              <a:t>wykorzystującą</a:t>
            </a:r>
            <a:r>
              <a:rPr lang="en-US" dirty="0">
                <a:latin typeface="Comic Sans MS" panose="030F0702030302020204" pitchFamily="66" charset="0"/>
              </a:rPr>
              <a:t> </a:t>
            </a:r>
            <a:r>
              <a:rPr lang="en-US" dirty="0" err="1">
                <a:latin typeface="Comic Sans MS" panose="030F0702030302020204" pitchFamily="66" charset="0"/>
              </a:rPr>
              <a:t>odpady</a:t>
            </a:r>
            <a:r>
              <a:rPr lang="en-US" dirty="0">
                <a:latin typeface="Comic Sans MS" panose="030F0702030302020204" pitchFamily="66" charset="0"/>
              </a:rPr>
              <a:t>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jako</a:t>
            </a:r>
            <a:r>
              <a:rPr lang="en-US" dirty="0">
                <a:latin typeface="Comic Sans MS" panose="030F0702030302020204" pitchFamily="66" charset="0"/>
              </a:rPr>
              <a:t> </a:t>
            </a:r>
            <a:r>
              <a:rPr lang="en-US" dirty="0" err="1">
                <a:latin typeface="Comic Sans MS" panose="030F0702030302020204" pitchFamily="66" charset="0"/>
              </a:rPr>
              <a:t>środek</a:t>
            </a:r>
            <a:r>
              <a:rPr lang="en-US" dirty="0">
                <a:latin typeface="Comic Sans MS" panose="030F0702030302020204" pitchFamily="66" charset="0"/>
              </a:rPr>
              <a:t> </a:t>
            </a:r>
            <a:r>
              <a:rPr lang="en-US" dirty="0" err="1">
                <a:latin typeface="Comic Sans MS" panose="030F0702030302020204" pitchFamily="66" charset="0"/>
              </a:rPr>
              <a:t>redukujący</a:t>
            </a:r>
            <a:r>
              <a:rPr lang="en-US" dirty="0">
                <a:latin typeface="Comic Sans MS" panose="030F0702030302020204" pitchFamily="66" charset="0"/>
              </a:rPr>
              <a:t> w </a:t>
            </a:r>
            <a:r>
              <a:rPr lang="en-US" dirty="0" err="1">
                <a:latin typeface="Comic Sans MS" panose="030F0702030302020204" pitchFamily="66" charset="0"/>
              </a:rPr>
              <a:t>wielkich</a:t>
            </a:r>
            <a:r>
              <a:rPr lang="en-US" dirty="0">
                <a:latin typeface="Comic Sans MS" panose="030F0702030302020204" pitchFamily="66" charset="0"/>
              </a:rPr>
              <a:t> </a:t>
            </a:r>
            <a:r>
              <a:rPr lang="en-US" dirty="0" err="1">
                <a:latin typeface="Comic Sans MS" panose="030F0702030302020204" pitchFamily="66" charset="0"/>
              </a:rPr>
              <a:t>piecach</a:t>
            </a:r>
            <a:r>
              <a:rPr lang="en-US" dirty="0">
                <a:latin typeface="Comic Sans MS" panose="030F0702030302020204" pitchFamily="66" charset="0"/>
              </a:rPr>
              <a:t> </a:t>
            </a:r>
            <a:r>
              <a:rPr lang="en-US" dirty="0" err="1">
                <a:latin typeface="Comic Sans MS" panose="030F0702030302020204" pitchFamily="66" charset="0"/>
              </a:rPr>
              <a:t>hutniczych</a:t>
            </a:r>
            <a:r>
              <a:rPr lang="en-US" dirty="0">
                <a:latin typeface="Comic Sans MS" panose="030F0702030302020204" pitchFamily="66" charset="0"/>
              </a:rPr>
              <a:t> do </a:t>
            </a:r>
            <a:r>
              <a:rPr lang="en-US" dirty="0" err="1">
                <a:latin typeface="Comic Sans MS" panose="030F0702030302020204" pitchFamily="66" charset="0"/>
              </a:rPr>
              <a:t>produkcji</a:t>
            </a:r>
            <a:r>
              <a:rPr lang="en-US" dirty="0">
                <a:latin typeface="Comic Sans MS" panose="030F0702030302020204" pitchFamily="66" charset="0"/>
              </a:rPr>
              <a:t> </a:t>
            </a:r>
            <a:r>
              <a:rPr lang="en-US" dirty="0" err="1">
                <a:latin typeface="Comic Sans MS" panose="030F0702030302020204" pitchFamily="66" charset="0"/>
              </a:rPr>
              <a:t>stali</a:t>
            </a:r>
            <a:r>
              <a:rPr lang="en-US" dirty="0">
                <a:latin typeface="Comic Sans MS" panose="030F0702030302020204" pitchFamily="66" charset="0"/>
              </a:rPr>
              <a:t>. </a:t>
            </a:r>
            <a:r>
              <a:rPr lang="en-US" dirty="0" err="1">
                <a:latin typeface="Comic Sans MS" panose="030F0702030302020204" pitchFamily="66" charset="0"/>
              </a:rPr>
              <a:t>Odpady</a:t>
            </a:r>
            <a:r>
              <a:rPr lang="en-US" dirty="0">
                <a:latin typeface="Comic Sans MS" panose="030F0702030302020204" pitchFamily="66" charset="0"/>
              </a:rPr>
              <a:t> z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zastępują</a:t>
            </a:r>
            <a:r>
              <a:rPr lang="en-US" dirty="0">
                <a:latin typeface="Comic Sans MS" panose="030F0702030302020204" pitchFamily="66" charset="0"/>
              </a:rPr>
              <a:t> w </a:t>
            </a:r>
            <a:r>
              <a:rPr lang="en-US" dirty="0" err="1">
                <a:latin typeface="Comic Sans MS" panose="030F0702030302020204" pitchFamily="66" charset="0"/>
              </a:rPr>
              <a:t>tym</a:t>
            </a:r>
            <a:r>
              <a:rPr lang="en-US" dirty="0">
                <a:latin typeface="Comic Sans MS" panose="030F0702030302020204" pitchFamily="66" charset="0"/>
              </a:rPr>
              <a:t> </a:t>
            </a:r>
            <a:r>
              <a:rPr lang="en-US" dirty="0" err="1">
                <a:latin typeface="Comic Sans MS" panose="030F0702030302020204" pitchFamily="66" charset="0"/>
              </a:rPr>
              <a:t>procesie</a:t>
            </a:r>
            <a:r>
              <a:rPr lang="en-US" dirty="0">
                <a:latin typeface="Comic Sans MS" panose="030F0702030302020204" pitchFamily="66" charset="0"/>
              </a:rPr>
              <a:t> </a:t>
            </a:r>
            <a:r>
              <a:rPr lang="en-US" dirty="0" err="1">
                <a:latin typeface="Comic Sans MS" panose="030F0702030302020204" pitchFamily="66" charset="0"/>
              </a:rPr>
              <a:t>tradycyjne</a:t>
            </a:r>
            <a:r>
              <a:rPr lang="en-US" dirty="0">
                <a:latin typeface="Comic Sans MS" panose="030F0702030302020204" pitchFamily="66" charset="0"/>
              </a:rPr>
              <a:t> </a:t>
            </a:r>
            <a:r>
              <a:rPr lang="en-US" dirty="0" err="1">
                <a:latin typeface="Comic Sans MS" panose="030F0702030302020204" pitchFamily="66" charset="0"/>
              </a:rPr>
              <a:t>czynniki</a:t>
            </a:r>
            <a:r>
              <a:rPr lang="en-US" dirty="0">
                <a:latin typeface="Comic Sans MS" panose="030F0702030302020204" pitchFamily="66" charset="0"/>
              </a:rPr>
              <a:t> </a:t>
            </a:r>
            <a:r>
              <a:rPr lang="en-US" dirty="0" err="1">
                <a:latin typeface="Comic Sans MS" panose="030F0702030302020204" pitchFamily="66" charset="0"/>
              </a:rPr>
              <a:t>redukcyjne</a:t>
            </a:r>
            <a:r>
              <a:rPr lang="en-US" dirty="0">
                <a:latin typeface="Comic Sans MS" panose="030F0702030302020204" pitchFamily="66" charset="0"/>
              </a:rPr>
              <a:t> </a:t>
            </a:r>
            <a:r>
              <a:rPr lang="en-US" dirty="0" err="1">
                <a:latin typeface="Comic Sans MS" panose="030F0702030302020204" pitchFamily="66" charset="0"/>
              </a:rPr>
              <a:t>otrzymywane</a:t>
            </a:r>
            <a:r>
              <a:rPr lang="en-US" dirty="0">
                <a:latin typeface="Comic Sans MS" panose="030F0702030302020204" pitchFamily="66" charset="0"/>
              </a:rPr>
              <a:t> z ropy </a:t>
            </a:r>
            <a:r>
              <a:rPr lang="en-US" dirty="0" err="1">
                <a:latin typeface="Comic Sans MS" panose="030F0702030302020204" pitchFamily="66" charset="0"/>
              </a:rPr>
              <a:t>naftowej</a:t>
            </a:r>
            <a:r>
              <a:rPr lang="en-US" dirty="0">
                <a:latin typeface="Comic Sans MS" panose="030F0702030302020204" pitchFamily="66" charset="0"/>
              </a:rPr>
              <a:t> </a:t>
            </a:r>
            <a:r>
              <a:rPr lang="en-US" dirty="0" err="1">
                <a:latin typeface="Comic Sans MS" panose="030F0702030302020204" pitchFamily="66" charset="0"/>
              </a:rPr>
              <a:t>czy</a:t>
            </a:r>
            <a:r>
              <a:rPr lang="en-US" dirty="0">
                <a:latin typeface="Comic Sans MS" panose="030F0702030302020204" pitchFamily="66" charset="0"/>
              </a:rPr>
              <a:t> </a:t>
            </a:r>
            <a:r>
              <a:rPr lang="en-US" dirty="0" err="1">
                <a:latin typeface="Comic Sans MS" panose="030F0702030302020204" pitchFamily="66" charset="0"/>
              </a:rPr>
              <a:t>koksu</a:t>
            </a:r>
            <a:r>
              <a:rPr lang="en-US" dirty="0">
                <a:latin typeface="Comic Sans MS" panose="030F0702030302020204" pitchFamily="66" charset="0"/>
              </a:rPr>
              <a:t>. </a:t>
            </a:r>
            <a:r>
              <a:rPr lang="en-US" dirty="0" err="1">
                <a:latin typeface="Comic Sans MS" panose="030F0702030302020204" pitchFamily="66" charset="0"/>
              </a:rPr>
              <a:t>Technologia</a:t>
            </a:r>
            <a:r>
              <a:rPr lang="en-US" dirty="0">
                <a:latin typeface="Comic Sans MS" panose="030F0702030302020204" pitchFamily="66" charset="0"/>
              </a:rPr>
              <a:t> </a:t>
            </a:r>
            <a:r>
              <a:rPr lang="en-US" dirty="0" err="1">
                <a:latin typeface="Comic Sans MS" panose="030F0702030302020204" pitchFamily="66" charset="0"/>
              </a:rPr>
              <a:t>wymaga</a:t>
            </a:r>
            <a:r>
              <a:rPr lang="en-US" dirty="0">
                <a:latin typeface="Comic Sans MS" panose="030F0702030302020204" pitchFamily="66" charset="0"/>
              </a:rPr>
              <a:t> </a:t>
            </a:r>
            <a:r>
              <a:rPr lang="en-US" dirty="0" err="1">
                <a:latin typeface="Comic Sans MS" panose="030F0702030302020204" pitchFamily="66" charset="0"/>
              </a:rPr>
              <a:t>specjalnego</a:t>
            </a:r>
            <a:r>
              <a:rPr lang="en-US" dirty="0">
                <a:latin typeface="Comic Sans MS" panose="030F0702030302020204" pitchFamily="66" charset="0"/>
              </a:rPr>
              <a:t> </a:t>
            </a:r>
            <a:r>
              <a:rPr lang="en-US" dirty="0" err="1">
                <a:latin typeface="Comic Sans MS" panose="030F0702030302020204" pitchFamily="66" charset="0"/>
              </a:rPr>
              <a:t>przygotowania</a:t>
            </a:r>
            <a:r>
              <a:rPr lang="en-US" dirty="0">
                <a:latin typeface="Comic Sans MS" panose="030F0702030302020204" pitchFamily="66" charset="0"/>
              </a:rPr>
              <a:t> </a:t>
            </a:r>
            <a:r>
              <a:rPr lang="en-US" dirty="0" err="1">
                <a:latin typeface="Comic Sans MS" panose="030F0702030302020204" pitchFamily="66" charset="0"/>
              </a:rPr>
              <a:t>i</a:t>
            </a:r>
            <a:r>
              <a:rPr lang="en-US" dirty="0">
                <a:latin typeface="Comic Sans MS" panose="030F0702030302020204" pitchFamily="66" charset="0"/>
              </a:rPr>
              <a:t> </a:t>
            </a:r>
            <a:r>
              <a:rPr lang="en-US" dirty="0" err="1">
                <a:latin typeface="Comic Sans MS" panose="030F0702030302020204" pitchFamily="66" charset="0"/>
              </a:rPr>
              <a:t>przetworzenia</a:t>
            </a:r>
            <a:r>
              <a:rPr lang="en-US" dirty="0">
                <a:latin typeface="Comic Sans MS" panose="030F0702030302020204" pitchFamily="66" charset="0"/>
              </a:rPr>
              <a:t> </a:t>
            </a:r>
            <a:r>
              <a:rPr lang="en-US" dirty="0" err="1">
                <a:latin typeface="Comic Sans MS" panose="030F0702030302020204" pitchFamily="66" charset="0"/>
              </a:rPr>
              <a:t>odpadów</a:t>
            </a:r>
            <a:r>
              <a:rPr lang="en-US" dirty="0">
                <a:latin typeface="Comic Sans MS" panose="030F0702030302020204" pitchFamily="66" charset="0"/>
              </a:rPr>
              <a:t>, </a:t>
            </a:r>
            <a:r>
              <a:rPr lang="en-US" dirty="0" err="1">
                <a:latin typeface="Comic Sans MS" panose="030F0702030302020204" pitchFamily="66" charset="0"/>
              </a:rPr>
              <a:t>pozyskiwanych</a:t>
            </a:r>
            <a:r>
              <a:rPr lang="en-US" dirty="0">
                <a:latin typeface="Comic Sans MS" panose="030F0702030302020204" pitchFamily="66" charset="0"/>
              </a:rPr>
              <a:t> ze </a:t>
            </a:r>
            <a:r>
              <a:rPr lang="en-US" dirty="0" err="1">
                <a:latin typeface="Comic Sans MS" panose="030F0702030302020204" pitchFamily="66" charset="0"/>
              </a:rPr>
              <a:t>zbieranych</a:t>
            </a:r>
            <a:r>
              <a:rPr lang="en-US" dirty="0">
                <a:latin typeface="Comic Sans MS" panose="030F0702030302020204" pitchFamily="66" charset="0"/>
              </a:rPr>
              <a:t> </a:t>
            </a:r>
            <a:r>
              <a:rPr lang="en-US" dirty="0" err="1">
                <a:latin typeface="Comic Sans MS" panose="030F0702030302020204" pitchFamily="66" charset="0"/>
              </a:rPr>
              <a:t>selektywnie</a:t>
            </a:r>
            <a:r>
              <a:rPr lang="en-US" dirty="0">
                <a:latin typeface="Comic Sans MS" panose="030F0702030302020204" pitchFamily="66" charset="0"/>
              </a:rPr>
              <a:t> </a:t>
            </a:r>
            <a:r>
              <a:rPr lang="en-US" dirty="0" err="1">
                <a:latin typeface="Comic Sans MS" panose="030F0702030302020204" pitchFamily="66" charset="0"/>
              </a:rPr>
              <a:t>odpadów</a:t>
            </a:r>
            <a:r>
              <a:rPr lang="en-US" dirty="0">
                <a:latin typeface="Comic Sans MS" panose="030F0702030302020204" pitchFamily="66" charset="0"/>
              </a:rPr>
              <a:t> </a:t>
            </a:r>
            <a:r>
              <a:rPr lang="en-US" dirty="0" err="1">
                <a:latin typeface="Comic Sans MS" panose="030F0702030302020204" pitchFamily="66" charset="0"/>
              </a:rPr>
              <a:t>opakowaniowych</a:t>
            </a:r>
            <a:r>
              <a:rPr lang="en-US" dirty="0">
                <a:latin typeface="Comic Sans MS" panose="030F0702030302020204" pitchFamily="66" charset="0"/>
              </a:rPr>
              <a:t> z </a:t>
            </a:r>
            <a:r>
              <a:rPr lang="en-US" dirty="0" err="1">
                <a:latin typeface="Comic Sans MS" panose="030F0702030302020204" pitchFamily="66" charset="0"/>
              </a:rPr>
              <a:t>gospodarstw</a:t>
            </a:r>
            <a:r>
              <a:rPr lang="en-US" dirty="0">
                <a:latin typeface="Comic Sans MS" panose="030F0702030302020204" pitchFamily="66" charset="0"/>
              </a:rPr>
              <a:t> </a:t>
            </a:r>
            <a:r>
              <a:rPr lang="en-US" dirty="0" err="1">
                <a:latin typeface="Comic Sans MS" panose="030F0702030302020204" pitchFamily="66" charset="0"/>
              </a:rPr>
              <a:t>domowych</a:t>
            </a:r>
            <a:r>
              <a:rPr lang="en-US" dirty="0">
                <a:latin typeface="Comic Sans MS" panose="030F0702030302020204" pitchFamily="66" charset="0"/>
              </a:rPr>
              <a:t> </a:t>
            </a:r>
            <a:r>
              <a:rPr lang="en-US" dirty="0" err="1">
                <a:latin typeface="Comic Sans MS" panose="030F0702030302020204" pitchFamily="66" charset="0"/>
              </a:rPr>
              <a:t>oraz</a:t>
            </a:r>
            <a:r>
              <a:rPr lang="en-US" dirty="0">
                <a:latin typeface="Comic Sans MS" panose="030F0702030302020204" pitchFamily="66" charset="0"/>
              </a:rPr>
              <a:t> </a:t>
            </a:r>
            <a:r>
              <a:rPr lang="en-US" dirty="0" err="1">
                <a:latin typeface="Comic Sans MS" panose="030F0702030302020204" pitchFamily="66" charset="0"/>
              </a:rPr>
              <a:t>odpadów</a:t>
            </a:r>
            <a:r>
              <a:rPr lang="en-US" dirty="0">
                <a:latin typeface="Comic Sans MS" panose="030F0702030302020204" pitchFamily="66" charset="0"/>
              </a:rPr>
              <a:t> </a:t>
            </a:r>
            <a:r>
              <a:rPr lang="en-US" dirty="0" err="1">
                <a:latin typeface="Comic Sans MS" panose="030F0702030302020204" pitchFamily="66" charset="0"/>
              </a:rPr>
              <a:t>przemysłowych</a:t>
            </a:r>
            <a:r>
              <a:rPr lang="en-US" dirty="0">
                <a:latin typeface="Comic Sans MS" panose="030F0702030302020204" pitchFamily="66" charset="0"/>
              </a:rPr>
              <a:t>.</a:t>
            </a:r>
          </a:p>
        </p:txBody>
      </p:sp>
      <p:pic>
        <p:nvPicPr>
          <p:cNvPr id="4" name="Obraz 3" descr="Obraz zawierający osoba, na wolnym powietrzu, dłoń, trzymanie&#10;&#10;Opis wygenerowany automatycznie">
            <a:extLst>
              <a:ext uri="{FF2B5EF4-FFF2-40B4-BE49-F238E27FC236}">
                <a16:creationId xmlns:a16="http://schemas.microsoft.com/office/drawing/2014/main" id="{0E697DF0-02BD-3527-E4DD-6F26733F4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56225">
            <a:off x="7006120" y="659604"/>
            <a:ext cx="4195280" cy="2790825"/>
          </a:xfrm>
          <a:prstGeom prst="rect">
            <a:avLst/>
          </a:prstGeom>
          <a:ln>
            <a:noFill/>
          </a:ln>
          <a:effectLst>
            <a:softEdge rad="112500"/>
          </a:effectLst>
        </p:spPr>
      </p:pic>
      <p:pic>
        <p:nvPicPr>
          <p:cNvPr id="5" name="Graphic 5" descr="Segregacja odpadów">
            <a:extLst>
              <a:ext uri="{FF2B5EF4-FFF2-40B4-BE49-F238E27FC236}">
                <a16:creationId xmlns:a16="http://schemas.microsoft.com/office/drawing/2014/main" id="{C3080B46-22D0-FD13-97B2-249A985AB0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252706">
            <a:off x="8380361" y="2808970"/>
            <a:ext cx="4241095" cy="4241095"/>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152668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BC19639-4272-F131-B07E-66AFE287BB71}"/>
              </a:ext>
            </a:extLst>
          </p:cNvPr>
          <p:cNvSpPr txBox="1"/>
          <p:nvPr/>
        </p:nvSpPr>
        <p:spPr>
          <a:xfrm>
            <a:off x="2341410" y="-1393027"/>
            <a:ext cx="8575407" cy="40646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Biotworzywa</a:t>
            </a:r>
            <a:r>
              <a:rPr lang="en-US" sz="44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4400" b="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biodegradowalne</a:t>
            </a:r>
            <a:endParaRPr lang="en-US" sz="44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endParaRPr>
          </a:p>
        </p:txBody>
      </p:sp>
      <p:sp>
        <p:nvSpPr>
          <p:cNvPr id="3" name="pole tekstowe 2">
            <a:extLst>
              <a:ext uri="{FF2B5EF4-FFF2-40B4-BE49-F238E27FC236}">
                <a16:creationId xmlns:a16="http://schemas.microsoft.com/office/drawing/2014/main" id="{F75A8B6F-1E1C-0D49-3EC8-D1728F8F55E0}"/>
              </a:ext>
            </a:extLst>
          </p:cNvPr>
          <p:cNvSpPr txBox="1"/>
          <p:nvPr/>
        </p:nvSpPr>
        <p:spPr>
          <a:xfrm>
            <a:off x="656788" y="1480918"/>
            <a:ext cx="6397691" cy="3935281"/>
          </a:xfrm>
          <a:prstGeom prst="rect">
            <a:avLst/>
          </a:prstGeom>
        </p:spPr>
        <p:txBody>
          <a:bodyPr vert="horz" lIns="91440" tIns="45720" rIns="91440" bIns="45720" rtlCol="0">
            <a:normAutofit/>
          </a:bodyPr>
          <a:lstStyle/>
          <a:p>
            <a:pPr algn="ctr">
              <a:lnSpc>
                <a:spcPct val="90000"/>
              </a:lnSpc>
              <a:spcAft>
                <a:spcPts val="600"/>
              </a:spcAft>
            </a:pPr>
            <a:r>
              <a:rPr lang="en-US" sz="1600" b="0" i="0" dirty="0" err="1">
                <a:effectLst/>
                <a:latin typeface="Comic Sans MS" panose="030F0702030302020204" pitchFamily="66" charset="0"/>
              </a:rPr>
              <a:t>Biodegradowalne</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tworzywa</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sztuczne</a:t>
            </a:r>
            <a:r>
              <a:rPr lang="en-US" sz="1600" b="0" i="0" dirty="0">
                <a:effectLst/>
                <a:latin typeface="Comic Sans MS" panose="030F0702030302020204" pitchFamily="66" charset="0"/>
              </a:rPr>
              <a:t> to </a:t>
            </a:r>
            <a:r>
              <a:rPr lang="en-US" sz="1600" b="0" i="0" dirty="0" err="1">
                <a:effectLst/>
                <a:latin typeface="Comic Sans MS" panose="030F0702030302020204" pitchFamily="66" charset="0"/>
              </a:rPr>
              <a:t>takie</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które</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ulegają</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biodegradacji</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czyli</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zamiast</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zachowywać</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trwałość</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przez</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setki</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lat</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rozkładają</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się</a:t>
            </a:r>
            <a:r>
              <a:rPr lang="en-US" sz="1600" b="0" i="0" dirty="0">
                <a:effectLst/>
                <a:latin typeface="Comic Sans MS" panose="030F0702030302020204" pitchFamily="66" charset="0"/>
              </a:rPr>
              <a:t> pod </a:t>
            </a:r>
            <a:r>
              <a:rPr lang="en-US" sz="1600" b="0" i="0" dirty="0" err="1">
                <a:effectLst/>
                <a:latin typeface="Comic Sans MS" panose="030F0702030302020204" pitchFamily="66" charset="0"/>
              </a:rPr>
              <a:t>wpływem</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działania</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grzybów</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bakterii</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powietrza</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wody</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światła</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albo</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określonej</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kombinacji</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tych</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czynników</a:t>
            </a:r>
            <a:r>
              <a:rPr lang="en-US" sz="1600" b="0" i="0" dirty="0">
                <a:effectLst/>
                <a:latin typeface="Comic Sans MS" panose="030F0702030302020204" pitchFamily="66" charset="0"/>
              </a:rPr>
              <a:t>. Ich </a:t>
            </a:r>
            <a:r>
              <a:rPr lang="en-US" sz="1600" b="0" i="0" dirty="0" err="1">
                <a:effectLst/>
                <a:latin typeface="Comic Sans MS" panose="030F0702030302020204" pitchFamily="66" charset="0"/>
              </a:rPr>
              <a:t>rolą</a:t>
            </a:r>
            <a:r>
              <a:rPr lang="en-US" sz="1600" b="0" i="0" dirty="0">
                <a:effectLst/>
                <a:latin typeface="Comic Sans MS" panose="030F0702030302020204" pitchFamily="66" charset="0"/>
              </a:rPr>
              <a:t> jest </a:t>
            </a:r>
            <a:r>
              <a:rPr lang="en-US" sz="1600" b="0" i="0" dirty="0" err="1">
                <a:effectLst/>
                <a:latin typeface="Comic Sans MS" panose="030F0702030302020204" pitchFamily="66" charset="0"/>
              </a:rPr>
              <a:t>ograniczenie</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ilości</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śmieci</a:t>
            </a:r>
            <a:r>
              <a:rPr lang="en-US" sz="1600" b="0" i="0" dirty="0">
                <a:effectLst/>
                <a:latin typeface="Comic Sans MS" panose="030F0702030302020204" pitchFamily="66" charset="0"/>
              </a:rPr>
              <a:t> w </a:t>
            </a:r>
            <a:r>
              <a:rPr lang="en-US" sz="1600" b="0" i="0" dirty="0" err="1">
                <a:effectLst/>
                <a:latin typeface="Comic Sans MS" panose="030F0702030302020204" pitchFamily="66" charset="0"/>
              </a:rPr>
              <a:t>środowisku</a:t>
            </a:r>
            <a:r>
              <a:rPr lang="en-US" sz="1600" b="0" i="0" dirty="0">
                <a:effectLst/>
                <a:latin typeface="Comic Sans MS" panose="030F0702030302020204" pitchFamily="66" charset="0"/>
              </a:rPr>
              <a:t>, a </a:t>
            </a:r>
            <a:r>
              <a:rPr lang="en-US" sz="1600" b="0" i="0" dirty="0" err="1">
                <a:effectLst/>
                <a:latin typeface="Comic Sans MS" panose="030F0702030302020204" pitchFamily="66" charset="0"/>
              </a:rPr>
              <a:t>także</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zmniejszenie</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zużycia</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surowców</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naturalnych</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które</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nie</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są</a:t>
            </a:r>
            <a:r>
              <a:rPr lang="en-US" sz="1600" b="0" i="0" dirty="0">
                <a:effectLst/>
                <a:latin typeface="Comic Sans MS" panose="030F0702030302020204" pitchFamily="66" charset="0"/>
              </a:rPr>
              <a:t> </a:t>
            </a:r>
            <a:r>
              <a:rPr lang="en-US" sz="1600" b="0" i="0" dirty="0" err="1">
                <a:effectLst/>
                <a:latin typeface="Comic Sans MS" panose="030F0702030302020204" pitchFamily="66" charset="0"/>
              </a:rPr>
              <a:t>odnawialne</a:t>
            </a:r>
            <a:r>
              <a:rPr lang="en-US" sz="1600" b="0" i="0" dirty="0">
                <a:effectLst/>
                <a:latin typeface="Comic Sans MS" panose="030F0702030302020204" pitchFamily="66" charset="0"/>
              </a:rPr>
              <a:t>.</a:t>
            </a:r>
            <a:endParaRPr lang="en-US" sz="1600" dirty="0">
              <a:latin typeface="Comic Sans MS" panose="030F0702030302020204" pitchFamily="66" charset="0"/>
            </a:endParaRPr>
          </a:p>
        </p:txBody>
      </p:sp>
      <p:sp>
        <p:nvSpPr>
          <p:cNvPr id="4" name="pole tekstowe 3">
            <a:extLst>
              <a:ext uri="{FF2B5EF4-FFF2-40B4-BE49-F238E27FC236}">
                <a16:creationId xmlns:a16="http://schemas.microsoft.com/office/drawing/2014/main" id="{48A8A869-9F36-6151-5AAF-7FC95D0280B4}"/>
              </a:ext>
            </a:extLst>
          </p:cNvPr>
          <p:cNvSpPr txBox="1"/>
          <p:nvPr/>
        </p:nvSpPr>
        <p:spPr>
          <a:xfrm>
            <a:off x="6197773" y="1368810"/>
            <a:ext cx="6118061" cy="5216813"/>
          </a:xfrm>
          <a:prstGeom prst="rect">
            <a:avLst/>
          </a:prstGeom>
          <a:noFill/>
        </p:spPr>
        <p:txBody>
          <a:bodyPr wrap="square" rtlCol="0">
            <a:spAutoFit/>
          </a:bodyPr>
          <a:lstStyle/>
          <a:p>
            <a:pPr algn="ctr">
              <a:spcAft>
                <a:spcPts val="600"/>
              </a:spcAft>
            </a:pPr>
            <a:r>
              <a:rPr lang="pl-PL" sz="1600" b="0" i="0" dirty="0">
                <a:effectLst/>
                <a:latin typeface="Comic Sans MS" panose="030F0702030302020204" pitchFamily="66" charset="0"/>
              </a:rPr>
              <a:t>Należą do nich:</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opakowania</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butelki</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reklamówki</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worki na śmieci i odpady organiczne</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folie ogrodnicze i rolnicze</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sztućce, kubki i talerze jednorazowe</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pojemniki na żywność</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narzędzia rolnicze</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donice</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zabawki</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długopisy</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tkaniny techniczne jednorazowe</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artykuły medyczne (np. nici chirurgiczne)</a:t>
            </a:r>
          </a:p>
          <a:p>
            <a:pPr algn="ctr" fontAlgn="base">
              <a:spcAft>
                <a:spcPts val="600"/>
              </a:spcAft>
              <a:buFont typeface="Arial" panose="020B0604020202020204" pitchFamily="34" charset="0"/>
              <a:buChar char="•"/>
            </a:pPr>
            <a:r>
              <a:rPr lang="pl-PL" sz="1600" b="0" i="0" dirty="0">
                <a:effectLst/>
                <a:latin typeface="Comic Sans MS" panose="030F0702030302020204" pitchFamily="66" charset="0"/>
              </a:rPr>
              <a:t>i wiele, wiele innych.</a:t>
            </a:r>
          </a:p>
          <a:p>
            <a:pPr algn="ctr">
              <a:spcAft>
                <a:spcPts val="600"/>
              </a:spcAft>
            </a:pPr>
            <a:endParaRPr lang="pl-PL" dirty="0"/>
          </a:p>
        </p:txBody>
      </p:sp>
      <p:pic>
        <p:nvPicPr>
          <p:cNvPr id="9" name="Obraz 8" descr="Obraz zawierający logo, clipart, Grafika, symbol&#10;&#10;Opis wygenerowany automatycznie">
            <a:extLst>
              <a:ext uri="{FF2B5EF4-FFF2-40B4-BE49-F238E27FC236}">
                <a16:creationId xmlns:a16="http://schemas.microsoft.com/office/drawing/2014/main" id="{34C0F32B-227C-6AFD-9B45-D98D3876E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599" y="3283558"/>
            <a:ext cx="2149880" cy="2149880"/>
          </a:xfrm>
          <a:prstGeom prst="rect">
            <a:avLst/>
          </a:prstGeom>
          <a:ln>
            <a:noFill/>
          </a:ln>
          <a:effectLst>
            <a:softEdge rad="112500"/>
          </a:effectLst>
        </p:spPr>
      </p:pic>
      <p:pic>
        <p:nvPicPr>
          <p:cNvPr id="11" name="Obraz 10" descr="Obraz zawierający ściana, pojemnik, design, ceramika&#10;&#10;Opis wygenerowany automatycznie">
            <a:extLst>
              <a:ext uri="{FF2B5EF4-FFF2-40B4-BE49-F238E27FC236}">
                <a16:creationId xmlns:a16="http://schemas.microsoft.com/office/drawing/2014/main" id="{60DBA381-134D-298C-E5ED-11AD10DA5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49" y="4225516"/>
            <a:ext cx="4720212" cy="23601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38976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18D7DD0-110F-43F3-A7E4-B51873CBF1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2" name="pole tekstowe 1">
            <a:extLst>
              <a:ext uri="{FF2B5EF4-FFF2-40B4-BE49-F238E27FC236}">
                <a16:creationId xmlns:a16="http://schemas.microsoft.com/office/drawing/2014/main" id="{FE421528-EFDC-F356-C383-05A01F49A7E4}"/>
              </a:ext>
            </a:extLst>
          </p:cNvPr>
          <p:cNvSpPr txBox="1"/>
          <p:nvPr/>
        </p:nvSpPr>
        <p:spPr>
          <a:xfrm>
            <a:off x="157504" y="1119326"/>
            <a:ext cx="4059934" cy="5606958"/>
          </a:xfrm>
          <a:prstGeom prst="rect">
            <a:avLst/>
          </a:prstGeom>
        </p:spPr>
        <p:txBody>
          <a:bodyPr vert="horz" lIns="91440" tIns="45720" rIns="91440" bIns="45720" rtlCol="0" anchor="ctr">
            <a:normAutofit fontScale="92500" lnSpcReduction="10000"/>
          </a:bodyPr>
          <a:lstStyle/>
          <a:p>
            <a:pPr>
              <a:lnSpc>
                <a:spcPct val="120000"/>
              </a:lnSpc>
              <a:spcAft>
                <a:spcPts val="600"/>
              </a:spcAft>
              <a:buClr>
                <a:schemeClr val="tx1"/>
              </a:buClr>
            </a:pPr>
            <a:r>
              <a:rPr lang="en-US" b="0" i="0" dirty="0" err="1">
                <a:latin typeface="Comic Sans MS" panose="030F0702030302020204" pitchFamily="66" charset="0"/>
              </a:rPr>
              <a:t>Otrzymane</a:t>
            </a:r>
            <a:r>
              <a:rPr lang="en-US" b="0" i="0" dirty="0">
                <a:latin typeface="Comic Sans MS" panose="030F0702030302020204" pitchFamily="66" charset="0"/>
              </a:rPr>
              <a:t> w ten </a:t>
            </a:r>
            <a:r>
              <a:rPr lang="en-US" b="0" i="0" dirty="0" err="1">
                <a:latin typeface="Comic Sans MS" panose="030F0702030302020204" pitchFamily="66" charset="0"/>
              </a:rPr>
              <a:t>sposób</a:t>
            </a:r>
            <a:r>
              <a:rPr lang="en-US" b="0" i="0" dirty="0">
                <a:latin typeface="Comic Sans MS" panose="030F0702030302020204" pitchFamily="66" charset="0"/>
              </a:rPr>
              <a:t> </a:t>
            </a:r>
            <a:r>
              <a:rPr lang="en-US" b="0" i="0" dirty="0" err="1">
                <a:latin typeface="Comic Sans MS" panose="030F0702030302020204" pitchFamily="66" charset="0"/>
              </a:rPr>
              <a:t>produkty</a:t>
            </a:r>
            <a:r>
              <a:rPr lang="en-US" b="0" i="0" dirty="0">
                <a:latin typeface="Comic Sans MS" panose="030F0702030302020204" pitchFamily="66" charset="0"/>
              </a:rPr>
              <a:t> </a:t>
            </a:r>
            <a:r>
              <a:rPr lang="en-US" b="0" i="0" dirty="0" err="1">
                <a:latin typeface="Comic Sans MS" panose="030F0702030302020204" pitchFamily="66" charset="0"/>
              </a:rPr>
              <a:t>nie</a:t>
            </a:r>
            <a:r>
              <a:rPr lang="en-US" b="0" i="0" dirty="0">
                <a:latin typeface="Comic Sans MS" panose="030F0702030302020204" pitchFamily="66" charset="0"/>
              </a:rPr>
              <a:t> </a:t>
            </a:r>
            <a:r>
              <a:rPr lang="en-US" b="0" i="0" dirty="0" err="1">
                <a:latin typeface="Comic Sans MS" panose="030F0702030302020204" pitchFamily="66" charset="0"/>
              </a:rPr>
              <a:t>są</a:t>
            </a:r>
            <a:r>
              <a:rPr lang="en-US" b="0" i="0" dirty="0">
                <a:latin typeface="Comic Sans MS" panose="030F0702030302020204" pitchFamily="66" charset="0"/>
              </a:rPr>
              <a:t> </a:t>
            </a:r>
            <a:r>
              <a:rPr lang="en-US" b="0" i="0" dirty="0" err="1">
                <a:latin typeface="Comic Sans MS" panose="030F0702030302020204" pitchFamily="66" charset="0"/>
              </a:rPr>
              <a:t>szkodliwe</a:t>
            </a:r>
            <a:r>
              <a:rPr lang="en-US" b="0" i="0" dirty="0">
                <a:latin typeface="Comic Sans MS" panose="030F0702030302020204" pitchFamily="66" charset="0"/>
              </a:rPr>
              <a:t> </a:t>
            </a:r>
            <a:r>
              <a:rPr lang="en-US" b="0" i="0" dirty="0" err="1">
                <a:latin typeface="Comic Sans MS" panose="030F0702030302020204" pitchFamily="66" charset="0"/>
              </a:rPr>
              <a:t>dla</a:t>
            </a:r>
            <a:r>
              <a:rPr lang="en-US" b="0" i="0" dirty="0">
                <a:latin typeface="Comic Sans MS" panose="030F0702030302020204" pitchFamily="66" charset="0"/>
              </a:rPr>
              <a:t> </a:t>
            </a:r>
            <a:r>
              <a:rPr lang="en-US" b="0" i="0" dirty="0" err="1">
                <a:latin typeface="Comic Sans MS" panose="030F0702030302020204" pitchFamily="66" charset="0"/>
              </a:rPr>
              <a:t>przyrody</a:t>
            </a:r>
            <a:r>
              <a:rPr lang="en-US" b="0" i="0" dirty="0">
                <a:latin typeface="Comic Sans MS" panose="030F0702030302020204" pitchFamily="66" charset="0"/>
              </a:rPr>
              <a:t>, a do </a:t>
            </a:r>
            <a:r>
              <a:rPr lang="en-US" b="0" i="0" dirty="0" err="1">
                <a:latin typeface="Comic Sans MS" panose="030F0702030302020204" pitchFamily="66" charset="0"/>
              </a:rPr>
              <a:t>tego</a:t>
            </a:r>
            <a:r>
              <a:rPr lang="en-US" b="0" i="0" dirty="0">
                <a:latin typeface="Comic Sans MS" panose="030F0702030302020204" pitchFamily="66" charset="0"/>
              </a:rPr>
              <a:t> </a:t>
            </a:r>
            <a:r>
              <a:rPr lang="en-US" b="0" i="0" dirty="0" err="1">
                <a:latin typeface="Comic Sans MS" panose="030F0702030302020204" pitchFamily="66" charset="0"/>
              </a:rPr>
              <a:t>bardzo</a:t>
            </a:r>
            <a:r>
              <a:rPr lang="en-US" b="0" i="0" dirty="0">
                <a:latin typeface="Comic Sans MS" panose="030F0702030302020204" pitchFamily="66" charset="0"/>
              </a:rPr>
              <a:t> </a:t>
            </a:r>
            <a:r>
              <a:rPr lang="en-US" b="0" i="0" dirty="0" err="1">
                <a:latin typeface="Comic Sans MS" panose="030F0702030302020204" pitchFamily="66" charset="0"/>
              </a:rPr>
              <a:t>często</a:t>
            </a:r>
            <a:r>
              <a:rPr lang="en-US" b="0" i="0" dirty="0">
                <a:latin typeface="Comic Sans MS" panose="030F0702030302020204" pitchFamily="66" charset="0"/>
              </a:rPr>
              <a:t> </a:t>
            </a:r>
            <a:r>
              <a:rPr lang="en-US" b="0" i="0" dirty="0" err="1">
                <a:latin typeface="Comic Sans MS" panose="030F0702030302020204" pitchFamily="66" charset="0"/>
              </a:rPr>
              <a:t>są</a:t>
            </a:r>
            <a:r>
              <a:rPr lang="en-US" b="0" i="0" dirty="0">
                <a:latin typeface="Comic Sans MS" panose="030F0702030302020204" pitchFamily="66" charset="0"/>
              </a:rPr>
              <a:t> w </a:t>
            </a:r>
            <a:r>
              <a:rPr lang="en-US" b="0" i="0" dirty="0" err="1">
                <a:latin typeface="Comic Sans MS" panose="030F0702030302020204" pitchFamily="66" charset="0"/>
              </a:rPr>
              <a:t>stanie</a:t>
            </a:r>
            <a:r>
              <a:rPr lang="en-US" b="0" i="0" dirty="0">
                <a:latin typeface="Comic Sans MS" panose="030F0702030302020204" pitchFamily="66" charset="0"/>
              </a:rPr>
              <a:t> </a:t>
            </a:r>
            <a:r>
              <a:rPr lang="en-US" b="0" i="0" dirty="0" err="1">
                <a:latin typeface="Comic Sans MS" panose="030F0702030302020204" pitchFamily="66" charset="0"/>
              </a:rPr>
              <a:t>spełnić</a:t>
            </a:r>
            <a:r>
              <a:rPr lang="en-US" b="0" i="0" dirty="0">
                <a:latin typeface="Comic Sans MS" panose="030F0702030302020204" pitchFamily="66" charset="0"/>
              </a:rPr>
              <a:t> </a:t>
            </a:r>
            <a:r>
              <a:rPr lang="en-US" b="0" i="0" dirty="0" err="1">
                <a:latin typeface="Comic Sans MS" panose="030F0702030302020204" pitchFamily="66" charset="0"/>
              </a:rPr>
              <a:t>wymagania</a:t>
            </a:r>
            <a:r>
              <a:rPr lang="en-US" b="0" i="0" dirty="0">
                <a:latin typeface="Comic Sans MS" panose="030F0702030302020204" pitchFamily="66" charset="0"/>
              </a:rPr>
              <a:t> </a:t>
            </a:r>
            <a:r>
              <a:rPr lang="en-US" b="0" i="0" dirty="0" err="1">
                <a:latin typeface="Comic Sans MS" panose="030F0702030302020204" pitchFamily="66" charset="0"/>
              </a:rPr>
              <a:t>konsumentów</a:t>
            </a:r>
            <a:r>
              <a:rPr lang="en-US" b="0" i="0" dirty="0">
                <a:latin typeface="Comic Sans MS" panose="030F0702030302020204" pitchFamily="66" charset="0"/>
              </a:rPr>
              <a:t> </a:t>
            </a:r>
            <a:r>
              <a:rPr lang="en-US" b="0" i="0" dirty="0" err="1">
                <a:latin typeface="Comic Sans MS" panose="030F0702030302020204" pitchFamily="66" charset="0"/>
              </a:rPr>
              <a:t>tak</a:t>
            </a:r>
            <a:r>
              <a:rPr lang="en-US" b="0" i="0" dirty="0">
                <a:latin typeface="Comic Sans MS" panose="030F0702030302020204" pitchFamily="66" charset="0"/>
              </a:rPr>
              <a:t> </a:t>
            </a:r>
            <a:r>
              <a:rPr lang="en-US" b="0" i="0" dirty="0" err="1">
                <a:latin typeface="Comic Sans MS" panose="030F0702030302020204" pitchFamily="66" charset="0"/>
              </a:rPr>
              <a:t>samo</a:t>
            </a:r>
            <a:r>
              <a:rPr lang="en-US" b="0" i="0" dirty="0">
                <a:latin typeface="Comic Sans MS" panose="030F0702030302020204" pitchFamily="66" charset="0"/>
              </a:rPr>
              <a:t>, jak </a:t>
            </a:r>
            <a:r>
              <a:rPr lang="en-US" b="0" i="0" dirty="0" err="1">
                <a:latin typeface="Comic Sans MS" panose="030F0702030302020204" pitchFamily="66" charset="0"/>
              </a:rPr>
              <a:t>wyroby</a:t>
            </a:r>
            <a:r>
              <a:rPr lang="en-US" b="0" i="0" dirty="0">
                <a:latin typeface="Comic Sans MS" panose="030F0702030302020204" pitchFamily="66" charset="0"/>
              </a:rPr>
              <a:t> z </a:t>
            </a:r>
            <a:r>
              <a:rPr lang="en-US" b="0" i="0" dirty="0" err="1">
                <a:latin typeface="Comic Sans MS" panose="030F0702030302020204" pitchFamily="66" charset="0"/>
              </a:rPr>
              <a:t>tradycyjnego</a:t>
            </a:r>
            <a:r>
              <a:rPr lang="en-US" b="0" i="0" dirty="0">
                <a:latin typeface="Comic Sans MS" panose="030F0702030302020204" pitchFamily="66" charset="0"/>
              </a:rPr>
              <a:t> </a:t>
            </a:r>
            <a:r>
              <a:rPr lang="en-US" b="0" i="0" dirty="0" err="1">
                <a:latin typeface="Comic Sans MS" panose="030F0702030302020204" pitchFamily="66" charset="0"/>
              </a:rPr>
              <a:t>plastiku</a:t>
            </a:r>
            <a:r>
              <a:rPr lang="en-US" b="0" i="0" dirty="0">
                <a:latin typeface="Comic Sans MS" panose="030F0702030302020204" pitchFamily="66" charset="0"/>
              </a:rPr>
              <a:t>. Co </a:t>
            </a:r>
            <a:r>
              <a:rPr lang="en-US" b="0" i="0" dirty="0" err="1">
                <a:latin typeface="Comic Sans MS" panose="030F0702030302020204" pitchFamily="66" charset="0"/>
              </a:rPr>
              <a:t>więcej</a:t>
            </a:r>
            <a:r>
              <a:rPr lang="en-US" b="0" i="0" dirty="0">
                <a:latin typeface="Comic Sans MS" panose="030F0702030302020204" pitchFamily="66" charset="0"/>
              </a:rPr>
              <a:t>, </a:t>
            </a:r>
            <a:r>
              <a:rPr lang="en-US" b="0" i="0" dirty="0" err="1">
                <a:latin typeface="Comic Sans MS" panose="030F0702030302020204" pitchFamily="66" charset="0"/>
              </a:rPr>
              <a:t>na</a:t>
            </a:r>
            <a:r>
              <a:rPr lang="en-US" b="0" i="0" dirty="0">
                <a:latin typeface="Comic Sans MS" panose="030F0702030302020204" pitchFamily="66" charset="0"/>
              </a:rPr>
              <a:t> </a:t>
            </a:r>
            <a:r>
              <a:rPr lang="en-US" b="0" i="0" dirty="0" err="1">
                <a:latin typeface="Comic Sans MS" panose="030F0702030302020204" pitchFamily="66" charset="0"/>
              </a:rPr>
              <a:t>pierwszy</a:t>
            </a:r>
            <a:r>
              <a:rPr lang="en-US" b="0" i="0" dirty="0">
                <a:latin typeface="Comic Sans MS" panose="030F0702030302020204" pitchFamily="66" charset="0"/>
              </a:rPr>
              <a:t> </a:t>
            </a:r>
            <a:r>
              <a:rPr lang="en-US" b="0" i="0" dirty="0" err="1">
                <a:latin typeface="Comic Sans MS" panose="030F0702030302020204" pitchFamily="66" charset="0"/>
              </a:rPr>
              <a:t>rzut</a:t>
            </a:r>
            <a:r>
              <a:rPr lang="en-US" b="0" i="0" dirty="0">
                <a:latin typeface="Comic Sans MS" panose="030F0702030302020204" pitchFamily="66" charset="0"/>
              </a:rPr>
              <a:t> </a:t>
            </a:r>
            <a:r>
              <a:rPr lang="en-US" b="0" i="0" dirty="0" err="1">
                <a:latin typeface="Comic Sans MS" panose="030F0702030302020204" pitchFamily="66" charset="0"/>
              </a:rPr>
              <a:t>oka</a:t>
            </a:r>
            <a:r>
              <a:rPr lang="en-US" b="0" i="0" dirty="0">
                <a:latin typeface="Comic Sans MS" panose="030F0702030302020204" pitchFamily="66" charset="0"/>
              </a:rPr>
              <a:t> </a:t>
            </a:r>
            <a:r>
              <a:rPr lang="en-US" b="0" i="0" dirty="0" err="1">
                <a:latin typeface="Comic Sans MS" panose="030F0702030302020204" pitchFamily="66" charset="0"/>
              </a:rPr>
              <a:t>bardzo</a:t>
            </a:r>
            <a:r>
              <a:rPr lang="en-US" b="0" i="0" dirty="0">
                <a:latin typeface="Comic Sans MS" panose="030F0702030302020204" pitchFamily="66" charset="0"/>
              </a:rPr>
              <a:t> </a:t>
            </a:r>
            <a:r>
              <a:rPr lang="en-US" b="0" i="0" dirty="0" err="1">
                <a:latin typeface="Comic Sans MS" panose="030F0702030302020204" pitchFamily="66" charset="0"/>
              </a:rPr>
              <a:t>trudno</a:t>
            </a:r>
            <a:r>
              <a:rPr lang="en-US" b="0" i="0" dirty="0">
                <a:latin typeface="Comic Sans MS" panose="030F0702030302020204" pitchFamily="66" charset="0"/>
              </a:rPr>
              <a:t> jest </a:t>
            </a:r>
            <a:r>
              <a:rPr lang="en-US" b="0" i="0" dirty="0" err="1">
                <a:latin typeface="Comic Sans MS" panose="030F0702030302020204" pitchFamily="66" charset="0"/>
              </a:rPr>
              <a:t>rozpoznać</a:t>
            </a:r>
            <a:r>
              <a:rPr lang="en-US" b="0" i="0" dirty="0">
                <a:latin typeface="Comic Sans MS" panose="030F0702030302020204" pitchFamily="66" charset="0"/>
              </a:rPr>
              <a:t>, </a:t>
            </a:r>
            <a:r>
              <a:rPr lang="en-US" b="0" i="0" dirty="0" err="1">
                <a:latin typeface="Comic Sans MS" panose="030F0702030302020204" pitchFamily="66" charset="0"/>
              </a:rPr>
              <a:t>czy</a:t>
            </a:r>
            <a:r>
              <a:rPr lang="en-US" b="0" i="0" dirty="0">
                <a:latin typeface="Comic Sans MS" panose="030F0702030302020204" pitchFamily="66" charset="0"/>
              </a:rPr>
              <a:t> </a:t>
            </a:r>
            <a:r>
              <a:rPr lang="en-US" b="0" i="0" dirty="0" err="1">
                <a:latin typeface="Comic Sans MS" panose="030F0702030302020204" pitchFamily="66" charset="0"/>
              </a:rPr>
              <a:t>dany</a:t>
            </a:r>
            <a:r>
              <a:rPr lang="en-US" b="0" i="0" dirty="0">
                <a:latin typeface="Comic Sans MS" panose="030F0702030302020204" pitchFamily="66" charset="0"/>
              </a:rPr>
              <a:t> </a:t>
            </a:r>
            <a:r>
              <a:rPr lang="en-US" b="0" i="0" dirty="0" err="1">
                <a:latin typeface="Comic Sans MS" panose="030F0702030302020204" pitchFamily="66" charset="0"/>
              </a:rPr>
              <a:t>produkt</a:t>
            </a:r>
            <a:r>
              <a:rPr lang="en-US" b="0" i="0" dirty="0">
                <a:latin typeface="Comic Sans MS" panose="030F0702030302020204" pitchFamily="66" charset="0"/>
              </a:rPr>
              <a:t> </a:t>
            </a:r>
            <a:r>
              <a:rPr lang="en-US" b="0" i="0" dirty="0" err="1">
                <a:latin typeface="Comic Sans MS" panose="030F0702030302020204" pitchFamily="66" charset="0"/>
              </a:rPr>
              <a:t>został</a:t>
            </a:r>
            <a:r>
              <a:rPr lang="en-US" b="0" i="0" dirty="0">
                <a:latin typeface="Comic Sans MS" panose="030F0702030302020204" pitchFamily="66" charset="0"/>
              </a:rPr>
              <a:t> </a:t>
            </a:r>
            <a:r>
              <a:rPr lang="en-US" b="0" i="0" dirty="0" err="1">
                <a:latin typeface="Comic Sans MS" panose="030F0702030302020204" pitchFamily="66" charset="0"/>
              </a:rPr>
              <a:t>wyprodukowany</a:t>
            </a:r>
            <a:r>
              <a:rPr lang="en-US" b="0" i="0" dirty="0">
                <a:latin typeface="Comic Sans MS" panose="030F0702030302020204" pitchFamily="66" charset="0"/>
              </a:rPr>
              <a:t> z </a:t>
            </a:r>
            <a:r>
              <a:rPr lang="en-US" b="0" i="0" dirty="0" err="1">
                <a:latin typeface="Comic Sans MS" panose="030F0702030302020204" pitchFamily="66" charset="0"/>
              </a:rPr>
              <a:t>tworzywa</a:t>
            </a:r>
            <a:r>
              <a:rPr lang="en-US" b="0" i="0" dirty="0">
                <a:latin typeface="Comic Sans MS" panose="030F0702030302020204" pitchFamily="66" charset="0"/>
              </a:rPr>
              <a:t> </a:t>
            </a:r>
            <a:r>
              <a:rPr lang="en-US" b="0" i="0" dirty="0" err="1">
                <a:latin typeface="Comic Sans MS" panose="030F0702030302020204" pitchFamily="66" charset="0"/>
              </a:rPr>
              <a:t>biodegradowalnego</a:t>
            </a:r>
            <a:r>
              <a:rPr lang="en-US" b="0" i="0" dirty="0">
                <a:latin typeface="Comic Sans MS" panose="030F0702030302020204" pitchFamily="66" charset="0"/>
              </a:rPr>
              <a:t>. </a:t>
            </a:r>
            <a:r>
              <a:rPr lang="en-US" b="0" i="0" dirty="0" err="1">
                <a:latin typeface="Comic Sans MS" panose="030F0702030302020204" pitchFamily="66" charset="0"/>
              </a:rPr>
              <a:t>Dlatego</a:t>
            </a:r>
            <a:r>
              <a:rPr lang="en-US" b="0" i="0" dirty="0">
                <a:latin typeface="Comic Sans MS" panose="030F0702030302020204" pitchFamily="66" charset="0"/>
              </a:rPr>
              <a:t> np. </a:t>
            </a:r>
            <a:r>
              <a:rPr lang="en-US" b="0" i="0" dirty="0" err="1">
                <a:latin typeface="Comic Sans MS" panose="030F0702030302020204" pitchFamily="66" charset="0"/>
              </a:rPr>
              <a:t>Opakowania</a:t>
            </a:r>
            <a:r>
              <a:rPr lang="en-US" b="0" i="0" dirty="0">
                <a:latin typeface="Comic Sans MS" panose="030F0702030302020204" pitchFamily="66" charset="0"/>
              </a:rPr>
              <a:t> </a:t>
            </a:r>
            <a:r>
              <a:rPr lang="en-US" b="0" i="0" dirty="0" err="1">
                <a:latin typeface="Comic Sans MS" panose="030F0702030302020204" pitchFamily="66" charset="0"/>
              </a:rPr>
              <a:t>wytwarzane</a:t>
            </a:r>
            <a:r>
              <a:rPr lang="en-US" b="0" i="0" dirty="0">
                <a:latin typeface="Comic Sans MS" panose="030F0702030302020204" pitchFamily="66" charset="0"/>
              </a:rPr>
              <a:t> z </a:t>
            </a:r>
            <a:r>
              <a:rPr lang="en-US" b="0" i="0" dirty="0" err="1">
                <a:latin typeface="Comic Sans MS" panose="030F0702030302020204" pitchFamily="66" charset="0"/>
              </a:rPr>
              <a:t>tych</a:t>
            </a:r>
            <a:r>
              <a:rPr lang="en-US" b="0" i="0" dirty="0">
                <a:latin typeface="Comic Sans MS" panose="030F0702030302020204" pitchFamily="66" charset="0"/>
              </a:rPr>
              <a:t> </a:t>
            </a:r>
            <a:r>
              <a:rPr lang="en-US" b="0" i="0" dirty="0" err="1">
                <a:latin typeface="Comic Sans MS" panose="030F0702030302020204" pitchFamily="66" charset="0"/>
              </a:rPr>
              <a:t>tworzyw</a:t>
            </a:r>
            <a:r>
              <a:rPr lang="en-US" b="0" i="0" dirty="0">
                <a:latin typeface="Comic Sans MS" panose="030F0702030302020204" pitchFamily="66" charset="0"/>
              </a:rPr>
              <a:t> </a:t>
            </a:r>
            <a:r>
              <a:rPr lang="en-US" b="0" i="0" dirty="0" err="1">
                <a:latin typeface="Comic Sans MS" panose="030F0702030302020204" pitchFamily="66" charset="0"/>
              </a:rPr>
              <a:t>oznacza</a:t>
            </a:r>
            <a:r>
              <a:rPr lang="en-US" b="0" i="0" dirty="0">
                <a:latin typeface="Comic Sans MS" panose="030F0702030302020204" pitchFamily="66" charset="0"/>
              </a:rPr>
              <a:t> </a:t>
            </a:r>
            <a:r>
              <a:rPr lang="en-US" b="0" i="0" dirty="0" err="1">
                <a:latin typeface="Comic Sans MS" panose="030F0702030302020204" pitchFamily="66" charset="0"/>
              </a:rPr>
              <a:t>się</a:t>
            </a:r>
            <a:r>
              <a:rPr lang="en-US" b="0" i="0" dirty="0">
                <a:latin typeface="Comic Sans MS" panose="030F0702030302020204" pitchFamily="66" charset="0"/>
              </a:rPr>
              <a:t> </a:t>
            </a:r>
            <a:r>
              <a:rPr lang="en-US" b="0" i="0" dirty="0" err="1">
                <a:latin typeface="Comic Sans MS" panose="030F0702030302020204" pitchFamily="66" charset="0"/>
              </a:rPr>
              <a:t>specjalnym</a:t>
            </a:r>
            <a:r>
              <a:rPr lang="en-US" b="0" i="0" dirty="0">
                <a:latin typeface="Comic Sans MS" panose="030F0702030302020204" pitchFamily="66" charset="0"/>
              </a:rPr>
              <a:t> </a:t>
            </a:r>
            <a:r>
              <a:rPr lang="en-US" b="0" i="0" dirty="0" err="1">
                <a:latin typeface="Comic Sans MS" panose="030F0702030302020204" pitchFamily="66" charset="0"/>
              </a:rPr>
              <a:t>certyfikatem</a:t>
            </a:r>
            <a:r>
              <a:rPr lang="en-US" b="0" i="0" dirty="0">
                <a:latin typeface="Comic Sans MS" panose="030F0702030302020204" pitchFamily="66" charset="0"/>
              </a:rPr>
              <a:t> </a:t>
            </a:r>
            <a:r>
              <a:rPr lang="en-US" b="0" i="0" dirty="0" err="1">
                <a:latin typeface="Comic Sans MS" panose="030F0702030302020204" pitchFamily="66" charset="0"/>
              </a:rPr>
              <a:t>biodegradowalności</a:t>
            </a:r>
            <a:r>
              <a:rPr lang="en-US" b="0" i="0" dirty="0">
                <a:latin typeface="Comic Sans MS" panose="030F0702030302020204" pitchFamily="66" charset="0"/>
              </a:rPr>
              <a:t>. </a:t>
            </a:r>
            <a:r>
              <a:rPr lang="en-US" b="0" i="0" dirty="0" err="1">
                <a:latin typeface="Comic Sans MS" panose="030F0702030302020204" pitchFamily="66" charset="0"/>
              </a:rPr>
              <a:t>Podobnie</a:t>
            </a:r>
            <a:r>
              <a:rPr lang="en-US" b="0" i="0" dirty="0">
                <a:latin typeface="Comic Sans MS" panose="030F0702030302020204" pitchFamily="66" charset="0"/>
              </a:rPr>
              <a:t> jak </a:t>
            </a:r>
            <a:r>
              <a:rPr lang="en-US" b="0" i="0" dirty="0" err="1">
                <a:latin typeface="Comic Sans MS" panose="030F0702030302020204" pitchFamily="66" charset="0"/>
              </a:rPr>
              <a:t>tradycyjny</a:t>
            </a:r>
            <a:r>
              <a:rPr lang="en-US" b="0" i="0" dirty="0">
                <a:latin typeface="Comic Sans MS" panose="030F0702030302020204" pitchFamily="66" charset="0"/>
              </a:rPr>
              <a:t> </a:t>
            </a:r>
            <a:r>
              <a:rPr lang="en-US" b="0" i="0" dirty="0" err="1">
                <a:latin typeface="Comic Sans MS" panose="030F0702030302020204" pitchFamily="66" charset="0"/>
              </a:rPr>
              <a:t>plastik</a:t>
            </a:r>
            <a:r>
              <a:rPr lang="en-US" b="0" i="0" dirty="0">
                <a:latin typeface="Comic Sans MS" panose="030F0702030302020204" pitchFamily="66" charset="0"/>
              </a:rPr>
              <a:t>, </a:t>
            </a:r>
            <a:r>
              <a:rPr lang="en-US" b="0" i="0" dirty="0" err="1">
                <a:latin typeface="Comic Sans MS" panose="030F0702030302020204" pitchFamily="66" charset="0"/>
              </a:rPr>
              <a:t>tworzywa</a:t>
            </a:r>
            <a:r>
              <a:rPr lang="en-US" b="0" i="0" dirty="0">
                <a:latin typeface="Comic Sans MS" panose="030F0702030302020204" pitchFamily="66" charset="0"/>
              </a:rPr>
              <a:t> </a:t>
            </a:r>
            <a:r>
              <a:rPr lang="en-US" b="0" i="0" dirty="0" err="1">
                <a:latin typeface="Comic Sans MS" panose="030F0702030302020204" pitchFamily="66" charset="0"/>
              </a:rPr>
              <a:t>biodegradowalne</a:t>
            </a:r>
            <a:r>
              <a:rPr lang="en-US" b="0" i="0" dirty="0">
                <a:latin typeface="Comic Sans MS" panose="030F0702030302020204" pitchFamily="66" charset="0"/>
              </a:rPr>
              <a:t> </a:t>
            </a:r>
            <a:r>
              <a:rPr lang="en-US" b="0" i="0" dirty="0" err="1">
                <a:latin typeface="Comic Sans MS" panose="030F0702030302020204" pitchFamily="66" charset="0"/>
              </a:rPr>
              <a:t>można</a:t>
            </a:r>
            <a:r>
              <a:rPr lang="en-US" b="0" i="0" dirty="0">
                <a:latin typeface="Comic Sans MS" panose="030F0702030302020204" pitchFamily="66" charset="0"/>
              </a:rPr>
              <a:t> </a:t>
            </a:r>
            <a:r>
              <a:rPr lang="en-US" b="0" i="0" dirty="0" err="1">
                <a:latin typeface="Comic Sans MS" panose="030F0702030302020204" pitchFamily="66" charset="0"/>
              </a:rPr>
              <a:t>przetwarzać</a:t>
            </a:r>
            <a:r>
              <a:rPr lang="en-US" b="0" i="0" dirty="0">
                <a:latin typeface="Comic Sans MS" panose="030F0702030302020204" pitchFamily="66" charset="0"/>
              </a:rPr>
              <a:t> za </a:t>
            </a:r>
            <a:r>
              <a:rPr lang="en-US" b="0" i="0" dirty="0" err="1">
                <a:latin typeface="Comic Sans MS" panose="030F0702030302020204" pitchFamily="66" charset="0"/>
              </a:rPr>
              <a:t>pomocą</a:t>
            </a:r>
            <a:r>
              <a:rPr lang="en-US" b="0" i="0" dirty="0">
                <a:latin typeface="Comic Sans MS" panose="030F0702030302020204" pitchFamily="66" charset="0"/>
              </a:rPr>
              <a:t> </a:t>
            </a:r>
            <a:r>
              <a:rPr lang="en-US" b="0" i="0" dirty="0" err="1">
                <a:latin typeface="Comic Sans MS" panose="030F0702030302020204" pitchFamily="66" charset="0"/>
              </a:rPr>
              <a:t>wszystkich</a:t>
            </a:r>
            <a:r>
              <a:rPr lang="en-US" b="0" i="0" dirty="0">
                <a:latin typeface="Comic Sans MS" panose="030F0702030302020204" pitchFamily="66" charset="0"/>
              </a:rPr>
              <a:t> </a:t>
            </a:r>
            <a:r>
              <a:rPr lang="en-US" b="0" i="0" dirty="0" err="1">
                <a:latin typeface="Comic Sans MS" panose="030F0702030302020204" pitchFamily="66" charset="0"/>
              </a:rPr>
              <a:t>technologii</a:t>
            </a:r>
            <a:r>
              <a:rPr lang="en-US" b="0" i="0" dirty="0">
                <a:latin typeface="Comic Sans MS" panose="030F0702030302020204" pitchFamily="66" charset="0"/>
              </a:rPr>
              <a:t> </a:t>
            </a:r>
            <a:r>
              <a:rPr lang="en-US" b="0" i="0" dirty="0" err="1">
                <a:latin typeface="Comic Sans MS" panose="030F0702030302020204" pitchFamily="66" charset="0"/>
              </a:rPr>
              <a:t>przetwórstwa</a:t>
            </a:r>
            <a:r>
              <a:rPr lang="en-US" b="0" i="0" dirty="0">
                <a:latin typeface="Comic Sans MS" panose="030F0702030302020204" pitchFamily="66" charset="0"/>
              </a:rPr>
              <a:t> </a:t>
            </a:r>
            <a:r>
              <a:rPr lang="en-US" b="0" i="0" dirty="0" err="1">
                <a:latin typeface="Comic Sans MS" panose="030F0702030302020204" pitchFamily="66" charset="0"/>
              </a:rPr>
              <a:t>tworzyw</a:t>
            </a:r>
            <a:r>
              <a:rPr lang="en-US" b="0" i="0" dirty="0">
                <a:latin typeface="Comic Sans MS" panose="030F0702030302020204" pitchFamily="66" charset="0"/>
              </a:rPr>
              <a:t> </a:t>
            </a:r>
            <a:r>
              <a:rPr lang="en-US" b="0" i="0" dirty="0" err="1">
                <a:latin typeface="Comic Sans MS" panose="030F0702030302020204" pitchFamily="66" charset="0"/>
              </a:rPr>
              <a:t>sztucznych</a:t>
            </a:r>
            <a:r>
              <a:rPr lang="en-US" b="0" i="0" dirty="0">
                <a:latin typeface="Comic Sans MS" panose="030F0702030302020204" pitchFamily="66" charset="0"/>
              </a:rPr>
              <a:t> </a:t>
            </a:r>
            <a:endParaRPr lang="en-US" dirty="0">
              <a:latin typeface="Comic Sans MS" panose="030F0702030302020204" pitchFamily="66" charset="0"/>
            </a:endParaRPr>
          </a:p>
        </p:txBody>
      </p:sp>
      <p:pic>
        <p:nvPicPr>
          <p:cNvPr id="18" name="Picture 17">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
        <p:nvSpPr>
          <p:cNvPr id="3" name="pole tekstowe 2">
            <a:extLst>
              <a:ext uri="{FF2B5EF4-FFF2-40B4-BE49-F238E27FC236}">
                <a16:creationId xmlns:a16="http://schemas.microsoft.com/office/drawing/2014/main" id="{1AFDF251-524F-7610-2A5B-7F072648853B}"/>
              </a:ext>
            </a:extLst>
          </p:cNvPr>
          <p:cNvSpPr txBox="1"/>
          <p:nvPr/>
        </p:nvSpPr>
        <p:spPr>
          <a:xfrm>
            <a:off x="4666409" y="400256"/>
            <a:ext cx="6906920" cy="1754326"/>
          </a:xfrm>
          <a:prstGeom prst="rect">
            <a:avLst/>
          </a:prstGeom>
          <a:noFill/>
        </p:spPr>
        <p:txBody>
          <a:bodyPr wrap="square" rtlCol="0">
            <a:spAutoFit/>
          </a:bodyPr>
          <a:lstStyle/>
          <a:p>
            <a:pPr algn="ctr">
              <a:spcAft>
                <a:spcPts val="600"/>
              </a:spcAft>
            </a:pPr>
            <a:r>
              <a:rPr lang="pl-PL" b="0" i="0" dirty="0">
                <a:solidFill>
                  <a:srgbClr val="252834"/>
                </a:solidFill>
                <a:effectLst/>
                <a:latin typeface="Comic Sans MS" panose="030F0702030302020204" pitchFamily="66" charset="0"/>
              </a:rPr>
              <a:t>Biodegradowalne tworzywa mają dla przedsiębiorców jedną, kluczową wadę — wciąż są droższe niż analogiczne tworzywa wytworzone z ropy naftowej. Można jednak zaobserwować, że z roku na rok, cena biodegradowalnych materiałów maleje i możliwe jest, że niebawem cena obu rodzajów plastiku będzie podobna.</a:t>
            </a:r>
            <a:endParaRPr lang="pl-PL" dirty="0">
              <a:latin typeface="Comic Sans MS" panose="030F0702030302020204" pitchFamily="66" charset="0"/>
            </a:endParaRPr>
          </a:p>
        </p:txBody>
      </p:sp>
      <p:pic>
        <p:nvPicPr>
          <p:cNvPr id="7" name="Obraz 6" descr="Obraz zawierający tekst, torba, akcesoria, torba na zakupy&#10;&#10;Opis wygenerowany automatycznie">
            <a:extLst>
              <a:ext uri="{FF2B5EF4-FFF2-40B4-BE49-F238E27FC236}">
                <a16:creationId xmlns:a16="http://schemas.microsoft.com/office/drawing/2014/main" id="{4549B132-4845-23D3-1753-2F009FDB06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08358">
            <a:off x="7082839" y="2488284"/>
            <a:ext cx="4430268" cy="4430268"/>
          </a:xfrm>
          <a:prstGeom prst="rect">
            <a:avLst/>
          </a:prstGeom>
        </p:spPr>
      </p:pic>
    </p:spTree>
    <p:extLst>
      <p:ext uri="{BB962C8B-B14F-4D97-AF65-F5344CB8AC3E}">
        <p14:creationId xmlns:p14="http://schemas.microsoft.com/office/powerpoint/2010/main" val="1572246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rba z tworzywa sztucznego przepływającego na rafa w Oceanie">
            <a:extLst>
              <a:ext uri="{FF2B5EF4-FFF2-40B4-BE49-F238E27FC236}">
                <a16:creationId xmlns:a16="http://schemas.microsoft.com/office/drawing/2014/main" id="{D704BCF9-7CA6-A675-8039-76766F77B974}"/>
              </a:ext>
            </a:extLst>
          </p:cNvPr>
          <p:cNvPicPr>
            <a:picLocks noChangeAspect="1"/>
          </p:cNvPicPr>
          <p:nvPr/>
        </p:nvPicPr>
        <p:blipFill rotWithShape="1">
          <a:blip r:embed="rId2"/>
          <a:srcRect l="25118" r="27621"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pole tekstowe 1">
            <a:extLst>
              <a:ext uri="{FF2B5EF4-FFF2-40B4-BE49-F238E27FC236}">
                <a16:creationId xmlns:a16="http://schemas.microsoft.com/office/drawing/2014/main" id="{7E271A31-1151-0F19-4A1A-00AA39F146E8}"/>
              </a:ext>
            </a:extLst>
          </p:cNvPr>
          <p:cNvSpPr txBox="1"/>
          <p:nvPr/>
        </p:nvSpPr>
        <p:spPr>
          <a:xfrm>
            <a:off x="5416501" y="1476601"/>
            <a:ext cx="5721484" cy="4351338"/>
          </a:xfrm>
          <a:prstGeom prst="rect">
            <a:avLst/>
          </a:prstGeom>
        </p:spPr>
        <p:txBody>
          <a:bodyPr vert="horz" lIns="91440" tIns="45720" rIns="91440" bIns="45720" rtlCol="0">
            <a:normAutofit/>
          </a:bodyPr>
          <a:lstStyle/>
          <a:p>
            <a:pPr algn="ctr">
              <a:lnSpc>
                <a:spcPct val="90000"/>
              </a:lnSpc>
              <a:spcAft>
                <a:spcPts val="600"/>
              </a:spcAft>
            </a:pPr>
            <a:r>
              <a:rPr lang="en-US" sz="2000" dirty="0" err="1">
                <a:latin typeface="Comic Sans MS" panose="030F0702030302020204" pitchFamily="66" charset="0"/>
              </a:rPr>
              <a:t>Warto</a:t>
            </a:r>
            <a:r>
              <a:rPr lang="en-US" sz="2000" dirty="0">
                <a:latin typeface="Comic Sans MS" panose="030F0702030302020204" pitchFamily="66" charset="0"/>
              </a:rPr>
              <a:t> </a:t>
            </a:r>
            <a:r>
              <a:rPr lang="en-US" sz="2000" dirty="0" err="1">
                <a:latin typeface="Comic Sans MS" panose="030F0702030302020204" pitchFamily="66" charset="0"/>
              </a:rPr>
              <a:t>pamiętać</a:t>
            </a:r>
            <a:r>
              <a:rPr lang="en-US" sz="2000" dirty="0">
                <a:latin typeface="Comic Sans MS" panose="030F0702030302020204" pitchFamily="66" charset="0"/>
              </a:rPr>
              <a:t> </a:t>
            </a:r>
            <a:r>
              <a:rPr lang="en-US" sz="2000" dirty="0" err="1">
                <a:latin typeface="Comic Sans MS" panose="030F0702030302020204" pitchFamily="66" charset="0"/>
              </a:rPr>
              <a:t>jednak</a:t>
            </a:r>
            <a:r>
              <a:rPr lang="en-US" sz="2000" dirty="0">
                <a:latin typeface="Comic Sans MS" panose="030F0702030302020204" pitchFamily="66" charset="0"/>
              </a:rPr>
              <a:t>, </a:t>
            </a:r>
            <a:r>
              <a:rPr lang="en-US" sz="2000" dirty="0" err="1">
                <a:latin typeface="Comic Sans MS" panose="030F0702030302020204" pitchFamily="66" charset="0"/>
              </a:rPr>
              <a:t>że</a:t>
            </a:r>
            <a:r>
              <a:rPr lang="en-US" sz="2000" dirty="0">
                <a:latin typeface="Comic Sans MS" panose="030F0702030302020204" pitchFamily="66" charset="0"/>
              </a:rPr>
              <a:t> ani </a:t>
            </a:r>
            <a:r>
              <a:rPr lang="en-US" sz="2000" dirty="0" err="1">
                <a:latin typeface="Comic Sans MS" panose="030F0702030302020204" pitchFamily="66" charset="0"/>
              </a:rPr>
              <a:t>tworzyw</a:t>
            </a:r>
            <a:r>
              <a:rPr lang="en-US" sz="2000" dirty="0">
                <a:latin typeface="Comic Sans MS" panose="030F0702030302020204" pitchFamily="66" charset="0"/>
              </a:rPr>
              <a:t> </a:t>
            </a:r>
            <a:r>
              <a:rPr lang="en-US" sz="2000" dirty="0" err="1">
                <a:latin typeface="Comic Sans MS" panose="030F0702030302020204" pitchFamily="66" charset="0"/>
              </a:rPr>
              <a:t>biodegradowalnych</a:t>
            </a:r>
            <a:r>
              <a:rPr lang="en-US" sz="2000" dirty="0">
                <a:latin typeface="Comic Sans MS" panose="030F0702030302020204" pitchFamily="66" charset="0"/>
              </a:rPr>
              <a:t>, ani </a:t>
            </a:r>
            <a:r>
              <a:rPr lang="en-US" sz="2000" dirty="0" err="1">
                <a:latin typeface="Comic Sans MS" panose="030F0702030302020204" pitchFamily="66" charset="0"/>
              </a:rPr>
              <a:t>biopochodnych</a:t>
            </a:r>
            <a:r>
              <a:rPr lang="en-US" sz="2000" dirty="0">
                <a:latin typeface="Comic Sans MS" panose="030F0702030302020204" pitchFamily="66" charset="0"/>
              </a:rPr>
              <a:t> </a:t>
            </a:r>
            <a:r>
              <a:rPr lang="en-US" sz="2000" dirty="0" err="1">
                <a:latin typeface="Comic Sans MS" panose="030F0702030302020204" pitchFamily="66" charset="0"/>
              </a:rPr>
              <a:t>nie</a:t>
            </a:r>
            <a:r>
              <a:rPr lang="en-US" sz="2000" dirty="0">
                <a:latin typeface="Comic Sans MS" panose="030F0702030302020204" pitchFamily="66" charset="0"/>
              </a:rPr>
              <a:t> </a:t>
            </a:r>
            <a:r>
              <a:rPr lang="en-US" sz="2000" dirty="0" err="1">
                <a:latin typeface="Comic Sans MS" panose="030F0702030302020204" pitchFamily="66" charset="0"/>
              </a:rPr>
              <a:t>należy</a:t>
            </a:r>
            <a:r>
              <a:rPr lang="en-US" sz="2000" dirty="0">
                <a:latin typeface="Comic Sans MS" panose="030F0702030302020204" pitchFamily="66" charset="0"/>
              </a:rPr>
              <a:t> </a:t>
            </a:r>
            <a:r>
              <a:rPr lang="en-US" sz="2000" dirty="0" err="1">
                <a:latin typeface="Comic Sans MS" panose="030F0702030302020204" pitchFamily="66" charset="0"/>
              </a:rPr>
              <a:t>traktować</a:t>
            </a:r>
            <a:r>
              <a:rPr lang="en-US" sz="2000" dirty="0">
                <a:latin typeface="Comic Sans MS" panose="030F0702030302020204" pitchFamily="66" charset="0"/>
              </a:rPr>
              <a:t> </a:t>
            </a:r>
            <a:r>
              <a:rPr lang="en-US" sz="2000" dirty="0" err="1">
                <a:latin typeface="Comic Sans MS" panose="030F0702030302020204" pitchFamily="66" charset="0"/>
              </a:rPr>
              <a:t>automatycznie</a:t>
            </a:r>
            <a:r>
              <a:rPr lang="en-US" sz="2000" dirty="0">
                <a:latin typeface="Comic Sans MS" panose="030F0702030302020204" pitchFamily="66" charset="0"/>
              </a:rPr>
              <a:t> </a:t>
            </a:r>
            <a:r>
              <a:rPr lang="en-US" sz="2000" dirty="0" err="1">
                <a:latin typeface="Comic Sans MS" panose="030F0702030302020204" pitchFamily="66" charset="0"/>
              </a:rPr>
              <a:t>jako</a:t>
            </a:r>
            <a:r>
              <a:rPr lang="en-US" sz="2000" dirty="0">
                <a:latin typeface="Comic Sans MS" panose="030F0702030302020204" pitchFamily="66" charset="0"/>
              </a:rPr>
              <a:t> </a:t>
            </a:r>
            <a:r>
              <a:rPr lang="en-US" sz="2000" dirty="0" err="1">
                <a:latin typeface="Comic Sans MS" panose="030F0702030302020204" pitchFamily="66" charset="0"/>
              </a:rPr>
              <a:t>korzystnych</a:t>
            </a:r>
            <a:r>
              <a:rPr lang="en-US" sz="2000" dirty="0">
                <a:latin typeface="Comic Sans MS" panose="030F0702030302020204" pitchFamily="66" charset="0"/>
              </a:rPr>
              <a:t> </a:t>
            </a:r>
            <a:r>
              <a:rPr lang="en-US" sz="2000" dirty="0" err="1">
                <a:latin typeface="Comic Sans MS" panose="030F0702030302020204" pitchFamily="66" charset="0"/>
              </a:rPr>
              <a:t>dla</a:t>
            </a:r>
            <a:r>
              <a:rPr lang="en-US" sz="2000" dirty="0">
                <a:latin typeface="Comic Sans MS" panose="030F0702030302020204" pitchFamily="66" charset="0"/>
              </a:rPr>
              <a:t> </a:t>
            </a:r>
            <a:r>
              <a:rPr lang="en-US" sz="2000" dirty="0" err="1">
                <a:latin typeface="Comic Sans MS" panose="030F0702030302020204" pitchFamily="66" charset="0"/>
              </a:rPr>
              <a:t>środowiska</a:t>
            </a:r>
            <a:r>
              <a:rPr lang="en-US" sz="2000" dirty="0">
                <a:latin typeface="Comic Sans MS" panose="030F0702030302020204" pitchFamily="66" charset="0"/>
              </a:rPr>
              <a:t>. </a:t>
            </a:r>
            <a:r>
              <a:rPr lang="en-US" sz="2000" dirty="0" err="1">
                <a:latin typeface="Comic Sans MS" panose="030F0702030302020204" pitchFamily="66" charset="0"/>
              </a:rPr>
              <a:t>Samo</a:t>
            </a:r>
            <a:r>
              <a:rPr lang="en-US" sz="2000" dirty="0">
                <a:latin typeface="Comic Sans MS" panose="030F0702030302020204" pitchFamily="66" charset="0"/>
              </a:rPr>
              <a:t> </a:t>
            </a:r>
            <a:r>
              <a:rPr lang="en-US" sz="2000" dirty="0" err="1">
                <a:latin typeface="Comic Sans MS" panose="030F0702030302020204" pitchFamily="66" charset="0"/>
              </a:rPr>
              <a:t>zjawisko</a:t>
            </a:r>
            <a:r>
              <a:rPr lang="en-US" sz="2000" dirty="0">
                <a:latin typeface="Comic Sans MS" panose="030F0702030302020204" pitchFamily="66" charset="0"/>
              </a:rPr>
              <a:t> </a:t>
            </a:r>
            <a:r>
              <a:rPr lang="en-US" sz="2000" dirty="0" err="1">
                <a:latin typeface="Comic Sans MS" panose="030F0702030302020204" pitchFamily="66" charset="0"/>
              </a:rPr>
              <a:t>biodegradacji</a:t>
            </a:r>
            <a:r>
              <a:rPr lang="en-US" sz="2000" dirty="0">
                <a:latin typeface="Comic Sans MS" panose="030F0702030302020204" pitchFamily="66" charset="0"/>
              </a:rPr>
              <a:t> </a:t>
            </a:r>
            <a:r>
              <a:rPr lang="en-US" sz="2000" dirty="0" err="1">
                <a:latin typeface="Comic Sans MS" panose="030F0702030302020204" pitchFamily="66" charset="0"/>
              </a:rPr>
              <a:t>nie</a:t>
            </a:r>
            <a:r>
              <a:rPr lang="en-US" sz="2000" dirty="0">
                <a:latin typeface="Comic Sans MS" panose="030F0702030302020204" pitchFamily="66" charset="0"/>
              </a:rPr>
              <a:t> </a:t>
            </a:r>
            <a:r>
              <a:rPr lang="en-US" sz="2000" dirty="0" err="1">
                <a:latin typeface="Comic Sans MS" panose="030F0702030302020204" pitchFamily="66" charset="0"/>
              </a:rPr>
              <a:t>rozwiązuje</a:t>
            </a:r>
            <a:r>
              <a:rPr lang="en-US" sz="2000" dirty="0">
                <a:latin typeface="Comic Sans MS" panose="030F0702030302020204" pitchFamily="66" charset="0"/>
              </a:rPr>
              <a:t> </a:t>
            </a:r>
            <a:r>
              <a:rPr lang="en-US" sz="2000" dirty="0" err="1">
                <a:latin typeface="Comic Sans MS" panose="030F0702030302020204" pitchFamily="66" charset="0"/>
              </a:rPr>
              <a:t>problemu</a:t>
            </a:r>
            <a:r>
              <a:rPr lang="en-US" sz="2000" dirty="0">
                <a:latin typeface="Comic Sans MS" panose="030F0702030302020204" pitchFamily="66" charset="0"/>
              </a:rPr>
              <a:t> </a:t>
            </a:r>
            <a:r>
              <a:rPr lang="en-US" sz="2000" dirty="0" err="1">
                <a:latin typeface="Comic Sans MS" panose="030F0702030302020204" pitchFamily="66" charset="0"/>
              </a:rPr>
              <a:t>zaśmiecenia</a:t>
            </a:r>
            <a:r>
              <a:rPr lang="en-US" sz="2000" dirty="0">
                <a:latin typeface="Comic Sans MS" panose="030F0702030302020204" pitchFamily="66" charset="0"/>
              </a:rPr>
              <a:t> </a:t>
            </a:r>
            <a:r>
              <a:rPr lang="en-US" sz="2000" dirty="0" err="1">
                <a:latin typeface="Comic Sans MS" panose="030F0702030302020204" pitchFamily="66" charset="0"/>
              </a:rPr>
              <a:t>środowiska</a:t>
            </a:r>
            <a:r>
              <a:rPr lang="en-US" sz="2000" dirty="0">
                <a:latin typeface="Comic Sans MS" panose="030F0702030302020204" pitchFamily="66" charset="0"/>
              </a:rPr>
              <a:t>. </a:t>
            </a:r>
            <a:r>
              <a:rPr lang="en-US" sz="2000" dirty="0" err="1">
                <a:latin typeface="Comic Sans MS" panose="030F0702030302020204" pitchFamily="66" charset="0"/>
              </a:rPr>
              <a:t>Proces</a:t>
            </a:r>
            <a:r>
              <a:rPr lang="en-US" sz="2000" dirty="0">
                <a:latin typeface="Comic Sans MS" panose="030F0702030302020204" pitchFamily="66" charset="0"/>
              </a:rPr>
              <a:t> </a:t>
            </a:r>
            <a:r>
              <a:rPr lang="en-US" sz="2000" dirty="0" err="1">
                <a:latin typeface="Comic Sans MS" panose="030F0702030302020204" pitchFamily="66" charset="0"/>
              </a:rPr>
              <a:t>biodegradacji</a:t>
            </a:r>
            <a:r>
              <a:rPr lang="en-US" sz="2000" dirty="0">
                <a:latin typeface="Comic Sans MS" panose="030F0702030302020204" pitchFamily="66" charset="0"/>
              </a:rPr>
              <a:t> </a:t>
            </a:r>
            <a:r>
              <a:rPr lang="en-US" sz="2000" dirty="0" err="1">
                <a:latin typeface="Comic Sans MS" panose="030F0702030302020204" pitchFamily="66" charset="0"/>
              </a:rPr>
              <a:t>odpadów</a:t>
            </a:r>
            <a:r>
              <a:rPr lang="en-US" sz="2000" dirty="0">
                <a:latin typeface="Comic Sans MS" panose="030F0702030302020204" pitchFamily="66" charset="0"/>
              </a:rPr>
              <a:t> </a:t>
            </a:r>
            <a:r>
              <a:rPr lang="en-US" sz="2000" dirty="0" err="1">
                <a:latin typeface="Comic Sans MS" panose="030F0702030302020204" pitchFamily="66" charset="0"/>
              </a:rPr>
              <a:t>tworzyw</a:t>
            </a:r>
            <a:r>
              <a:rPr lang="en-US" sz="2000" dirty="0">
                <a:latin typeface="Comic Sans MS" panose="030F0702030302020204" pitchFamily="66" charset="0"/>
              </a:rPr>
              <a:t> </a:t>
            </a:r>
            <a:r>
              <a:rPr lang="en-US" sz="2000" dirty="0" err="1">
                <a:latin typeface="Comic Sans MS" panose="030F0702030302020204" pitchFamily="66" charset="0"/>
              </a:rPr>
              <a:t>zachodzi</a:t>
            </a:r>
            <a:r>
              <a:rPr lang="en-US" sz="2000" dirty="0">
                <a:latin typeface="Comic Sans MS" panose="030F0702030302020204" pitchFamily="66" charset="0"/>
              </a:rPr>
              <a:t> </a:t>
            </a:r>
            <a:r>
              <a:rPr lang="en-US" sz="2000" dirty="0" err="1">
                <a:latin typeface="Comic Sans MS" panose="030F0702030302020204" pitchFamily="66" charset="0"/>
              </a:rPr>
              <a:t>bowiem</a:t>
            </a:r>
            <a:r>
              <a:rPr lang="en-US" sz="2000" dirty="0">
                <a:latin typeface="Comic Sans MS" panose="030F0702030302020204" pitchFamily="66" charset="0"/>
              </a:rPr>
              <a:t> w </a:t>
            </a:r>
            <a:r>
              <a:rPr lang="en-US" sz="2000" dirty="0" err="1">
                <a:latin typeface="Comic Sans MS" panose="030F0702030302020204" pitchFamily="66" charset="0"/>
              </a:rPr>
              <a:t>ściśle</a:t>
            </a:r>
            <a:r>
              <a:rPr lang="en-US" sz="2000" dirty="0">
                <a:latin typeface="Comic Sans MS" panose="030F0702030302020204" pitchFamily="66" charset="0"/>
              </a:rPr>
              <a:t> </a:t>
            </a:r>
            <a:r>
              <a:rPr lang="en-US" sz="2000" dirty="0" err="1">
                <a:latin typeface="Comic Sans MS" panose="030F0702030302020204" pitchFamily="66" charset="0"/>
              </a:rPr>
              <a:t>określonych</a:t>
            </a:r>
            <a:r>
              <a:rPr lang="en-US" sz="2000" dirty="0">
                <a:latin typeface="Comic Sans MS" panose="030F0702030302020204" pitchFamily="66" charset="0"/>
              </a:rPr>
              <a:t> </a:t>
            </a:r>
            <a:r>
              <a:rPr lang="en-US" sz="2000" dirty="0" err="1">
                <a:latin typeface="Comic Sans MS" panose="030F0702030302020204" pitchFamily="66" charset="0"/>
              </a:rPr>
              <a:t>warunkach</a:t>
            </a:r>
            <a:r>
              <a:rPr lang="en-US" sz="2000" dirty="0">
                <a:latin typeface="Comic Sans MS" panose="030F0702030302020204" pitchFamily="66" charset="0"/>
              </a:rPr>
              <a:t>. Bez ich </a:t>
            </a:r>
            <a:r>
              <a:rPr lang="en-US" sz="2000" dirty="0" err="1">
                <a:latin typeface="Comic Sans MS" panose="030F0702030302020204" pitchFamily="66" charset="0"/>
              </a:rPr>
              <a:t>zapewnienia</a:t>
            </a:r>
            <a:r>
              <a:rPr lang="en-US" sz="2000" dirty="0">
                <a:latin typeface="Comic Sans MS" panose="030F0702030302020204" pitchFamily="66" charset="0"/>
              </a:rPr>
              <a:t> </a:t>
            </a:r>
            <a:r>
              <a:rPr lang="en-US" sz="2000" dirty="0" err="1">
                <a:latin typeface="Comic Sans MS" panose="030F0702030302020204" pitchFamily="66" charset="0"/>
              </a:rPr>
              <a:t>tworzywa</a:t>
            </a:r>
            <a:r>
              <a:rPr lang="en-US" sz="2000" dirty="0">
                <a:latin typeface="Comic Sans MS" panose="030F0702030302020204" pitchFamily="66" charset="0"/>
              </a:rPr>
              <a:t> </a:t>
            </a:r>
            <a:r>
              <a:rPr lang="en-US" sz="2000" dirty="0" err="1">
                <a:latin typeface="Comic Sans MS" panose="030F0702030302020204" pitchFamily="66" charset="0"/>
              </a:rPr>
              <a:t>biodegradowalne</a:t>
            </a:r>
            <a:r>
              <a:rPr lang="en-US" sz="2000" dirty="0">
                <a:latin typeface="Comic Sans MS" panose="030F0702030302020204" pitchFamily="66" charset="0"/>
              </a:rPr>
              <a:t>, </a:t>
            </a:r>
            <a:r>
              <a:rPr lang="en-US" sz="2000" dirty="0" err="1">
                <a:latin typeface="Comic Sans MS" panose="030F0702030302020204" pitchFamily="66" charset="0"/>
              </a:rPr>
              <a:t>pozostawione</a:t>
            </a:r>
            <a:r>
              <a:rPr lang="en-US" sz="2000" dirty="0">
                <a:latin typeface="Comic Sans MS" panose="030F0702030302020204" pitchFamily="66" charset="0"/>
              </a:rPr>
              <a:t> w </a:t>
            </a:r>
            <a:r>
              <a:rPr lang="en-US" sz="2000" dirty="0" err="1">
                <a:latin typeface="Comic Sans MS" panose="030F0702030302020204" pitchFamily="66" charset="0"/>
              </a:rPr>
              <a:t>środowisku</a:t>
            </a:r>
            <a:r>
              <a:rPr lang="en-US" sz="2000" dirty="0">
                <a:latin typeface="Comic Sans MS" panose="030F0702030302020204" pitchFamily="66" charset="0"/>
              </a:rPr>
              <a:t> </a:t>
            </a:r>
            <a:r>
              <a:rPr lang="en-US" sz="2000" dirty="0" err="1">
                <a:latin typeface="Comic Sans MS" panose="030F0702030302020204" pitchFamily="66" charset="0"/>
              </a:rPr>
              <a:t>nie</a:t>
            </a:r>
            <a:r>
              <a:rPr lang="en-US" sz="2000" dirty="0">
                <a:latin typeface="Comic Sans MS" panose="030F0702030302020204" pitchFamily="66" charset="0"/>
              </a:rPr>
              <a:t> </a:t>
            </a:r>
            <a:r>
              <a:rPr lang="en-US" sz="2000" dirty="0" err="1">
                <a:latin typeface="Comic Sans MS" panose="030F0702030302020204" pitchFamily="66" charset="0"/>
              </a:rPr>
              <a:t>rozłożą</a:t>
            </a:r>
            <a:r>
              <a:rPr lang="en-US" sz="2000" dirty="0">
                <a:latin typeface="Comic Sans MS" panose="030F0702030302020204" pitchFamily="66" charset="0"/>
              </a:rPr>
              <a:t> </a:t>
            </a:r>
            <a:r>
              <a:rPr lang="en-US" sz="2000" dirty="0" err="1">
                <a:latin typeface="Comic Sans MS" panose="030F0702030302020204" pitchFamily="66" charset="0"/>
              </a:rPr>
              <a:t>się</a:t>
            </a:r>
            <a:r>
              <a:rPr lang="en-US" sz="2000" dirty="0">
                <a:latin typeface="Comic Sans MS" panose="030F0702030302020204" pitchFamily="66" charset="0"/>
              </a:rPr>
              <a:t>. </a:t>
            </a:r>
            <a:r>
              <a:rPr lang="en-US" sz="2000" dirty="0" err="1">
                <a:latin typeface="Comic Sans MS" panose="030F0702030302020204" pitchFamily="66" charset="0"/>
              </a:rPr>
              <a:t>Przeciwnie</a:t>
            </a:r>
            <a:r>
              <a:rPr lang="en-US" sz="2000" dirty="0">
                <a:latin typeface="Comic Sans MS" panose="030F0702030302020204" pitchFamily="66" charset="0"/>
              </a:rPr>
              <a:t> </a:t>
            </a:r>
            <a:r>
              <a:rPr lang="en-US" sz="2000" dirty="0" err="1">
                <a:latin typeface="Comic Sans MS" panose="030F0702030302020204" pitchFamily="66" charset="0"/>
              </a:rPr>
              <a:t>pogorszy</a:t>
            </a:r>
            <a:r>
              <a:rPr lang="en-US" sz="2000" dirty="0">
                <a:latin typeface="Comic Sans MS" panose="030F0702030302020204" pitchFamily="66" charset="0"/>
              </a:rPr>
              <a:t> stan </a:t>
            </a:r>
            <a:r>
              <a:rPr lang="en-US" sz="2000" dirty="0" err="1">
                <a:latin typeface="Comic Sans MS" panose="030F0702030302020204" pitchFamily="66" charset="0"/>
              </a:rPr>
              <a:t>środowiska</a:t>
            </a:r>
            <a:r>
              <a:rPr lang="en-US" sz="2000" dirty="0">
                <a:latin typeface="Comic Sans MS" panose="030F0702030302020204" pitchFamily="66" charset="0"/>
              </a:rPr>
              <a:t>. </a:t>
            </a:r>
            <a:r>
              <a:rPr lang="en-US" sz="2000" dirty="0" err="1">
                <a:latin typeface="Comic Sans MS" panose="030F0702030302020204" pitchFamily="66" charset="0"/>
              </a:rPr>
              <a:t>Dlatego</a:t>
            </a:r>
            <a:r>
              <a:rPr lang="en-US" sz="2000" dirty="0">
                <a:latin typeface="Comic Sans MS" panose="030F0702030302020204" pitchFamily="66" charset="0"/>
              </a:rPr>
              <a:t> </a:t>
            </a:r>
            <a:r>
              <a:rPr lang="en-US" sz="2000" dirty="0" err="1">
                <a:latin typeface="Comic Sans MS" panose="030F0702030302020204" pitchFamily="66" charset="0"/>
              </a:rPr>
              <a:t>tak</a:t>
            </a:r>
            <a:r>
              <a:rPr lang="en-US" sz="2000" dirty="0">
                <a:latin typeface="Comic Sans MS" panose="030F0702030302020204" pitchFamily="66" charset="0"/>
              </a:rPr>
              <a:t> </a:t>
            </a:r>
            <a:r>
              <a:rPr lang="en-US" sz="2000" dirty="0" err="1">
                <a:latin typeface="Comic Sans MS" panose="030F0702030302020204" pitchFamily="66" charset="0"/>
              </a:rPr>
              <a:t>ważne</a:t>
            </a:r>
            <a:r>
              <a:rPr lang="en-US" sz="2000" dirty="0">
                <a:latin typeface="Comic Sans MS" panose="030F0702030302020204" pitchFamily="66" charset="0"/>
              </a:rPr>
              <a:t> jest, aby </a:t>
            </a:r>
            <a:r>
              <a:rPr lang="en-US" sz="2000" dirty="0" err="1">
                <a:latin typeface="Comic Sans MS" panose="030F0702030302020204" pitchFamily="66" charset="0"/>
              </a:rPr>
              <a:t>wszystkie</a:t>
            </a:r>
            <a:r>
              <a:rPr lang="en-US" sz="2000" dirty="0">
                <a:latin typeface="Comic Sans MS" panose="030F0702030302020204" pitchFamily="66" charset="0"/>
              </a:rPr>
              <a:t> </a:t>
            </a:r>
            <a:r>
              <a:rPr lang="en-US" sz="2000" dirty="0" err="1">
                <a:latin typeface="Comic Sans MS" panose="030F0702030302020204" pitchFamily="66" charset="0"/>
              </a:rPr>
              <a:t>odpady</a:t>
            </a:r>
            <a:r>
              <a:rPr lang="en-US" sz="2000" dirty="0">
                <a:latin typeface="Comic Sans MS" panose="030F0702030302020204" pitchFamily="66" charset="0"/>
              </a:rPr>
              <a:t> </a:t>
            </a:r>
            <a:r>
              <a:rPr lang="en-US" sz="2000" dirty="0" err="1">
                <a:latin typeface="Comic Sans MS" panose="030F0702030302020204" pitchFamily="66" charset="0"/>
              </a:rPr>
              <a:t>tworzyw</a:t>
            </a:r>
            <a:r>
              <a:rPr lang="en-US" sz="2000" dirty="0">
                <a:latin typeface="Comic Sans MS" panose="030F0702030302020204" pitchFamily="66" charset="0"/>
              </a:rPr>
              <a:t> </a:t>
            </a:r>
            <a:r>
              <a:rPr lang="en-US" sz="2000" dirty="0" err="1">
                <a:latin typeface="Comic Sans MS" panose="030F0702030302020204" pitchFamily="66" charset="0"/>
              </a:rPr>
              <a:t>poddawać</a:t>
            </a:r>
            <a:r>
              <a:rPr lang="en-US" sz="2000" dirty="0">
                <a:latin typeface="Comic Sans MS" panose="030F0702030302020204" pitchFamily="66" charset="0"/>
              </a:rPr>
              <a:t> </a:t>
            </a:r>
            <a:r>
              <a:rPr lang="en-US" sz="2000" dirty="0" err="1">
                <a:latin typeface="Comic Sans MS" panose="030F0702030302020204" pitchFamily="66" charset="0"/>
              </a:rPr>
              <a:t>uporządkowanej</a:t>
            </a:r>
            <a:r>
              <a:rPr lang="en-US" sz="2000" dirty="0">
                <a:latin typeface="Comic Sans MS" panose="030F0702030302020204" pitchFamily="66" charset="0"/>
              </a:rPr>
              <a:t> </a:t>
            </a:r>
            <a:r>
              <a:rPr lang="en-US" sz="2000" dirty="0" err="1">
                <a:latin typeface="Comic Sans MS" panose="030F0702030302020204" pitchFamily="66" charset="0"/>
              </a:rPr>
              <a:t>zbiórce</a:t>
            </a:r>
            <a:r>
              <a:rPr lang="en-US" sz="2000" dirty="0">
                <a:latin typeface="Comic Sans MS" panose="030F0702030302020204" pitchFamily="66" charset="0"/>
              </a:rPr>
              <a:t> </a:t>
            </a:r>
            <a:r>
              <a:rPr lang="en-US" sz="2000" dirty="0" err="1">
                <a:latin typeface="Comic Sans MS" panose="030F0702030302020204" pitchFamily="66" charset="0"/>
              </a:rPr>
              <a:t>i</a:t>
            </a:r>
            <a:r>
              <a:rPr lang="en-US" sz="2000" dirty="0">
                <a:latin typeface="Comic Sans MS" panose="030F0702030302020204" pitchFamily="66" charset="0"/>
              </a:rPr>
              <a:t> </a:t>
            </a:r>
            <a:r>
              <a:rPr lang="en-US" sz="2000" dirty="0" err="1">
                <a:latin typeface="Comic Sans MS" panose="030F0702030302020204" pitchFamily="66" charset="0"/>
              </a:rPr>
              <a:t>utylizacji</a:t>
            </a:r>
            <a:r>
              <a:rPr lang="en-US" sz="2000" dirty="0">
                <a:latin typeface="Comic Sans MS" panose="030F0702030302020204" pitchFamily="66" charset="0"/>
              </a:rPr>
              <a:t>.</a:t>
            </a:r>
          </a:p>
        </p:txBody>
      </p:sp>
    </p:spTree>
    <p:extLst>
      <p:ext uri="{BB962C8B-B14F-4D97-AF65-F5344CB8AC3E}">
        <p14:creationId xmlns:p14="http://schemas.microsoft.com/office/powerpoint/2010/main" val="1613040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Wysiewanie zielonego sadzonki na podłożu">
            <a:extLst>
              <a:ext uri="{FF2B5EF4-FFF2-40B4-BE49-F238E27FC236}">
                <a16:creationId xmlns:a16="http://schemas.microsoft.com/office/drawing/2014/main" id="{2D52F8ED-859D-047B-3E00-11278FFB3D04}"/>
              </a:ext>
            </a:extLst>
          </p:cNvPr>
          <p:cNvPicPr>
            <a:picLocks noChangeAspect="1"/>
          </p:cNvPicPr>
          <p:nvPr/>
        </p:nvPicPr>
        <p:blipFill rotWithShape="1">
          <a:blip r:embed="rId2"/>
          <a:srcRect l="47880" r="8223"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pole tekstowe 1">
            <a:extLst>
              <a:ext uri="{FF2B5EF4-FFF2-40B4-BE49-F238E27FC236}">
                <a16:creationId xmlns:a16="http://schemas.microsoft.com/office/drawing/2014/main" id="{1DAA1BBF-8156-E540-56CA-95C5CFA1FBB0}"/>
              </a:ext>
            </a:extLst>
          </p:cNvPr>
          <p:cNvSpPr txBox="1"/>
          <p:nvPr/>
        </p:nvSpPr>
        <p:spPr>
          <a:xfrm>
            <a:off x="5127581" y="248088"/>
            <a:ext cx="6372318"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000" b="1" i="1" kern="1200" dirty="0" err="1">
                <a:ln w="13462">
                  <a:solidFill>
                    <a:schemeClr val="bg1"/>
                  </a:solidFill>
                  <a:prstDash val="solid"/>
                </a:ln>
                <a:solidFill>
                  <a:schemeClr val="tx1"/>
                </a:solidFill>
                <a:effectLst>
                  <a:outerShdw dist="38100" dir="2700000" algn="bl" rotWithShape="0">
                    <a:schemeClr val="accent5"/>
                  </a:outerShdw>
                </a:effectLst>
                <a:latin typeface="+mj-lt"/>
                <a:ea typeface="+mj-ea"/>
                <a:cs typeface="+mj-cs"/>
              </a:rPr>
              <a:t>Rodzaje</a:t>
            </a:r>
            <a:r>
              <a:rPr lang="en-US" sz="6000" b="1" i="1" kern="1200" dirty="0">
                <a:ln w="13462">
                  <a:solidFill>
                    <a:schemeClr val="bg1"/>
                  </a:solidFill>
                  <a:prstDash val="solid"/>
                </a:ln>
                <a:solidFill>
                  <a:schemeClr val="tx1"/>
                </a:solidFill>
                <a:effectLst>
                  <a:outerShdw dist="38100" dir="2700000" algn="bl" rotWithShape="0">
                    <a:schemeClr val="accent5"/>
                  </a:outerShdw>
                </a:effectLst>
                <a:latin typeface="+mj-lt"/>
                <a:ea typeface="+mj-ea"/>
                <a:cs typeface="+mj-cs"/>
              </a:rPr>
              <a:t> </a:t>
            </a:r>
            <a:r>
              <a:rPr lang="en-US" sz="6000" b="1" i="1" kern="1200" dirty="0" err="1">
                <a:ln w="13462">
                  <a:solidFill>
                    <a:schemeClr val="bg1"/>
                  </a:solidFill>
                  <a:prstDash val="solid"/>
                </a:ln>
                <a:solidFill>
                  <a:schemeClr val="tx1"/>
                </a:solidFill>
                <a:effectLst>
                  <a:outerShdw dist="38100" dir="2700000" algn="bl" rotWithShape="0">
                    <a:schemeClr val="accent5"/>
                  </a:outerShdw>
                </a:effectLst>
                <a:latin typeface="+mj-lt"/>
                <a:ea typeface="+mj-ea"/>
                <a:cs typeface="+mj-cs"/>
              </a:rPr>
              <a:t>polimerów</a:t>
            </a:r>
            <a:endParaRPr lang="en-US" sz="6000" b="1" i="1" kern="1200" dirty="0">
              <a:ln w="13462">
                <a:solidFill>
                  <a:schemeClr val="bg1"/>
                </a:solidFill>
                <a:prstDash val="solid"/>
              </a:ln>
              <a:solidFill>
                <a:schemeClr val="tx1"/>
              </a:solidFill>
              <a:effectLst>
                <a:outerShdw dist="38100" dir="2700000" algn="bl" rotWithShape="0">
                  <a:schemeClr val="accent5"/>
                </a:outerShdw>
              </a:effectLst>
              <a:latin typeface="+mj-lt"/>
              <a:ea typeface="+mj-ea"/>
              <a:cs typeface="+mj-cs"/>
            </a:endParaRPr>
          </a:p>
        </p:txBody>
      </p:sp>
      <p:sp>
        <p:nvSpPr>
          <p:cNvPr id="3" name="pole tekstowe 2">
            <a:extLst>
              <a:ext uri="{FF2B5EF4-FFF2-40B4-BE49-F238E27FC236}">
                <a16:creationId xmlns:a16="http://schemas.microsoft.com/office/drawing/2014/main" id="{41319724-F890-D772-8F72-D97B10CEA149}"/>
              </a:ext>
            </a:extLst>
          </p:cNvPr>
          <p:cNvSpPr txBox="1"/>
          <p:nvPr/>
        </p:nvSpPr>
        <p:spPr>
          <a:xfrm>
            <a:off x="5086314" y="1514695"/>
            <a:ext cx="5721484" cy="435133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1600" b="1" dirty="0" err="1">
                <a:latin typeface="Comic Sans MS" panose="030F0702030302020204" pitchFamily="66" charset="0"/>
              </a:rPr>
              <a:t>Polimery</a:t>
            </a:r>
            <a:r>
              <a:rPr lang="en-US" sz="1600" b="1" dirty="0">
                <a:latin typeface="Comic Sans MS" panose="030F0702030302020204" pitchFamily="66" charset="0"/>
              </a:rPr>
              <a:t> </a:t>
            </a:r>
            <a:r>
              <a:rPr lang="en-US" sz="1600" b="1" dirty="0" err="1">
                <a:latin typeface="Comic Sans MS" panose="030F0702030302020204" pitchFamily="66" charset="0"/>
              </a:rPr>
              <a:t>naturalne</a:t>
            </a:r>
            <a:r>
              <a:rPr lang="en-US" sz="1600" b="1" dirty="0">
                <a:latin typeface="Comic Sans MS" panose="030F0702030302020204" pitchFamily="66" charset="0"/>
              </a:rPr>
              <a:t> </a:t>
            </a:r>
            <a:r>
              <a:rPr lang="en-US" sz="1600" dirty="0" err="1">
                <a:latin typeface="Comic Sans MS" panose="030F0702030302020204" pitchFamily="66" charset="0"/>
              </a:rPr>
              <a:t>powszechnie</a:t>
            </a:r>
            <a:r>
              <a:rPr lang="en-US" sz="1600" dirty="0">
                <a:latin typeface="Comic Sans MS" panose="030F0702030302020204" pitchFamily="66" charset="0"/>
              </a:rPr>
              <a:t> </a:t>
            </a:r>
            <a:r>
              <a:rPr lang="en-US" sz="1600" dirty="0" err="1">
                <a:latin typeface="Comic Sans MS" panose="030F0702030302020204" pitchFamily="66" charset="0"/>
              </a:rPr>
              <a:t>występują</a:t>
            </a:r>
            <a:r>
              <a:rPr lang="en-US" sz="1600" dirty="0">
                <a:latin typeface="Comic Sans MS" panose="030F0702030302020204" pitchFamily="66" charset="0"/>
              </a:rPr>
              <a:t> w </a:t>
            </a:r>
            <a:r>
              <a:rPr lang="en-US" sz="1600" dirty="0" err="1">
                <a:latin typeface="Comic Sans MS" panose="030F0702030302020204" pitchFamily="66" charset="0"/>
              </a:rPr>
              <a:t>świecie</a:t>
            </a:r>
            <a:r>
              <a:rPr lang="en-US" sz="1600" dirty="0">
                <a:latin typeface="Comic Sans MS" panose="030F0702030302020204" pitchFamily="66" charset="0"/>
              </a:rPr>
              <a:t> </a:t>
            </a:r>
            <a:r>
              <a:rPr lang="en-US" sz="1600" dirty="0" err="1">
                <a:latin typeface="Comic Sans MS" panose="030F0702030302020204" pitchFamily="66" charset="0"/>
              </a:rPr>
              <a:t>roślin</a:t>
            </a:r>
            <a:r>
              <a:rPr lang="en-US" sz="1600" dirty="0">
                <a:latin typeface="Comic Sans MS" panose="030F0702030302020204" pitchFamily="66" charset="0"/>
              </a:rPr>
              <a:t> </a:t>
            </a:r>
            <a:r>
              <a:rPr lang="en-US" sz="1600" dirty="0" err="1">
                <a:latin typeface="Comic Sans MS" panose="030F0702030302020204" pitchFamily="66" charset="0"/>
              </a:rPr>
              <a:t>i</a:t>
            </a:r>
            <a:r>
              <a:rPr lang="en-US" sz="1600" dirty="0">
                <a:latin typeface="Comic Sans MS" panose="030F0702030302020204" pitchFamily="66" charset="0"/>
              </a:rPr>
              <a:t> </a:t>
            </a:r>
            <a:r>
              <a:rPr lang="en-US" sz="1600" dirty="0" err="1">
                <a:latin typeface="Comic Sans MS" panose="030F0702030302020204" pitchFamily="66" charset="0"/>
              </a:rPr>
              <a:t>zwierząt</a:t>
            </a:r>
            <a:r>
              <a:rPr lang="en-US" sz="1600" dirty="0">
                <a:latin typeface="Comic Sans MS" panose="030F0702030302020204" pitchFamily="66" charset="0"/>
              </a:rPr>
              <a:t>. </a:t>
            </a:r>
            <a:r>
              <a:rPr lang="en-US" sz="1600" dirty="0" err="1">
                <a:latin typeface="Comic Sans MS" panose="030F0702030302020204" pitchFamily="66" charset="0"/>
              </a:rPr>
              <a:t>Należą</a:t>
            </a:r>
            <a:r>
              <a:rPr lang="en-US" sz="1600" dirty="0">
                <a:latin typeface="Comic Sans MS" panose="030F0702030302020204" pitchFamily="66" charset="0"/>
              </a:rPr>
              <a:t> do </a:t>
            </a:r>
            <a:r>
              <a:rPr lang="en-US" sz="1600" dirty="0" err="1">
                <a:latin typeface="Comic Sans MS" panose="030F0702030302020204" pitchFamily="66" charset="0"/>
              </a:rPr>
              <a:t>nich</a:t>
            </a:r>
            <a:r>
              <a:rPr lang="en-US" sz="1600" dirty="0">
                <a:latin typeface="Comic Sans MS" panose="030F0702030302020204" pitchFamily="66" charset="0"/>
              </a:rPr>
              <a:t> m.in.. </a:t>
            </a:r>
            <a:r>
              <a:rPr lang="en-US" sz="1600" dirty="0" err="1">
                <a:latin typeface="Comic Sans MS" panose="030F0702030302020204" pitchFamily="66" charset="0"/>
              </a:rPr>
              <a:t>Celuloza</a:t>
            </a:r>
            <a:r>
              <a:rPr lang="en-US" sz="1600" dirty="0">
                <a:latin typeface="Comic Sans MS" panose="030F0702030302020204" pitchFamily="66" charset="0"/>
              </a:rPr>
              <a:t>, </a:t>
            </a:r>
            <a:r>
              <a:rPr lang="en-US" sz="1600" dirty="0" err="1">
                <a:latin typeface="Comic Sans MS" panose="030F0702030302020204" pitchFamily="66" charset="0"/>
              </a:rPr>
              <a:t>lignina</a:t>
            </a:r>
            <a:r>
              <a:rPr lang="en-US" sz="1600" dirty="0">
                <a:latin typeface="Comic Sans MS" panose="030F0702030302020204" pitchFamily="66" charset="0"/>
              </a:rPr>
              <a:t> </a:t>
            </a:r>
            <a:r>
              <a:rPr lang="en-US" sz="1600" dirty="0" err="1">
                <a:latin typeface="Comic Sans MS" panose="030F0702030302020204" pitchFamily="66" charset="0"/>
              </a:rPr>
              <a:t>i</a:t>
            </a:r>
            <a:r>
              <a:rPr lang="en-US" sz="1600" dirty="0">
                <a:latin typeface="Comic Sans MS" panose="030F0702030302020204" pitchFamily="66" charset="0"/>
              </a:rPr>
              <a:t> </a:t>
            </a:r>
            <a:r>
              <a:rPr lang="en-US" sz="1600" dirty="0" err="1">
                <a:latin typeface="Comic Sans MS" panose="030F0702030302020204" pitchFamily="66" charset="0"/>
              </a:rPr>
              <a:t>wiele</a:t>
            </a:r>
            <a:r>
              <a:rPr lang="en-US" sz="1600" dirty="0">
                <a:latin typeface="Comic Sans MS" panose="030F0702030302020204" pitchFamily="66" charset="0"/>
              </a:rPr>
              <a:t> </a:t>
            </a:r>
            <a:r>
              <a:rPr lang="en-US" sz="1600" dirty="0" err="1">
                <a:latin typeface="Comic Sans MS" panose="030F0702030302020204" pitchFamily="66" charset="0"/>
              </a:rPr>
              <a:t>białek</a:t>
            </a:r>
            <a:r>
              <a:rPr lang="en-US" sz="1600" dirty="0">
                <a:latin typeface="Comic Sans MS" panose="030F0702030302020204" pitchFamily="66" charset="0"/>
              </a:rPr>
              <a:t>, a </a:t>
            </a:r>
            <a:r>
              <a:rPr lang="en-US" sz="1600" dirty="0" err="1">
                <a:latin typeface="Comic Sans MS" panose="030F0702030302020204" pitchFamily="66" charset="0"/>
              </a:rPr>
              <a:t>także</a:t>
            </a:r>
            <a:r>
              <a:rPr lang="en-US" sz="1600" dirty="0">
                <a:latin typeface="Comic Sans MS" panose="030F0702030302020204" pitchFamily="66" charset="0"/>
              </a:rPr>
              <a:t> </a:t>
            </a:r>
            <a:r>
              <a:rPr lang="en-US" sz="1600" dirty="0" err="1">
                <a:latin typeface="Comic Sans MS" panose="030F0702030302020204" pitchFamily="66" charset="0"/>
              </a:rPr>
              <a:t>skrobia</a:t>
            </a:r>
            <a:r>
              <a:rPr lang="en-US" sz="1600" dirty="0">
                <a:latin typeface="Comic Sans MS" panose="030F0702030302020204" pitchFamily="66" charset="0"/>
              </a:rPr>
              <a:t>.</a:t>
            </a:r>
          </a:p>
          <a:p>
            <a:pPr indent="-228600">
              <a:lnSpc>
                <a:spcPct val="90000"/>
              </a:lnSpc>
              <a:spcAft>
                <a:spcPts val="600"/>
              </a:spcAft>
              <a:buFont typeface="Arial" panose="020B0604020202020204" pitchFamily="34" charset="0"/>
              <a:buChar char="•"/>
            </a:pPr>
            <a:endParaRPr lang="en-US" dirty="0"/>
          </a:p>
        </p:txBody>
      </p:sp>
      <p:sp>
        <p:nvSpPr>
          <p:cNvPr id="4" name="pole tekstowe 3">
            <a:extLst>
              <a:ext uri="{FF2B5EF4-FFF2-40B4-BE49-F238E27FC236}">
                <a16:creationId xmlns:a16="http://schemas.microsoft.com/office/drawing/2014/main" id="{88FF0F2B-06DE-1A3D-42F5-DC486C88D29E}"/>
              </a:ext>
            </a:extLst>
          </p:cNvPr>
          <p:cNvSpPr txBox="1"/>
          <p:nvPr/>
        </p:nvSpPr>
        <p:spPr>
          <a:xfrm>
            <a:off x="4883611" y="2640598"/>
            <a:ext cx="7203232" cy="19543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Comic Sans MS" panose="030F0702030302020204" pitchFamily="66" charset="0"/>
              </a:rPr>
              <a:t> </a:t>
            </a:r>
            <a:r>
              <a:rPr lang="en-US" sz="1600" b="1" dirty="0" err="1">
                <a:latin typeface="Comic Sans MS" panose="030F0702030302020204" pitchFamily="66" charset="0"/>
              </a:rPr>
              <a:t>Zmodyfikowane</a:t>
            </a:r>
            <a:r>
              <a:rPr lang="en-US" sz="1600" b="1" dirty="0">
                <a:latin typeface="Comic Sans MS" panose="030F0702030302020204" pitchFamily="66" charset="0"/>
              </a:rPr>
              <a:t> </a:t>
            </a:r>
            <a:r>
              <a:rPr lang="en-US" sz="1600" b="1" dirty="0" err="1">
                <a:latin typeface="Comic Sans MS" panose="030F0702030302020204" pitchFamily="66" charset="0"/>
              </a:rPr>
              <a:t>polimery</a:t>
            </a:r>
            <a:r>
              <a:rPr lang="en-US" sz="1600" b="1" dirty="0">
                <a:latin typeface="Comic Sans MS" panose="030F0702030302020204" pitchFamily="66" charset="0"/>
              </a:rPr>
              <a:t> </a:t>
            </a:r>
            <a:r>
              <a:rPr lang="en-US" sz="1600" dirty="0">
                <a:latin typeface="Comic Sans MS" panose="030F0702030302020204" pitchFamily="66" charset="0"/>
              </a:rPr>
              <a:t>(</a:t>
            </a:r>
            <a:r>
              <a:rPr lang="en-US" sz="1600" dirty="0" err="1">
                <a:latin typeface="Comic Sans MS" panose="030F0702030302020204" pitchFamily="66" charset="0"/>
              </a:rPr>
              <a:t>tworzywa</a:t>
            </a:r>
            <a:r>
              <a:rPr lang="en-US" sz="1600" dirty="0">
                <a:latin typeface="Comic Sans MS" panose="030F0702030302020204" pitchFamily="66" charset="0"/>
              </a:rPr>
              <a:t> </a:t>
            </a:r>
            <a:r>
              <a:rPr lang="en-US" sz="1600" dirty="0" err="1">
                <a:latin typeface="Comic Sans MS" panose="030F0702030302020204" pitchFamily="66" charset="0"/>
              </a:rPr>
              <a:t>półsyntetyczna</a:t>
            </a:r>
            <a:r>
              <a:rPr lang="en-US" sz="1600" dirty="0">
                <a:latin typeface="Comic Sans MS" panose="030F0702030302020204" pitchFamily="66" charset="0"/>
              </a:rPr>
              <a:t>) </a:t>
            </a:r>
            <a:r>
              <a:rPr lang="en-US" sz="1600" dirty="0" err="1">
                <a:latin typeface="Comic Sans MS" panose="030F0702030302020204" pitchFamily="66" charset="0"/>
              </a:rPr>
              <a:t>są</a:t>
            </a:r>
            <a:r>
              <a:rPr lang="en-US" sz="1600" dirty="0">
                <a:latin typeface="Comic Sans MS" panose="030F0702030302020204" pitchFamily="66" charset="0"/>
              </a:rPr>
              <a:t> </a:t>
            </a:r>
            <a:r>
              <a:rPr lang="en-US" sz="1600" dirty="0" err="1">
                <a:latin typeface="Comic Sans MS" panose="030F0702030302020204" pitchFamily="66" charset="0"/>
              </a:rPr>
              <a:t>uzyskiwane</a:t>
            </a:r>
            <a:r>
              <a:rPr lang="en-US" sz="1600" dirty="0">
                <a:latin typeface="Comic Sans MS" panose="030F0702030302020204" pitchFamily="66" charset="0"/>
              </a:rPr>
              <a:t> w </a:t>
            </a:r>
            <a:r>
              <a:rPr lang="en-US" sz="1600" dirty="0" err="1">
                <a:latin typeface="Comic Sans MS" panose="030F0702030302020204" pitchFamily="66" charset="0"/>
              </a:rPr>
              <a:t>wyniku</a:t>
            </a:r>
            <a:r>
              <a:rPr lang="en-US" sz="1600" dirty="0">
                <a:latin typeface="Comic Sans MS" panose="030F0702030302020204" pitchFamily="66" charset="0"/>
              </a:rPr>
              <a:t> </a:t>
            </a:r>
            <a:r>
              <a:rPr lang="en-US" sz="1600" dirty="0" err="1">
                <a:latin typeface="Comic Sans MS" panose="030F0702030302020204" pitchFamily="66" charset="0"/>
              </a:rPr>
              <a:t>przemiany</a:t>
            </a:r>
            <a:r>
              <a:rPr lang="en-US" sz="1600" dirty="0">
                <a:latin typeface="Comic Sans MS" panose="030F0702030302020204" pitchFamily="66" charset="0"/>
              </a:rPr>
              <a:t> </a:t>
            </a:r>
            <a:r>
              <a:rPr lang="en-US" sz="1600" dirty="0" err="1">
                <a:latin typeface="Comic Sans MS" panose="030F0702030302020204" pitchFamily="66" charset="0"/>
              </a:rPr>
              <a:t>chemicznej</a:t>
            </a:r>
            <a:r>
              <a:rPr lang="en-US" sz="1600" dirty="0">
                <a:latin typeface="Comic Sans MS" panose="030F0702030302020204" pitchFamily="66" charset="0"/>
              </a:rPr>
              <a:t> </a:t>
            </a:r>
            <a:r>
              <a:rPr lang="en-US" sz="1600" dirty="0" err="1">
                <a:latin typeface="Comic Sans MS" panose="030F0702030302020204" pitchFamily="66" charset="0"/>
              </a:rPr>
              <a:t>makrocząsteczkowych</a:t>
            </a:r>
            <a:r>
              <a:rPr lang="en-US" sz="1600" dirty="0">
                <a:latin typeface="Comic Sans MS" panose="030F0702030302020204" pitchFamily="66" charset="0"/>
              </a:rPr>
              <a:t> </a:t>
            </a:r>
            <a:r>
              <a:rPr lang="en-US" sz="1600" dirty="0" err="1">
                <a:latin typeface="Comic Sans MS" panose="030F0702030302020204" pitchFamily="66" charset="0"/>
              </a:rPr>
              <a:t>materiałów</a:t>
            </a:r>
            <a:r>
              <a:rPr lang="en-US" sz="1600" dirty="0">
                <a:latin typeface="Comic Sans MS" panose="030F0702030302020204" pitchFamily="66" charset="0"/>
              </a:rPr>
              <a:t> </a:t>
            </a:r>
            <a:r>
              <a:rPr lang="en-US" sz="1600" dirty="0" err="1">
                <a:latin typeface="Comic Sans MS" panose="030F0702030302020204" pitchFamily="66" charset="0"/>
              </a:rPr>
              <a:t>naturalny</a:t>
            </a:r>
            <a:r>
              <a:rPr lang="en-US" sz="1600" dirty="0">
                <a:latin typeface="Comic Sans MS" panose="030F0702030302020204" pitchFamily="66" charset="0"/>
              </a:rPr>
              <a:t>. </a:t>
            </a:r>
            <a:r>
              <a:rPr lang="en-US" sz="1600" dirty="0" err="1">
                <a:latin typeface="Comic Sans MS" panose="030F0702030302020204" pitchFamily="66" charset="0"/>
              </a:rPr>
              <a:t>Przykłady</a:t>
            </a:r>
            <a:r>
              <a:rPr lang="en-US" sz="1600" dirty="0">
                <a:latin typeface="Comic Sans MS" panose="030F0702030302020204" pitchFamily="66" charset="0"/>
              </a:rPr>
              <a:t> </a:t>
            </a:r>
            <a:r>
              <a:rPr lang="en-US" sz="1600" dirty="0" err="1">
                <a:latin typeface="Comic Sans MS" panose="030F0702030302020204" pitchFamily="66" charset="0"/>
              </a:rPr>
              <a:t>modyfikowanych</a:t>
            </a:r>
            <a:r>
              <a:rPr lang="en-US" sz="1600" dirty="0">
                <a:latin typeface="Comic Sans MS" panose="030F0702030302020204" pitchFamily="66" charset="0"/>
              </a:rPr>
              <a:t> </a:t>
            </a:r>
            <a:r>
              <a:rPr lang="en-US" sz="1600" dirty="0" err="1">
                <a:latin typeface="Comic Sans MS" panose="030F0702030302020204" pitchFamily="66" charset="0"/>
              </a:rPr>
              <a:t>produktów</a:t>
            </a:r>
            <a:r>
              <a:rPr lang="en-US" sz="1600" dirty="0">
                <a:latin typeface="Comic Sans MS" panose="030F0702030302020204" pitchFamily="66" charset="0"/>
              </a:rPr>
              <a:t> </a:t>
            </a:r>
            <a:r>
              <a:rPr lang="en-US" sz="1600" dirty="0" err="1">
                <a:latin typeface="Comic Sans MS" panose="030F0702030302020204" pitchFamily="66" charset="0"/>
              </a:rPr>
              <a:t>naturalnych</a:t>
            </a:r>
            <a:r>
              <a:rPr lang="en-US" sz="1600" dirty="0">
                <a:latin typeface="Comic Sans MS" panose="030F0702030302020204" pitchFamily="66" charset="0"/>
              </a:rPr>
              <a:t> </a:t>
            </a:r>
            <a:r>
              <a:rPr lang="en-US" sz="1600" dirty="0" err="1">
                <a:latin typeface="Comic Sans MS" panose="030F0702030302020204" pitchFamily="66" charset="0"/>
              </a:rPr>
              <a:t>będących</a:t>
            </a:r>
            <a:r>
              <a:rPr lang="en-US" sz="1600" dirty="0">
                <a:latin typeface="Comic Sans MS" panose="030F0702030302020204" pitchFamily="66" charset="0"/>
              </a:rPr>
              <a:t> </a:t>
            </a:r>
            <a:r>
              <a:rPr lang="en-US" sz="1600" dirty="0" err="1">
                <a:latin typeface="Comic Sans MS" panose="030F0702030302020204" pitchFamily="66" charset="0"/>
              </a:rPr>
              <a:t>tworzywami</a:t>
            </a:r>
            <a:r>
              <a:rPr lang="en-US" sz="1600" dirty="0">
                <a:latin typeface="Comic Sans MS" panose="030F0702030302020204" pitchFamily="66" charset="0"/>
              </a:rPr>
              <a:t> to: </a:t>
            </a:r>
            <a:r>
              <a:rPr lang="en-US" sz="1600" dirty="0" err="1">
                <a:latin typeface="Comic Sans MS" panose="030F0702030302020204" pitchFamily="66" charset="0"/>
              </a:rPr>
              <a:t>kauczuk</a:t>
            </a:r>
            <a:r>
              <a:rPr lang="en-US" sz="1600" dirty="0">
                <a:latin typeface="Comic Sans MS" panose="030F0702030302020204" pitchFamily="66" charset="0"/>
              </a:rPr>
              <a:t> </a:t>
            </a:r>
            <a:r>
              <a:rPr lang="en-US" sz="1600" dirty="0" err="1">
                <a:latin typeface="Comic Sans MS" panose="030F0702030302020204" pitchFamily="66" charset="0"/>
              </a:rPr>
              <a:t>wulkanizowany</a:t>
            </a:r>
            <a:r>
              <a:rPr lang="en-US" sz="1600" dirty="0">
                <a:latin typeface="Comic Sans MS" panose="030F0702030302020204" pitchFamily="66" charset="0"/>
              </a:rPr>
              <a:t> (</a:t>
            </a:r>
            <a:r>
              <a:rPr lang="en-US" sz="1600" dirty="0" err="1">
                <a:latin typeface="Comic Sans MS" panose="030F0702030302020204" pitchFamily="66" charset="0"/>
              </a:rPr>
              <a:t>guma</a:t>
            </a:r>
            <a:r>
              <a:rPr lang="en-US" sz="1600" dirty="0">
                <a:latin typeface="Comic Sans MS" panose="030F0702030302020204" pitchFamily="66" charset="0"/>
              </a:rPr>
              <a:t>), </a:t>
            </a:r>
            <a:r>
              <a:rPr lang="en-US" sz="1600" dirty="0" err="1">
                <a:latin typeface="Comic Sans MS" panose="030F0702030302020204" pitchFamily="66" charset="0"/>
              </a:rPr>
              <a:t>fibra</a:t>
            </a:r>
            <a:r>
              <a:rPr lang="en-US" sz="1600" dirty="0">
                <a:latin typeface="Comic Sans MS" panose="030F0702030302020204" pitchFamily="66" charset="0"/>
              </a:rPr>
              <a:t>, folia z </a:t>
            </a:r>
            <a:r>
              <a:rPr lang="en-US" sz="1600" dirty="0" err="1">
                <a:latin typeface="Comic Sans MS" panose="030F0702030302020204" pitchFamily="66" charset="0"/>
              </a:rPr>
              <a:t>celulozy</a:t>
            </a:r>
            <a:r>
              <a:rPr lang="en-US" sz="1600" dirty="0">
                <a:latin typeface="Comic Sans MS" panose="030F0702030302020204" pitchFamily="66" charset="0"/>
              </a:rPr>
              <a:t> </a:t>
            </a:r>
            <a:r>
              <a:rPr lang="en-US" sz="1600" dirty="0" err="1">
                <a:latin typeface="Comic Sans MS" panose="030F0702030302020204" pitchFamily="66" charset="0"/>
              </a:rPr>
              <a:t>regenerowanej</a:t>
            </a:r>
            <a:r>
              <a:rPr lang="en-US" sz="1600" dirty="0">
                <a:latin typeface="Comic Sans MS" panose="030F0702030302020204" pitchFamily="66" charset="0"/>
              </a:rPr>
              <a:t>, </a:t>
            </a:r>
            <a:r>
              <a:rPr lang="en-US" sz="1600" dirty="0" err="1">
                <a:latin typeface="Comic Sans MS" panose="030F0702030302020204" pitchFamily="66" charset="0"/>
              </a:rPr>
              <a:t>sztuczny</a:t>
            </a:r>
            <a:r>
              <a:rPr lang="en-US" sz="1600" dirty="0">
                <a:latin typeface="Comic Sans MS" panose="030F0702030302020204" pitchFamily="66" charset="0"/>
              </a:rPr>
              <a:t> </a:t>
            </a:r>
            <a:r>
              <a:rPr lang="en-US" sz="1600" dirty="0" err="1">
                <a:latin typeface="Comic Sans MS" panose="030F0702030302020204" pitchFamily="66" charset="0"/>
              </a:rPr>
              <a:t>jedwab</a:t>
            </a:r>
            <a:r>
              <a:rPr lang="en-US" sz="1600" dirty="0">
                <a:latin typeface="Comic Sans MS" panose="030F0702030302020204" pitchFamily="66" charset="0"/>
              </a:rPr>
              <a:t> </a:t>
            </a:r>
            <a:r>
              <a:rPr lang="en-US" sz="1600" dirty="0" err="1">
                <a:latin typeface="Comic Sans MS" panose="030F0702030302020204" pitchFamily="66" charset="0"/>
              </a:rPr>
              <a:t>i</a:t>
            </a:r>
            <a:r>
              <a:rPr lang="en-US" sz="1600" dirty="0">
                <a:latin typeface="Comic Sans MS" panose="030F0702030302020204" pitchFamily="66" charset="0"/>
              </a:rPr>
              <a:t> </a:t>
            </a:r>
            <a:r>
              <a:rPr lang="en-US" sz="1600" dirty="0" err="1">
                <a:latin typeface="Comic Sans MS" panose="030F0702030302020204" pitchFamily="66" charset="0"/>
              </a:rPr>
              <a:t>inne</a:t>
            </a:r>
            <a:r>
              <a:rPr lang="en-US" sz="1600" dirty="0">
                <a:latin typeface="Comic Sans MS" panose="030F0702030302020204" pitchFamily="66" charset="0"/>
              </a:rPr>
              <a:t> </a:t>
            </a:r>
            <a:r>
              <a:rPr lang="en-US" sz="1600" dirty="0" err="1">
                <a:latin typeface="Comic Sans MS" panose="030F0702030302020204" pitchFamily="66" charset="0"/>
              </a:rPr>
              <a:t>włókna</a:t>
            </a:r>
            <a:r>
              <a:rPr lang="en-US" sz="1600" dirty="0">
                <a:latin typeface="Comic Sans MS" panose="030F0702030302020204" pitchFamily="66" charset="0"/>
              </a:rPr>
              <a:t> </a:t>
            </a:r>
            <a:r>
              <a:rPr lang="en-US" sz="1600" dirty="0" err="1">
                <a:latin typeface="Comic Sans MS" panose="030F0702030302020204" pitchFamily="66" charset="0"/>
              </a:rPr>
              <a:t>celulozowe</a:t>
            </a:r>
            <a:r>
              <a:rPr lang="en-US" sz="1600" dirty="0">
                <a:latin typeface="Comic Sans MS" panose="030F0702030302020204" pitchFamily="66" charset="0"/>
              </a:rPr>
              <a:t> </a:t>
            </a:r>
            <a:r>
              <a:rPr lang="en-US" sz="1600" dirty="0" err="1">
                <a:latin typeface="Comic Sans MS" panose="030F0702030302020204" pitchFamily="66" charset="0"/>
              </a:rPr>
              <a:t>produkowane</a:t>
            </a:r>
            <a:r>
              <a:rPr lang="en-US" sz="1600" dirty="0">
                <a:latin typeface="Comic Sans MS" panose="030F0702030302020204" pitchFamily="66" charset="0"/>
              </a:rPr>
              <a:t> ze </a:t>
            </a:r>
            <a:r>
              <a:rPr lang="en-US" sz="1600" dirty="0" err="1">
                <a:latin typeface="Comic Sans MS" panose="030F0702030302020204" pitchFamily="66" charset="0"/>
              </a:rPr>
              <a:t>zmodyfikowanej</a:t>
            </a:r>
            <a:r>
              <a:rPr lang="en-US" sz="1600" dirty="0">
                <a:latin typeface="Comic Sans MS" panose="030F0702030302020204" pitchFamily="66" charset="0"/>
              </a:rPr>
              <a:t> </a:t>
            </a:r>
            <a:r>
              <a:rPr lang="en-US" sz="1600" dirty="0" err="1">
                <a:latin typeface="Comic Sans MS" panose="030F0702030302020204" pitchFamily="66" charset="0"/>
              </a:rPr>
              <a:t>celulozy</a:t>
            </a:r>
            <a:r>
              <a:rPr lang="en-US" sz="1600" dirty="0">
                <a:latin typeface="Comic Sans MS" panose="030F0702030302020204" pitchFamily="66" charset="0"/>
              </a:rPr>
              <a:t>.</a:t>
            </a:r>
          </a:p>
          <a:p>
            <a:pPr>
              <a:spcAft>
                <a:spcPts val="600"/>
              </a:spcAft>
            </a:pPr>
            <a:endParaRPr lang="pl-PL" dirty="0"/>
          </a:p>
        </p:txBody>
      </p:sp>
      <p:sp>
        <p:nvSpPr>
          <p:cNvPr id="5" name="pole tekstowe 4">
            <a:extLst>
              <a:ext uri="{FF2B5EF4-FFF2-40B4-BE49-F238E27FC236}">
                <a16:creationId xmlns:a16="http://schemas.microsoft.com/office/drawing/2014/main" id="{07598F77-E8EB-3DFA-0E86-3264FA9E4568}"/>
              </a:ext>
            </a:extLst>
          </p:cNvPr>
          <p:cNvSpPr txBox="1"/>
          <p:nvPr/>
        </p:nvSpPr>
        <p:spPr>
          <a:xfrm>
            <a:off x="4855591" y="4552911"/>
            <a:ext cx="7212873" cy="181588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err="1">
                <a:latin typeface="Comic Sans MS" panose="030F0702030302020204" pitchFamily="66" charset="0"/>
              </a:rPr>
              <a:t>Polimery</a:t>
            </a:r>
            <a:r>
              <a:rPr lang="en-US" sz="1600" b="1" dirty="0">
                <a:latin typeface="Comic Sans MS" panose="030F0702030302020204" pitchFamily="66" charset="0"/>
              </a:rPr>
              <a:t> </a:t>
            </a:r>
            <a:r>
              <a:rPr lang="en-US" sz="1600" b="1" dirty="0" err="1">
                <a:latin typeface="Comic Sans MS" panose="030F0702030302020204" pitchFamily="66" charset="0"/>
              </a:rPr>
              <a:t>syntetyczne</a:t>
            </a:r>
            <a:r>
              <a:rPr lang="en-US" sz="1600" b="1" dirty="0">
                <a:latin typeface="Comic Sans MS" panose="030F0702030302020204" pitchFamily="66" charset="0"/>
              </a:rPr>
              <a:t> </a:t>
            </a:r>
            <a:r>
              <a:rPr lang="en-US" sz="1600" dirty="0">
                <a:latin typeface="Comic Sans MS" panose="030F0702030302020204" pitchFamily="66" charset="0"/>
              </a:rPr>
              <a:t>to </a:t>
            </a:r>
            <a:r>
              <a:rPr lang="en-US" sz="1600" dirty="0" err="1">
                <a:latin typeface="Comic Sans MS" panose="030F0702030302020204" pitchFamily="66" charset="0"/>
              </a:rPr>
              <a:t>materiały</a:t>
            </a:r>
            <a:r>
              <a:rPr lang="en-US" sz="1600" dirty="0">
                <a:latin typeface="Comic Sans MS" panose="030F0702030302020204" pitchFamily="66" charset="0"/>
              </a:rPr>
              <a:t> </a:t>
            </a:r>
            <a:r>
              <a:rPr lang="en-US" sz="1600" dirty="0" err="1">
                <a:latin typeface="Comic Sans MS" panose="030F0702030302020204" pitchFamily="66" charset="0"/>
              </a:rPr>
              <a:t>otrzymywane</a:t>
            </a:r>
            <a:r>
              <a:rPr lang="en-US" sz="1600" dirty="0">
                <a:latin typeface="Comic Sans MS" panose="030F0702030302020204" pitchFamily="66" charset="0"/>
              </a:rPr>
              <a:t> w </a:t>
            </a:r>
            <a:r>
              <a:rPr lang="en-US" sz="1600" dirty="0" err="1">
                <a:latin typeface="Comic Sans MS" panose="030F0702030302020204" pitchFamily="66" charset="0"/>
              </a:rPr>
              <a:t>procesie</a:t>
            </a:r>
            <a:r>
              <a:rPr lang="en-US" sz="1600" dirty="0">
                <a:latin typeface="Comic Sans MS" panose="030F0702030302020204" pitchFamily="66" charset="0"/>
              </a:rPr>
              <a:t> </a:t>
            </a:r>
            <a:r>
              <a:rPr lang="en-US" sz="1600" dirty="0" err="1">
                <a:latin typeface="Comic Sans MS" panose="030F0702030302020204" pitchFamily="66" charset="0"/>
              </a:rPr>
              <a:t>syntezy</a:t>
            </a:r>
            <a:r>
              <a:rPr lang="en-US" sz="1600" dirty="0">
                <a:latin typeface="Comic Sans MS" panose="030F0702030302020204" pitchFamily="66" charset="0"/>
              </a:rPr>
              <a:t> </a:t>
            </a:r>
            <a:r>
              <a:rPr lang="en-US" sz="1600" dirty="0" err="1">
                <a:latin typeface="Comic Sans MS" panose="030F0702030302020204" pitchFamily="66" charset="0"/>
              </a:rPr>
              <a:t>chemicznej</a:t>
            </a:r>
            <a:r>
              <a:rPr lang="en-US" sz="1600" dirty="0">
                <a:latin typeface="Comic Sans MS" panose="030F0702030302020204" pitchFamily="66" charset="0"/>
              </a:rPr>
              <a:t>. W </a:t>
            </a:r>
            <a:r>
              <a:rPr lang="en-US" sz="1600" dirty="0" err="1">
                <a:latin typeface="Comic Sans MS" panose="030F0702030302020204" pitchFamily="66" charset="0"/>
              </a:rPr>
              <a:t>wyniku</a:t>
            </a:r>
            <a:r>
              <a:rPr lang="en-US" sz="1600" dirty="0">
                <a:latin typeface="Comic Sans MS" panose="030F0702030302020204" pitchFamily="66" charset="0"/>
              </a:rPr>
              <a:t> </a:t>
            </a:r>
            <a:r>
              <a:rPr lang="en-US" sz="1600" dirty="0" err="1">
                <a:latin typeface="Comic Sans MS" panose="030F0702030302020204" pitchFamily="66" charset="0"/>
              </a:rPr>
              <a:t>różnorodnych</a:t>
            </a:r>
            <a:r>
              <a:rPr lang="en-US" sz="1600" dirty="0">
                <a:latin typeface="Comic Sans MS" panose="030F0702030302020204" pitchFamily="66" charset="0"/>
              </a:rPr>
              <a:t> </a:t>
            </a:r>
            <a:r>
              <a:rPr lang="en-US" sz="1600" dirty="0" err="1">
                <a:latin typeface="Comic Sans MS" panose="030F0702030302020204" pitchFamily="66" charset="0"/>
              </a:rPr>
              <a:t>reakcji</a:t>
            </a:r>
            <a:r>
              <a:rPr lang="en-US" sz="1600" dirty="0">
                <a:latin typeface="Comic Sans MS" panose="030F0702030302020204" pitchFamily="66" charset="0"/>
              </a:rPr>
              <a:t> </a:t>
            </a:r>
            <a:r>
              <a:rPr lang="en-US" sz="1600" dirty="0" err="1">
                <a:latin typeface="Comic Sans MS" panose="030F0702030302020204" pitchFamily="66" charset="0"/>
              </a:rPr>
              <a:t>chemicznych</a:t>
            </a:r>
            <a:r>
              <a:rPr lang="en-US" sz="1600" dirty="0">
                <a:latin typeface="Comic Sans MS" panose="030F0702030302020204" pitchFamily="66" charset="0"/>
              </a:rPr>
              <a:t> </a:t>
            </a:r>
            <a:r>
              <a:rPr lang="en-US" sz="1600" dirty="0" err="1">
                <a:latin typeface="Comic Sans MS" panose="030F0702030302020204" pitchFamily="66" charset="0"/>
              </a:rPr>
              <a:t>substancje</a:t>
            </a:r>
            <a:r>
              <a:rPr lang="en-US" sz="1600" dirty="0">
                <a:latin typeface="Comic Sans MS" panose="030F0702030302020204" pitchFamily="66" charset="0"/>
              </a:rPr>
              <a:t> </a:t>
            </a:r>
            <a:r>
              <a:rPr lang="en-US" sz="1600" dirty="0" err="1">
                <a:latin typeface="Comic Sans MS" panose="030F0702030302020204" pitchFamily="66" charset="0"/>
              </a:rPr>
              <a:t>podstawowe</a:t>
            </a:r>
            <a:r>
              <a:rPr lang="en-US" sz="1600" dirty="0">
                <a:latin typeface="Comic Sans MS" panose="030F0702030302020204" pitchFamily="66" charset="0"/>
              </a:rPr>
              <a:t> </a:t>
            </a:r>
            <a:r>
              <a:rPr lang="en-US" sz="1600" dirty="0" err="1">
                <a:latin typeface="Comic Sans MS" panose="030F0702030302020204" pitchFamily="66" charset="0"/>
              </a:rPr>
              <a:t>ulegają</a:t>
            </a:r>
            <a:r>
              <a:rPr lang="en-US" sz="1600" dirty="0">
                <a:latin typeface="Comic Sans MS" panose="030F0702030302020204" pitchFamily="66" charset="0"/>
              </a:rPr>
              <a:t> </a:t>
            </a:r>
            <a:r>
              <a:rPr lang="en-US" sz="1600" dirty="0" err="1">
                <a:latin typeface="Comic Sans MS" panose="030F0702030302020204" pitchFamily="66" charset="0"/>
              </a:rPr>
              <a:t>przemianom</a:t>
            </a:r>
            <a:r>
              <a:rPr lang="en-US" sz="1600" dirty="0">
                <a:latin typeface="Comic Sans MS" panose="030F0702030302020204" pitchFamily="66" charset="0"/>
              </a:rPr>
              <a:t> </a:t>
            </a:r>
            <a:r>
              <a:rPr lang="en-US" sz="1600" dirty="0" err="1">
                <a:latin typeface="Comic Sans MS" panose="030F0702030302020204" pitchFamily="66" charset="0"/>
              </a:rPr>
              <a:t>i</a:t>
            </a:r>
            <a:r>
              <a:rPr lang="en-US" sz="1600" dirty="0">
                <a:latin typeface="Comic Sans MS" panose="030F0702030302020204" pitchFamily="66" charset="0"/>
              </a:rPr>
              <a:t> </a:t>
            </a:r>
            <a:r>
              <a:rPr lang="en-US" sz="1600" dirty="0" err="1">
                <a:latin typeface="Comic Sans MS" panose="030F0702030302020204" pitchFamily="66" charset="0"/>
              </a:rPr>
              <a:t>powstają</a:t>
            </a:r>
            <a:r>
              <a:rPr lang="en-US" sz="1600" dirty="0">
                <a:latin typeface="Comic Sans MS" panose="030F0702030302020204" pitchFamily="66" charset="0"/>
              </a:rPr>
              <a:t> </a:t>
            </a:r>
            <a:r>
              <a:rPr lang="en-US" sz="1600" dirty="0" err="1">
                <a:latin typeface="Comic Sans MS" panose="030F0702030302020204" pitchFamily="66" charset="0"/>
              </a:rPr>
              <a:t>nowe</a:t>
            </a:r>
            <a:r>
              <a:rPr lang="en-US" sz="1600" dirty="0">
                <a:latin typeface="Comic Sans MS" panose="030F0702030302020204" pitchFamily="66" charset="0"/>
              </a:rPr>
              <a:t> </a:t>
            </a:r>
            <a:r>
              <a:rPr lang="en-US" sz="1600" dirty="0" err="1">
                <a:latin typeface="Comic Sans MS" panose="030F0702030302020204" pitchFamily="66" charset="0"/>
              </a:rPr>
              <a:t>związki</a:t>
            </a:r>
            <a:r>
              <a:rPr lang="en-US" sz="1600" dirty="0">
                <a:latin typeface="Comic Sans MS" panose="030F0702030302020204" pitchFamily="66" charset="0"/>
              </a:rPr>
              <a:t> o </a:t>
            </a:r>
            <a:r>
              <a:rPr lang="en-US" sz="1600" dirty="0" err="1">
                <a:latin typeface="Comic Sans MS" panose="030F0702030302020204" pitchFamily="66" charset="0"/>
              </a:rPr>
              <a:t>zupełnie</a:t>
            </a:r>
            <a:r>
              <a:rPr lang="en-US" sz="1600" dirty="0">
                <a:latin typeface="Comic Sans MS" panose="030F0702030302020204" pitchFamily="66" charset="0"/>
              </a:rPr>
              <a:t> </a:t>
            </a:r>
            <a:r>
              <a:rPr lang="en-US" sz="1600" dirty="0" err="1">
                <a:latin typeface="Comic Sans MS" panose="030F0702030302020204" pitchFamily="66" charset="0"/>
              </a:rPr>
              <a:t>nowych</a:t>
            </a:r>
            <a:r>
              <a:rPr lang="en-US" sz="1600" dirty="0">
                <a:latin typeface="Comic Sans MS" panose="030F0702030302020204" pitchFamily="66" charset="0"/>
              </a:rPr>
              <a:t> </a:t>
            </a:r>
            <a:r>
              <a:rPr lang="en-US" sz="1600" dirty="0" err="1">
                <a:latin typeface="Comic Sans MS" panose="030F0702030302020204" pitchFamily="66" charset="0"/>
              </a:rPr>
              <a:t>właściwościach</a:t>
            </a:r>
            <a:r>
              <a:rPr lang="en-US" sz="1600" dirty="0">
                <a:latin typeface="Comic Sans MS" panose="030F0702030302020204" pitchFamily="66" charset="0"/>
              </a:rPr>
              <a:t>. </a:t>
            </a:r>
            <a:r>
              <a:rPr lang="en-US" sz="1600" dirty="0" err="1">
                <a:latin typeface="Comic Sans MS" panose="030F0702030302020204" pitchFamily="66" charset="0"/>
              </a:rPr>
              <a:t>Produkt</a:t>
            </a:r>
            <a:r>
              <a:rPr lang="en-US" sz="1600" dirty="0">
                <a:latin typeface="Comic Sans MS" panose="030F0702030302020204" pitchFamily="66" charset="0"/>
              </a:rPr>
              <a:t> </a:t>
            </a:r>
            <a:r>
              <a:rPr lang="en-US" sz="1600" dirty="0" err="1">
                <a:latin typeface="Comic Sans MS" panose="030F0702030302020204" pitchFamily="66" charset="0"/>
              </a:rPr>
              <a:t>syntezy</a:t>
            </a:r>
            <a:r>
              <a:rPr lang="en-US" sz="1600" dirty="0">
                <a:latin typeface="Comic Sans MS" panose="030F0702030302020204" pitchFamily="66" charset="0"/>
              </a:rPr>
              <a:t> – </a:t>
            </a:r>
            <a:r>
              <a:rPr lang="en-US" sz="1600" dirty="0" err="1">
                <a:latin typeface="Comic Sans MS" panose="030F0702030302020204" pitchFamily="66" charset="0"/>
              </a:rPr>
              <a:t>polimer</a:t>
            </a:r>
            <a:r>
              <a:rPr lang="en-US" sz="1600" dirty="0">
                <a:latin typeface="Comic Sans MS" panose="030F0702030302020204" pitchFamily="66" charset="0"/>
              </a:rPr>
              <a:t> -  </a:t>
            </a:r>
            <a:r>
              <a:rPr lang="en-US" sz="1600" dirty="0" err="1">
                <a:latin typeface="Comic Sans MS" panose="030F0702030302020204" pitchFamily="66" charset="0"/>
              </a:rPr>
              <a:t>podatkowej</a:t>
            </a:r>
            <a:r>
              <a:rPr lang="en-US" sz="1600" dirty="0">
                <a:latin typeface="Comic Sans MS" panose="030F0702030302020204" pitchFamily="66" charset="0"/>
              </a:rPr>
              <a:t> </a:t>
            </a:r>
            <a:r>
              <a:rPr lang="en-US" sz="1600" dirty="0" err="1">
                <a:latin typeface="Comic Sans MS" panose="030F0702030302020204" pitchFamily="66" charset="0"/>
              </a:rPr>
              <a:t>obróbce</a:t>
            </a:r>
            <a:r>
              <a:rPr lang="en-US" sz="1600" dirty="0">
                <a:latin typeface="Comic Sans MS" panose="030F0702030302020204" pitchFamily="66" charset="0"/>
              </a:rPr>
              <a:t> </a:t>
            </a:r>
            <a:r>
              <a:rPr lang="en-US" sz="1600" dirty="0" err="1">
                <a:latin typeface="Comic Sans MS" panose="030F0702030302020204" pitchFamily="66" charset="0"/>
              </a:rPr>
              <a:t>i</a:t>
            </a:r>
            <a:r>
              <a:rPr lang="en-US" sz="1600" dirty="0">
                <a:latin typeface="Comic Sans MS" panose="030F0702030302020204" pitchFamily="66" charset="0"/>
              </a:rPr>
              <a:t> </a:t>
            </a:r>
            <a:r>
              <a:rPr lang="en-US" sz="1600" dirty="0" err="1">
                <a:latin typeface="Comic Sans MS" panose="030F0702030302020204" pitchFamily="66" charset="0"/>
              </a:rPr>
              <a:t>wzbogacaniu</a:t>
            </a:r>
            <a:r>
              <a:rPr lang="en-US" sz="1600" dirty="0">
                <a:latin typeface="Comic Sans MS" panose="030F0702030302020204" pitchFamily="66" charset="0"/>
              </a:rPr>
              <a:t> </a:t>
            </a:r>
            <a:r>
              <a:rPr lang="en-US" sz="1600" dirty="0" err="1">
                <a:latin typeface="Comic Sans MS" panose="030F0702030302020204" pitchFamily="66" charset="0"/>
              </a:rPr>
              <a:t>się</a:t>
            </a:r>
            <a:r>
              <a:rPr lang="en-US" sz="1600" dirty="0">
                <a:latin typeface="Comic Sans MS" panose="030F0702030302020204" pitchFamily="66" charset="0"/>
              </a:rPr>
              <a:t> o </a:t>
            </a:r>
            <a:r>
              <a:rPr lang="en-US" sz="1600" dirty="0" err="1">
                <a:latin typeface="Comic Sans MS" panose="030F0702030302020204" pitchFamily="66" charset="0"/>
              </a:rPr>
              <a:t>niezbędne</a:t>
            </a:r>
            <a:r>
              <a:rPr lang="en-US" sz="1600" dirty="0">
                <a:latin typeface="Comic Sans MS" panose="030F0702030302020204" pitchFamily="66" charset="0"/>
              </a:rPr>
              <a:t> </a:t>
            </a:r>
            <a:r>
              <a:rPr lang="en-US" sz="1600" dirty="0" err="1">
                <a:latin typeface="Comic Sans MS" panose="030F0702030302020204" pitchFamily="66" charset="0"/>
              </a:rPr>
              <a:t>dodatki</a:t>
            </a:r>
            <a:r>
              <a:rPr lang="en-US" sz="1600" dirty="0">
                <a:latin typeface="Comic Sans MS" panose="030F0702030302020204" pitchFamily="66" charset="0"/>
              </a:rPr>
              <a:t> (</a:t>
            </a:r>
            <a:r>
              <a:rPr lang="en-US" sz="1600" dirty="0" err="1">
                <a:latin typeface="Comic Sans MS" panose="030F0702030302020204" pitchFamily="66" charset="0"/>
              </a:rPr>
              <a:t>na</a:t>
            </a:r>
            <a:r>
              <a:rPr lang="en-US" sz="1600" dirty="0">
                <a:latin typeface="Comic Sans MS" panose="030F0702030302020204" pitchFamily="66" charset="0"/>
              </a:rPr>
              <a:t> </a:t>
            </a:r>
            <a:r>
              <a:rPr lang="en-US" sz="1600" dirty="0" err="1">
                <a:latin typeface="Comic Sans MS" panose="030F0702030302020204" pitchFamily="66" charset="0"/>
              </a:rPr>
              <a:t>przykład</a:t>
            </a:r>
            <a:r>
              <a:rPr lang="en-US" sz="1600" dirty="0">
                <a:latin typeface="Comic Sans MS" panose="030F0702030302020204" pitchFamily="66" charset="0"/>
              </a:rPr>
              <a:t> </a:t>
            </a:r>
            <a:r>
              <a:rPr lang="en-US" sz="1600" dirty="0" err="1">
                <a:latin typeface="Comic Sans MS" panose="030F0702030302020204" pitchFamily="66" charset="0"/>
              </a:rPr>
              <a:t>wypełniacze</a:t>
            </a:r>
            <a:r>
              <a:rPr lang="en-US" sz="1600" dirty="0">
                <a:latin typeface="Comic Sans MS" panose="030F0702030302020204" pitchFamily="66" charset="0"/>
              </a:rPr>
              <a:t>, </a:t>
            </a:r>
            <a:r>
              <a:rPr lang="en-US" sz="1600" dirty="0" err="1">
                <a:latin typeface="Comic Sans MS" panose="030F0702030302020204" pitchFamily="66" charset="0"/>
              </a:rPr>
              <a:t>wzmacniacze</a:t>
            </a:r>
            <a:r>
              <a:rPr lang="en-US" sz="1600" dirty="0">
                <a:latin typeface="Comic Sans MS" panose="030F0702030302020204" pitchFamily="66" charset="0"/>
              </a:rPr>
              <a:t>) </a:t>
            </a:r>
            <a:r>
              <a:rPr lang="en-US" sz="1600" dirty="0" err="1">
                <a:latin typeface="Comic Sans MS" panose="030F0702030302020204" pitchFamily="66" charset="0"/>
              </a:rPr>
              <a:t>staje</a:t>
            </a:r>
            <a:r>
              <a:rPr lang="en-US" sz="1600" dirty="0">
                <a:latin typeface="Comic Sans MS" panose="030F0702030302020204" pitchFamily="66" charset="0"/>
              </a:rPr>
              <a:t> </a:t>
            </a:r>
            <a:r>
              <a:rPr lang="en-US" sz="1600" dirty="0" err="1">
                <a:latin typeface="Comic Sans MS" panose="030F0702030302020204" pitchFamily="66" charset="0"/>
              </a:rPr>
              <a:t>się</a:t>
            </a:r>
            <a:r>
              <a:rPr lang="en-US" sz="1600" dirty="0">
                <a:latin typeface="Comic Sans MS" panose="030F0702030302020204" pitchFamily="66" charset="0"/>
              </a:rPr>
              <a:t> </a:t>
            </a:r>
            <a:r>
              <a:rPr lang="en-US" sz="1600" dirty="0" err="1">
                <a:latin typeface="Comic Sans MS" panose="030F0702030302020204" pitchFamily="66" charset="0"/>
              </a:rPr>
              <a:t>tworzywem</a:t>
            </a:r>
            <a:r>
              <a:rPr lang="en-US" sz="1600" dirty="0">
                <a:latin typeface="Comic Sans MS" panose="030F0702030302020204" pitchFamily="66" charset="0"/>
              </a:rPr>
              <a:t> </a:t>
            </a:r>
            <a:r>
              <a:rPr lang="en-US" sz="1600" dirty="0" err="1">
                <a:latin typeface="Comic Sans MS" panose="030F0702030302020204" pitchFamily="66" charset="0"/>
              </a:rPr>
              <a:t>sztucznym</a:t>
            </a:r>
            <a:r>
              <a:rPr lang="en-US" sz="1600" dirty="0">
                <a:latin typeface="Comic Sans MS" panose="030F0702030302020204" pitchFamily="66" charset="0"/>
              </a:rPr>
              <a:t> - </a:t>
            </a:r>
            <a:r>
              <a:rPr lang="en-US" sz="1600" dirty="0" err="1">
                <a:latin typeface="Comic Sans MS" panose="030F0702030302020204" pitchFamily="66" charset="0"/>
              </a:rPr>
              <a:t>produktem</a:t>
            </a:r>
            <a:r>
              <a:rPr lang="en-US" sz="1600" dirty="0">
                <a:latin typeface="Comic Sans MS" panose="030F0702030302020204" pitchFamily="66" charset="0"/>
              </a:rPr>
              <a:t> o </a:t>
            </a:r>
            <a:r>
              <a:rPr lang="en-US" sz="1600" dirty="0" err="1">
                <a:latin typeface="Comic Sans MS" panose="030F0702030302020204" pitchFamily="66" charset="0"/>
              </a:rPr>
              <a:t>ściśle</a:t>
            </a:r>
            <a:r>
              <a:rPr lang="en-US" sz="1600" dirty="0">
                <a:latin typeface="Comic Sans MS" panose="030F0702030302020204" pitchFamily="66" charset="0"/>
              </a:rPr>
              <a:t> </a:t>
            </a:r>
            <a:r>
              <a:rPr lang="en-US" sz="1600" dirty="0" err="1">
                <a:latin typeface="Comic Sans MS" panose="030F0702030302020204" pitchFamily="66" charset="0"/>
              </a:rPr>
              <a:t>określonych</a:t>
            </a:r>
            <a:r>
              <a:rPr lang="en-US" sz="1600" dirty="0">
                <a:latin typeface="Comic Sans MS" panose="030F0702030302020204" pitchFamily="66" charset="0"/>
              </a:rPr>
              <a:t> </a:t>
            </a:r>
            <a:r>
              <a:rPr lang="en-US" sz="1600" dirty="0" err="1">
                <a:latin typeface="Comic Sans MS" panose="030F0702030302020204" pitchFamily="66" charset="0"/>
              </a:rPr>
              <a:t>właściwościach</a:t>
            </a:r>
            <a:r>
              <a:rPr lang="en-US" sz="1600" dirty="0">
                <a:latin typeface="Comic Sans MS" panose="030F0702030302020204" pitchFamily="66" charset="0"/>
              </a:rPr>
              <a:t>.</a:t>
            </a:r>
            <a:endParaRPr lang="pl-PL" sz="1600" dirty="0">
              <a:latin typeface="Comic Sans MS" panose="030F0702030302020204" pitchFamily="66" charset="0"/>
            </a:endParaRPr>
          </a:p>
        </p:txBody>
      </p:sp>
    </p:spTree>
    <p:extLst>
      <p:ext uri="{BB962C8B-B14F-4D97-AF65-F5344CB8AC3E}">
        <p14:creationId xmlns:p14="http://schemas.microsoft.com/office/powerpoint/2010/main" val="2841859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4C9ECEE-C28F-5797-CE14-5E6176F2BA02}"/>
              </a:ext>
            </a:extLst>
          </p:cNvPr>
          <p:cNvSpPr txBox="1"/>
          <p:nvPr/>
        </p:nvSpPr>
        <p:spPr>
          <a:xfrm>
            <a:off x="216842" y="196479"/>
            <a:ext cx="1103395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Rodzaje</a:t>
            </a:r>
            <a:r>
              <a:rPr lang="en-US" sz="5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54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tworzyw</a:t>
            </a:r>
            <a:r>
              <a:rPr lang="en-US" sz="5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 </a:t>
            </a:r>
            <a:r>
              <a:rPr lang="en-US" sz="5400" b="1" i="1" kern="12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rPr>
              <a:t>sztucznych</a:t>
            </a:r>
            <a:endParaRPr lang="en-US" sz="5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mj-ea"/>
              <a:cs typeface="+mj-cs"/>
            </a:endParaRPr>
          </a:p>
        </p:txBody>
      </p:sp>
      <p:pic>
        <p:nvPicPr>
          <p:cNvPr id="7" name="Graphic 6" descr="Kolba">
            <a:extLst>
              <a:ext uri="{FF2B5EF4-FFF2-40B4-BE49-F238E27FC236}">
                <a16:creationId xmlns:a16="http://schemas.microsoft.com/office/drawing/2014/main" id="{6D0F8DEA-C9FC-6C04-C328-82C5CF904A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546" y="1394819"/>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pole tekstowe 2">
            <a:extLst>
              <a:ext uri="{FF2B5EF4-FFF2-40B4-BE49-F238E27FC236}">
                <a16:creationId xmlns:a16="http://schemas.microsoft.com/office/drawing/2014/main" id="{F2B52270-AC98-0B5E-BB32-C38704EE93AF}"/>
              </a:ext>
            </a:extLst>
          </p:cNvPr>
          <p:cNvSpPr txBox="1"/>
          <p:nvPr/>
        </p:nvSpPr>
        <p:spPr>
          <a:xfrm>
            <a:off x="3181351" y="1548659"/>
            <a:ext cx="8299306" cy="6166322"/>
          </a:xfrm>
          <a:prstGeom prst="rect">
            <a:avLst/>
          </a:prstGeom>
        </p:spPr>
        <p:txBody>
          <a:bodyPr vert="horz" lIns="91440" tIns="45720" rIns="91440" bIns="45720" rtlCol="0">
            <a:normAutofit/>
          </a:bodyPr>
          <a:lstStyle/>
          <a:p>
            <a:pPr algn="just">
              <a:lnSpc>
                <a:spcPct val="90000"/>
              </a:lnSpc>
              <a:spcAft>
                <a:spcPts val="600"/>
              </a:spcAft>
            </a:pPr>
            <a:r>
              <a:rPr lang="en-US" sz="1400" b="1" dirty="0" err="1">
                <a:latin typeface="Comic Sans MS" panose="030F0702030302020204" pitchFamily="66" charset="0"/>
              </a:rPr>
              <a:t>Tworzywa</a:t>
            </a:r>
            <a:r>
              <a:rPr lang="en-US" sz="1400" b="1" dirty="0">
                <a:latin typeface="Comic Sans MS" panose="030F0702030302020204" pitchFamily="66" charset="0"/>
              </a:rPr>
              <a:t> </a:t>
            </a:r>
            <a:r>
              <a:rPr lang="en-US" sz="1400" b="1" dirty="0" err="1">
                <a:latin typeface="Comic Sans MS" panose="030F0702030302020204" pitchFamily="66" charset="0"/>
              </a:rPr>
              <a:t>syntetyczne</a:t>
            </a:r>
            <a:r>
              <a:rPr lang="en-US" sz="1400" b="1" dirty="0">
                <a:latin typeface="Comic Sans MS" panose="030F0702030302020204" pitchFamily="66" charset="0"/>
              </a:rPr>
              <a:t> w </a:t>
            </a:r>
            <a:r>
              <a:rPr lang="en-US" sz="1400" b="1" dirty="0" err="1">
                <a:latin typeface="Comic Sans MS" panose="030F0702030302020204" pitchFamily="66" charset="0"/>
              </a:rPr>
              <a:t>przeważającej</a:t>
            </a:r>
            <a:r>
              <a:rPr lang="en-US" sz="1400" b="1" dirty="0">
                <a:latin typeface="Comic Sans MS" panose="030F0702030302020204" pitchFamily="66" charset="0"/>
              </a:rPr>
              <a:t> </a:t>
            </a:r>
            <a:r>
              <a:rPr lang="en-US" sz="1400" b="1" dirty="0" err="1">
                <a:latin typeface="Comic Sans MS" panose="030F0702030302020204" pitchFamily="66" charset="0"/>
              </a:rPr>
              <a:t>części</a:t>
            </a:r>
            <a:r>
              <a:rPr lang="en-US" sz="1400" b="1" dirty="0">
                <a:latin typeface="Comic Sans MS" panose="030F0702030302020204" pitchFamily="66" charset="0"/>
              </a:rPr>
              <a:t> </a:t>
            </a:r>
            <a:r>
              <a:rPr lang="en-US" sz="1400" b="1" dirty="0" err="1">
                <a:latin typeface="Comic Sans MS" panose="030F0702030302020204" pitchFamily="66" charset="0"/>
              </a:rPr>
              <a:t>są</a:t>
            </a:r>
            <a:r>
              <a:rPr lang="en-US" sz="1400" b="1" dirty="0">
                <a:latin typeface="Comic Sans MS" panose="030F0702030302020204" pitchFamily="66" charset="0"/>
              </a:rPr>
              <a:t> </a:t>
            </a:r>
            <a:r>
              <a:rPr lang="en-US" sz="1400" b="1" dirty="0" err="1">
                <a:latin typeface="Comic Sans MS" panose="030F0702030302020204" pitchFamily="66" charset="0"/>
              </a:rPr>
              <a:t>wytwarzane</a:t>
            </a:r>
            <a:r>
              <a:rPr lang="en-US" sz="1400" b="1" dirty="0">
                <a:latin typeface="Comic Sans MS" panose="030F0702030302020204" pitchFamily="66" charset="0"/>
              </a:rPr>
              <a:t> z ropy </a:t>
            </a:r>
            <a:r>
              <a:rPr lang="en-US" sz="1400" b="1" dirty="0" err="1">
                <a:latin typeface="Comic Sans MS" panose="030F0702030302020204" pitchFamily="66" charset="0"/>
              </a:rPr>
              <a:t>naftowej</a:t>
            </a:r>
            <a:r>
              <a:rPr lang="en-US" sz="1400" b="1" dirty="0">
                <a:latin typeface="Comic Sans MS" panose="030F0702030302020204" pitchFamily="66" charset="0"/>
              </a:rPr>
              <a:t>. </a:t>
            </a:r>
            <a:r>
              <a:rPr lang="en-US" sz="1400" b="1" dirty="0" err="1">
                <a:latin typeface="Comic Sans MS" panose="030F0702030302020204" pitchFamily="66" charset="0"/>
              </a:rPr>
              <a:t>Wyróżnia</a:t>
            </a:r>
            <a:r>
              <a:rPr lang="en-US" sz="1400" b="1" dirty="0">
                <a:latin typeface="Comic Sans MS" panose="030F0702030302020204" pitchFamily="66" charset="0"/>
              </a:rPr>
              <a:t> </a:t>
            </a:r>
            <a:r>
              <a:rPr lang="en-US" sz="1400" b="1" dirty="0" err="1">
                <a:latin typeface="Comic Sans MS" panose="030F0702030302020204" pitchFamily="66" charset="0"/>
              </a:rPr>
              <a:t>się</a:t>
            </a:r>
            <a:r>
              <a:rPr lang="en-US" sz="1400" b="1" dirty="0">
                <a:latin typeface="Comic Sans MS" panose="030F0702030302020204" pitchFamily="66" charset="0"/>
              </a:rPr>
              <a:t> </a:t>
            </a:r>
            <a:r>
              <a:rPr lang="en-US" sz="1400" b="1" dirty="0" err="1">
                <a:latin typeface="Comic Sans MS" panose="030F0702030302020204" pitchFamily="66" charset="0"/>
              </a:rPr>
              <a:t>trzy</a:t>
            </a:r>
            <a:r>
              <a:rPr lang="en-US" sz="1400" b="1" dirty="0">
                <a:latin typeface="Comic Sans MS" panose="030F0702030302020204" pitchFamily="66" charset="0"/>
              </a:rPr>
              <a:t> </a:t>
            </a:r>
            <a:r>
              <a:rPr lang="en-US" sz="1400" b="1" dirty="0" err="1">
                <a:latin typeface="Comic Sans MS" panose="030F0702030302020204" pitchFamily="66" charset="0"/>
              </a:rPr>
              <a:t>grupy</a:t>
            </a:r>
            <a:r>
              <a:rPr lang="en-US" sz="1400" b="1" dirty="0">
                <a:latin typeface="Comic Sans MS" panose="030F0702030302020204" pitchFamily="66" charset="0"/>
              </a:rPr>
              <a:t> </a:t>
            </a:r>
            <a:r>
              <a:rPr lang="en-US" sz="1400" b="1" dirty="0" err="1">
                <a:latin typeface="Comic Sans MS" panose="030F0702030302020204" pitchFamily="66" charset="0"/>
              </a:rPr>
              <a:t>tworzyw</a:t>
            </a:r>
            <a:r>
              <a:rPr lang="en-US" sz="1400" b="1" dirty="0">
                <a:latin typeface="Comic Sans MS" panose="030F0702030302020204" pitchFamily="66" charset="0"/>
              </a:rPr>
              <a:t> </a:t>
            </a:r>
            <a:r>
              <a:rPr lang="en-US" sz="1400" b="1" dirty="0" err="1">
                <a:latin typeface="Comic Sans MS" panose="030F0702030302020204" pitchFamily="66" charset="0"/>
              </a:rPr>
              <a:t>sztucznych</a:t>
            </a:r>
            <a:r>
              <a:rPr lang="en-US" sz="1400" b="1" dirty="0">
                <a:latin typeface="Comic Sans MS" panose="030F0702030302020204" pitchFamily="66" charset="0"/>
              </a:rPr>
              <a:t>, a ten </a:t>
            </a:r>
            <a:r>
              <a:rPr lang="en-US" sz="1400" b="1" dirty="0" err="1">
                <a:latin typeface="Comic Sans MS" panose="030F0702030302020204" pitchFamily="66" charset="0"/>
              </a:rPr>
              <a:t>najbardziej</a:t>
            </a:r>
            <a:r>
              <a:rPr lang="en-US" sz="1400" b="1" dirty="0">
                <a:latin typeface="Comic Sans MS" panose="030F0702030302020204" pitchFamily="66" charset="0"/>
              </a:rPr>
              <a:t> </a:t>
            </a:r>
            <a:r>
              <a:rPr lang="en-US" sz="1400" b="1" dirty="0" err="1">
                <a:latin typeface="Comic Sans MS" panose="030F0702030302020204" pitchFamily="66" charset="0"/>
              </a:rPr>
              <a:t>znany</a:t>
            </a:r>
            <a:r>
              <a:rPr lang="en-US" sz="1400" b="1" dirty="0">
                <a:latin typeface="Comic Sans MS" panose="030F0702030302020204" pitchFamily="66" charset="0"/>
              </a:rPr>
              <a:t> </a:t>
            </a:r>
            <a:r>
              <a:rPr lang="en-US" sz="1400" b="1" dirty="0" err="1">
                <a:latin typeface="Comic Sans MS" panose="030F0702030302020204" pitchFamily="66" charset="0"/>
              </a:rPr>
              <a:t>podział</a:t>
            </a:r>
            <a:r>
              <a:rPr lang="en-US" sz="1400" b="1" dirty="0">
                <a:latin typeface="Comic Sans MS" panose="030F0702030302020204" pitchFamily="66" charset="0"/>
              </a:rPr>
              <a:t> </a:t>
            </a:r>
            <a:r>
              <a:rPr lang="en-US" sz="1400" b="1" dirty="0" err="1">
                <a:latin typeface="Comic Sans MS" panose="030F0702030302020204" pitchFamily="66" charset="0"/>
              </a:rPr>
              <a:t>bierze</a:t>
            </a:r>
            <a:r>
              <a:rPr lang="en-US" sz="1400" b="1" dirty="0">
                <a:latin typeface="Comic Sans MS" panose="030F0702030302020204" pitchFamily="66" charset="0"/>
              </a:rPr>
              <a:t> pod </a:t>
            </a:r>
            <a:r>
              <a:rPr lang="en-US" sz="1400" b="1" dirty="0" err="1">
                <a:latin typeface="Comic Sans MS" panose="030F0702030302020204" pitchFamily="66" charset="0"/>
              </a:rPr>
              <a:t>uwagę</a:t>
            </a:r>
            <a:r>
              <a:rPr lang="en-US" sz="1400" b="1" dirty="0">
                <a:latin typeface="Comic Sans MS" panose="030F0702030302020204" pitchFamily="66" charset="0"/>
              </a:rPr>
              <a:t> </a:t>
            </a:r>
            <a:r>
              <a:rPr lang="en-US" sz="1400" b="1" dirty="0" err="1">
                <a:latin typeface="Comic Sans MS" panose="030F0702030302020204" pitchFamily="66" charset="0"/>
              </a:rPr>
              <a:t>właściwości</a:t>
            </a:r>
            <a:r>
              <a:rPr lang="en-US" sz="1400" b="1" dirty="0">
                <a:latin typeface="Comic Sans MS" panose="030F0702030302020204" pitchFamily="66" charset="0"/>
              </a:rPr>
              <a:t> </a:t>
            </a:r>
            <a:r>
              <a:rPr lang="en-US" sz="1400" b="1" dirty="0" err="1">
                <a:latin typeface="Comic Sans MS" panose="030F0702030302020204" pitchFamily="66" charset="0"/>
              </a:rPr>
              <a:t>materiału</a:t>
            </a:r>
            <a:r>
              <a:rPr lang="en-US" sz="1400" b="1" dirty="0">
                <a:latin typeface="Comic Sans MS" panose="030F0702030302020204" pitchFamily="66" charset="0"/>
              </a:rPr>
              <a:t> </a:t>
            </a:r>
            <a:r>
              <a:rPr lang="en-US" sz="1400" b="1" dirty="0" err="1">
                <a:latin typeface="Comic Sans MS" panose="030F0702030302020204" pitchFamily="66" charset="0"/>
              </a:rPr>
              <a:t>i</a:t>
            </a:r>
            <a:r>
              <a:rPr lang="en-US" sz="1400" b="1" dirty="0">
                <a:latin typeface="Comic Sans MS" panose="030F0702030302020204" pitchFamily="66" charset="0"/>
              </a:rPr>
              <a:t> </a:t>
            </a:r>
            <a:r>
              <a:rPr lang="en-US" sz="1400" b="1" dirty="0" err="1">
                <a:latin typeface="Comic Sans MS" panose="030F0702030302020204" pitchFamily="66" charset="0"/>
              </a:rPr>
              <a:t>wynikający</a:t>
            </a:r>
            <a:r>
              <a:rPr lang="en-US" sz="1400" b="1" dirty="0">
                <a:latin typeface="Comic Sans MS" panose="030F0702030302020204" pitchFamily="66" charset="0"/>
              </a:rPr>
              <a:t> z </a:t>
            </a:r>
            <a:r>
              <a:rPr lang="en-US" sz="1400" b="1" dirty="0" err="1">
                <a:latin typeface="Comic Sans MS" panose="030F0702030302020204" pitchFamily="66" charset="0"/>
              </a:rPr>
              <a:t>nich</a:t>
            </a:r>
            <a:r>
              <a:rPr lang="en-US" sz="1400" b="1" dirty="0">
                <a:latin typeface="Comic Sans MS" panose="030F0702030302020204" pitchFamily="66" charset="0"/>
              </a:rPr>
              <a:t> </a:t>
            </a:r>
            <a:r>
              <a:rPr lang="en-US" sz="1400" b="1" dirty="0" err="1">
                <a:latin typeface="Comic Sans MS" panose="030F0702030302020204" pitchFamily="66" charset="0"/>
              </a:rPr>
              <a:t>sposób</a:t>
            </a:r>
            <a:r>
              <a:rPr lang="en-US" sz="1400" b="1" dirty="0">
                <a:latin typeface="Comic Sans MS" panose="030F0702030302020204" pitchFamily="66" charset="0"/>
              </a:rPr>
              <a:t> </a:t>
            </a:r>
            <a:r>
              <a:rPr lang="en-US" sz="1400" b="1" dirty="0" err="1">
                <a:latin typeface="Comic Sans MS" panose="030F0702030302020204" pitchFamily="66" charset="0"/>
              </a:rPr>
              <a:t>przetwarzania</a:t>
            </a:r>
            <a:r>
              <a:rPr lang="en-US" sz="1400" b="1" dirty="0">
                <a:latin typeface="Comic Sans MS" panose="030F0702030302020204" pitchFamily="66" charset="0"/>
              </a:rPr>
              <a:t>. </a:t>
            </a:r>
          </a:p>
          <a:p>
            <a:pPr indent="-228600" algn="just">
              <a:lnSpc>
                <a:spcPct val="90000"/>
              </a:lnSpc>
              <a:spcAft>
                <a:spcPts val="600"/>
              </a:spcAft>
              <a:buFont typeface="Arial" panose="020B0604020202020204" pitchFamily="34" charset="0"/>
              <a:buChar char="•"/>
            </a:pPr>
            <a:endParaRPr lang="pl-PL" sz="1400" dirty="0">
              <a:latin typeface="Comic Sans MS" panose="030F0702030302020204" pitchFamily="66" charset="0"/>
            </a:endParaRPr>
          </a:p>
          <a:p>
            <a:pPr indent="-228600" algn="just">
              <a:lnSpc>
                <a:spcPct val="90000"/>
              </a:lnSpc>
              <a:spcAft>
                <a:spcPts val="600"/>
              </a:spcAft>
              <a:buFont typeface="Arial" panose="020B0604020202020204" pitchFamily="34" charset="0"/>
              <a:buChar char="•"/>
            </a:pPr>
            <a:r>
              <a:rPr lang="en-US" sz="1400" b="1" dirty="0" err="1">
                <a:latin typeface="Comic Sans MS" panose="030F0702030302020204" pitchFamily="66" charset="0"/>
              </a:rPr>
              <a:t>Tworzywa</a:t>
            </a:r>
            <a:r>
              <a:rPr lang="en-US" sz="1400" b="1" dirty="0">
                <a:latin typeface="Comic Sans MS" panose="030F0702030302020204" pitchFamily="66" charset="0"/>
              </a:rPr>
              <a:t> </a:t>
            </a:r>
            <a:r>
              <a:rPr lang="en-US" sz="1400" b="1" dirty="0" err="1">
                <a:latin typeface="Comic Sans MS" panose="030F0702030302020204" pitchFamily="66" charset="0"/>
              </a:rPr>
              <a:t>termoplastyczna</a:t>
            </a:r>
            <a:r>
              <a:rPr lang="en-US" sz="1400" b="1" dirty="0">
                <a:latin typeface="Comic Sans MS" panose="030F0702030302020204" pitchFamily="66" charset="0"/>
              </a:rPr>
              <a:t> </a:t>
            </a:r>
            <a:r>
              <a:rPr lang="en-US" sz="1400" dirty="0">
                <a:latin typeface="Comic Sans MS" panose="030F0702030302020204" pitchFamily="66" charset="0"/>
              </a:rPr>
              <a:t>w </a:t>
            </a:r>
            <a:r>
              <a:rPr lang="en-US" sz="1400" dirty="0" err="1">
                <a:latin typeface="Comic Sans MS" panose="030F0702030302020204" pitchFamily="66" charset="0"/>
              </a:rPr>
              <a:t>podwyższonej</a:t>
            </a:r>
            <a:r>
              <a:rPr lang="en-US" sz="1400" dirty="0">
                <a:latin typeface="Comic Sans MS" panose="030F0702030302020204" pitchFamily="66" charset="0"/>
              </a:rPr>
              <a:t> </a:t>
            </a:r>
            <a:r>
              <a:rPr lang="en-US" sz="1400" dirty="0" err="1">
                <a:latin typeface="Comic Sans MS" panose="030F0702030302020204" pitchFamily="66" charset="0"/>
              </a:rPr>
              <a:t>temperaturze</a:t>
            </a:r>
            <a:r>
              <a:rPr lang="en-US" sz="1400" dirty="0">
                <a:latin typeface="Comic Sans MS" panose="030F0702030302020204" pitchFamily="66" charset="0"/>
              </a:rPr>
              <a:t> </a:t>
            </a:r>
            <a:r>
              <a:rPr lang="en-US" sz="1400" dirty="0" err="1">
                <a:latin typeface="Comic Sans MS" panose="030F0702030302020204" pitchFamily="66" charset="0"/>
              </a:rPr>
              <a:t>stają</a:t>
            </a:r>
            <a:r>
              <a:rPr lang="en-US" sz="1400" dirty="0">
                <a:latin typeface="Comic Sans MS" panose="030F0702030302020204" pitchFamily="66" charset="0"/>
              </a:rPr>
              <a:t> </a:t>
            </a:r>
            <a:r>
              <a:rPr lang="en-US" sz="1400" dirty="0" err="1">
                <a:latin typeface="Comic Sans MS" panose="030F0702030302020204" pitchFamily="66" charset="0"/>
              </a:rPr>
              <a:t>się</a:t>
            </a:r>
            <a:r>
              <a:rPr lang="en-US" sz="1400" dirty="0">
                <a:latin typeface="Comic Sans MS" panose="030F0702030302020204" pitchFamily="66" charset="0"/>
              </a:rPr>
              <a:t> </a:t>
            </a:r>
            <a:r>
              <a:rPr lang="en-US" sz="1400" dirty="0" err="1">
                <a:latin typeface="Comic Sans MS" panose="030F0702030302020204" pitchFamily="66" charset="0"/>
              </a:rPr>
              <a:t>plastyczne</a:t>
            </a:r>
            <a:r>
              <a:rPr lang="en-US" sz="1400" dirty="0">
                <a:latin typeface="Comic Sans MS" panose="030F0702030302020204" pitchFamily="66" charset="0"/>
              </a:rPr>
              <a:t> </a:t>
            </a:r>
            <a:r>
              <a:rPr lang="en-US" sz="1400" dirty="0" err="1">
                <a:latin typeface="Comic Sans MS" panose="030F0702030302020204" pitchFamily="66" charset="0"/>
              </a:rPr>
              <a:t>i</a:t>
            </a:r>
            <a:r>
              <a:rPr lang="en-US" sz="1400" dirty="0">
                <a:latin typeface="Comic Sans MS" panose="030F0702030302020204" pitchFamily="66" charset="0"/>
              </a:rPr>
              <a:t> </a:t>
            </a:r>
            <a:r>
              <a:rPr lang="en-US" sz="1400" dirty="0" err="1">
                <a:latin typeface="Comic Sans MS" panose="030F0702030302020204" pitchFamily="66" charset="0"/>
              </a:rPr>
              <a:t>można</a:t>
            </a:r>
            <a:r>
              <a:rPr lang="en-US" sz="1400" dirty="0">
                <a:latin typeface="Comic Sans MS" panose="030F0702030302020204" pitchFamily="66" charset="0"/>
              </a:rPr>
              <a:t> je </a:t>
            </a:r>
            <a:r>
              <a:rPr lang="en-US" sz="1400" dirty="0" err="1">
                <a:latin typeface="Comic Sans MS" panose="030F0702030302020204" pitchFamily="66" charset="0"/>
              </a:rPr>
              <a:t>formować</a:t>
            </a:r>
            <a:r>
              <a:rPr lang="en-US" sz="1400" dirty="0">
                <a:latin typeface="Comic Sans MS" panose="030F0702030302020204" pitchFamily="66" charset="0"/>
              </a:rPr>
              <a:t>; po </a:t>
            </a:r>
            <a:r>
              <a:rPr lang="en-US" sz="1400" dirty="0" err="1">
                <a:latin typeface="Comic Sans MS" panose="030F0702030302020204" pitchFamily="66" charset="0"/>
              </a:rPr>
              <a:t>schłodzeniu</a:t>
            </a:r>
            <a:r>
              <a:rPr lang="en-US" sz="1400" dirty="0">
                <a:latin typeface="Comic Sans MS" panose="030F0702030302020204" pitchFamily="66" charset="0"/>
              </a:rPr>
              <a:t> </a:t>
            </a:r>
            <a:r>
              <a:rPr lang="en-US" sz="1400" dirty="0" err="1">
                <a:latin typeface="Comic Sans MS" panose="030F0702030302020204" pitchFamily="66" charset="0"/>
              </a:rPr>
              <a:t>zachowują</a:t>
            </a:r>
            <a:r>
              <a:rPr lang="en-US" sz="1400" dirty="0">
                <a:latin typeface="Comic Sans MS" panose="030F0702030302020204" pitchFamily="66" charset="0"/>
              </a:rPr>
              <a:t> </a:t>
            </a:r>
            <a:r>
              <a:rPr lang="en-US" sz="1400" dirty="0" err="1">
                <a:latin typeface="Comic Sans MS" panose="030F0702030302020204" pitchFamily="66" charset="0"/>
              </a:rPr>
              <a:t>nadany</a:t>
            </a:r>
            <a:r>
              <a:rPr lang="en-US" sz="1400" dirty="0">
                <a:latin typeface="Comic Sans MS" panose="030F0702030302020204" pitchFamily="66" charset="0"/>
              </a:rPr>
              <a:t> </a:t>
            </a:r>
            <a:r>
              <a:rPr lang="en-US" sz="1400" dirty="0" err="1">
                <a:latin typeface="Comic Sans MS" panose="030F0702030302020204" pitchFamily="66" charset="0"/>
              </a:rPr>
              <a:t>im</a:t>
            </a:r>
            <a:r>
              <a:rPr lang="en-US" sz="1400" dirty="0">
                <a:latin typeface="Comic Sans MS" panose="030F0702030302020204" pitchFamily="66" charset="0"/>
              </a:rPr>
              <a:t> </a:t>
            </a:r>
            <a:r>
              <a:rPr lang="en-US" sz="1400" dirty="0" err="1">
                <a:latin typeface="Comic Sans MS" panose="030F0702030302020204" pitchFamily="66" charset="0"/>
              </a:rPr>
              <a:t>kształt</a:t>
            </a:r>
            <a:r>
              <a:rPr lang="en-US" sz="1400" dirty="0">
                <a:latin typeface="Comic Sans MS" panose="030F0702030302020204" pitchFamily="66" charset="0"/>
              </a:rPr>
              <a:t>. Jest to </a:t>
            </a:r>
            <a:r>
              <a:rPr lang="en-US" sz="1400" dirty="0" err="1">
                <a:latin typeface="Comic Sans MS" panose="030F0702030302020204" pitchFamily="66" charset="0"/>
              </a:rPr>
              <a:t>proces</a:t>
            </a:r>
            <a:r>
              <a:rPr lang="en-US" sz="1400" dirty="0">
                <a:latin typeface="Comic Sans MS" panose="030F0702030302020204" pitchFamily="66" charset="0"/>
              </a:rPr>
              <a:t> </a:t>
            </a:r>
            <a:r>
              <a:rPr lang="en-US" sz="1400" dirty="0" err="1">
                <a:latin typeface="Comic Sans MS" panose="030F0702030302020204" pitchFamily="66" charset="0"/>
              </a:rPr>
              <a:t>odwracalny</a:t>
            </a:r>
            <a:r>
              <a:rPr lang="en-US" sz="1400" dirty="0">
                <a:latin typeface="Comic Sans MS" panose="030F0702030302020204" pitchFamily="66" charset="0"/>
              </a:rPr>
              <a:t> -  po </a:t>
            </a:r>
            <a:r>
              <a:rPr lang="en-US" sz="1400" dirty="0" err="1">
                <a:latin typeface="Comic Sans MS" panose="030F0702030302020204" pitchFamily="66" charset="0"/>
              </a:rPr>
              <a:t>ponownym</a:t>
            </a:r>
            <a:r>
              <a:rPr lang="en-US" sz="1400" dirty="0">
                <a:latin typeface="Comic Sans MS" panose="030F0702030302020204" pitchFamily="66" charset="0"/>
              </a:rPr>
              <a:t> </a:t>
            </a:r>
            <a:r>
              <a:rPr lang="en-US" sz="1400" dirty="0" err="1">
                <a:latin typeface="Comic Sans MS" panose="030F0702030302020204" pitchFamily="66" charset="0"/>
              </a:rPr>
              <a:t>podgrzaniu</a:t>
            </a:r>
            <a:r>
              <a:rPr lang="en-US" sz="1400" dirty="0">
                <a:latin typeface="Comic Sans MS" panose="030F0702030302020204" pitchFamily="66" charset="0"/>
              </a:rPr>
              <a:t> </a:t>
            </a:r>
            <a:r>
              <a:rPr lang="en-US" sz="1400" dirty="0" err="1">
                <a:latin typeface="Comic Sans MS" panose="030F0702030302020204" pitchFamily="66" charset="0"/>
              </a:rPr>
              <a:t>tworzywa</a:t>
            </a:r>
            <a:r>
              <a:rPr lang="en-US" sz="1400" dirty="0">
                <a:latin typeface="Comic Sans MS" panose="030F0702030302020204" pitchFamily="66" charset="0"/>
              </a:rPr>
              <a:t> </a:t>
            </a:r>
            <a:r>
              <a:rPr lang="en-US" sz="1400" dirty="0" err="1">
                <a:latin typeface="Comic Sans MS" panose="030F0702030302020204" pitchFamily="66" charset="0"/>
              </a:rPr>
              <a:t>termoplastyczne</a:t>
            </a:r>
            <a:r>
              <a:rPr lang="en-US" sz="1400" dirty="0">
                <a:latin typeface="Comic Sans MS" panose="030F0702030302020204" pitchFamily="66" charset="0"/>
              </a:rPr>
              <a:t> </a:t>
            </a:r>
            <a:r>
              <a:rPr lang="en-US" sz="1400" dirty="0" err="1">
                <a:latin typeface="Comic Sans MS" panose="030F0702030302020204" pitchFamily="66" charset="0"/>
              </a:rPr>
              <a:t>znowu</a:t>
            </a:r>
            <a:r>
              <a:rPr lang="en-US" sz="1400" dirty="0">
                <a:latin typeface="Comic Sans MS" panose="030F0702030302020204" pitchFamily="66" charset="0"/>
              </a:rPr>
              <a:t> </a:t>
            </a:r>
            <a:r>
              <a:rPr lang="en-US" sz="1400" dirty="0" err="1">
                <a:latin typeface="Comic Sans MS" panose="030F0702030302020204" pitchFamily="66" charset="0"/>
              </a:rPr>
              <a:t>przechodzą</a:t>
            </a:r>
            <a:r>
              <a:rPr lang="en-US" sz="1400" dirty="0">
                <a:latin typeface="Comic Sans MS" panose="030F0702030302020204" pitchFamily="66" charset="0"/>
              </a:rPr>
              <a:t> w stan </a:t>
            </a:r>
            <a:r>
              <a:rPr lang="en-US" sz="1400" dirty="0" err="1">
                <a:latin typeface="Comic Sans MS" panose="030F0702030302020204" pitchFamily="66" charset="0"/>
              </a:rPr>
              <a:t>plastyczny</a:t>
            </a:r>
            <a:r>
              <a:rPr lang="en-US" sz="1400" dirty="0">
                <a:latin typeface="Comic Sans MS" panose="030F0702030302020204" pitchFamily="66" charset="0"/>
              </a:rPr>
              <a:t>. </a:t>
            </a:r>
            <a:r>
              <a:rPr lang="en-US" sz="1400" dirty="0" err="1">
                <a:latin typeface="Comic Sans MS" panose="030F0702030302020204" pitchFamily="66" charset="0"/>
              </a:rPr>
              <a:t>Termoplasty</a:t>
            </a:r>
            <a:r>
              <a:rPr lang="en-US" sz="1400" dirty="0">
                <a:latin typeface="Comic Sans MS" panose="030F0702030302020204" pitchFamily="66" charset="0"/>
              </a:rPr>
              <a:t> </a:t>
            </a:r>
            <a:r>
              <a:rPr lang="en-US" sz="1400" dirty="0" err="1">
                <a:latin typeface="Comic Sans MS" panose="030F0702030302020204" pitchFamily="66" charset="0"/>
              </a:rPr>
              <a:t>są</a:t>
            </a:r>
            <a:r>
              <a:rPr lang="en-US" sz="1400" dirty="0">
                <a:latin typeface="Comic Sans MS" panose="030F0702030302020204" pitchFamily="66" charset="0"/>
              </a:rPr>
              <a:t> </a:t>
            </a:r>
            <a:r>
              <a:rPr lang="en-US" sz="1400" dirty="0" err="1">
                <a:latin typeface="Comic Sans MS" panose="030F0702030302020204" pitchFamily="66" charset="0"/>
              </a:rPr>
              <a:t>zbudowane</a:t>
            </a:r>
            <a:r>
              <a:rPr lang="en-US" sz="1400" dirty="0">
                <a:latin typeface="Comic Sans MS" panose="030F0702030302020204" pitchFamily="66" charset="0"/>
              </a:rPr>
              <a:t> z </a:t>
            </a:r>
            <a:r>
              <a:rPr lang="en-US" sz="1400" dirty="0" err="1">
                <a:latin typeface="Comic Sans MS" panose="030F0702030302020204" pitchFamily="66" charset="0"/>
              </a:rPr>
              <a:t>długich</a:t>
            </a:r>
            <a:r>
              <a:rPr lang="en-US" sz="1400" dirty="0">
                <a:latin typeface="Comic Sans MS" panose="030F0702030302020204" pitchFamily="66" charset="0"/>
              </a:rPr>
              <a:t> </a:t>
            </a:r>
            <a:r>
              <a:rPr lang="en-US" sz="1400" dirty="0" err="1">
                <a:latin typeface="Comic Sans MS" panose="030F0702030302020204" pitchFamily="66" charset="0"/>
              </a:rPr>
              <a:t>łańcuchów</a:t>
            </a:r>
            <a:r>
              <a:rPr lang="en-US" sz="1400" dirty="0">
                <a:latin typeface="Comic Sans MS" panose="030F0702030302020204" pitchFamily="66" charset="0"/>
              </a:rPr>
              <a:t> </a:t>
            </a:r>
            <a:r>
              <a:rPr lang="en-US" sz="1400" dirty="0" err="1">
                <a:latin typeface="Comic Sans MS" panose="030F0702030302020204" pitchFamily="66" charset="0"/>
              </a:rPr>
              <a:t>liniowych</a:t>
            </a:r>
            <a:r>
              <a:rPr lang="en-US" sz="1400" dirty="0">
                <a:latin typeface="Comic Sans MS" panose="030F0702030302020204" pitchFamily="66" charset="0"/>
              </a:rPr>
              <a:t> (z </a:t>
            </a:r>
            <a:r>
              <a:rPr lang="en-US" sz="1400" dirty="0" err="1">
                <a:latin typeface="Comic Sans MS" panose="030F0702030302020204" pitchFamily="66" charset="0"/>
              </a:rPr>
              <a:t>ewentualnymi</a:t>
            </a:r>
            <a:r>
              <a:rPr lang="en-US" sz="1400" dirty="0">
                <a:latin typeface="Comic Sans MS" panose="030F0702030302020204" pitchFamily="66" charset="0"/>
              </a:rPr>
              <a:t> </a:t>
            </a:r>
            <a:r>
              <a:rPr lang="en-US" sz="1400" dirty="0" err="1">
                <a:latin typeface="Comic Sans MS" panose="030F0702030302020204" pitchFamily="66" charset="0"/>
              </a:rPr>
              <a:t>nielicznymi</a:t>
            </a:r>
            <a:r>
              <a:rPr lang="en-US" sz="1400" dirty="0">
                <a:latin typeface="Comic Sans MS" panose="030F0702030302020204" pitchFamily="66" charset="0"/>
              </a:rPr>
              <a:t> </a:t>
            </a:r>
            <a:r>
              <a:rPr lang="en-US" sz="1400" dirty="0" err="1">
                <a:latin typeface="Comic Sans MS" panose="030F0702030302020204" pitchFamily="66" charset="0"/>
              </a:rPr>
              <a:t>rozgałęzieniami</a:t>
            </a:r>
            <a:r>
              <a:rPr lang="en-US" sz="1400" dirty="0">
                <a:latin typeface="Comic Sans MS" panose="030F0702030302020204" pitchFamily="66" charset="0"/>
              </a:rPr>
              <a:t>). </a:t>
            </a:r>
            <a:r>
              <a:rPr lang="en-US" sz="1400" dirty="0" err="1">
                <a:latin typeface="Comic Sans MS" panose="030F0702030302020204" pitchFamily="66" charset="0"/>
              </a:rPr>
              <a:t>Pomiędzy</a:t>
            </a:r>
            <a:r>
              <a:rPr lang="en-US" sz="1400" dirty="0">
                <a:latin typeface="Comic Sans MS" panose="030F0702030302020204" pitchFamily="66" charset="0"/>
              </a:rPr>
              <a:t> </a:t>
            </a:r>
            <a:r>
              <a:rPr lang="en-US" sz="1400" dirty="0" err="1">
                <a:latin typeface="Comic Sans MS" panose="030F0702030302020204" pitchFamily="66" charset="0"/>
              </a:rPr>
              <a:t>łańcuchami</a:t>
            </a:r>
            <a:r>
              <a:rPr lang="en-US" sz="1400" dirty="0">
                <a:latin typeface="Comic Sans MS" panose="030F0702030302020204" pitchFamily="66" charset="0"/>
              </a:rPr>
              <a:t> </a:t>
            </a:r>
            <a:r>
              <a:rPr lang="en-US" sz="1400" dirty="0" err="1">
                <a:latin typeface="Comic Sans MS" panose="030F0702030302020204" pitchFamily="66" charset="0"/>
              </a:rPr>
              <a:t>występują</a:t>
            </a:r>
            <a:r>
              <a:rPr lang="en-US" sz="1400" dirty="0">
                <a:latin typeface="Comic Sans MS" panose="030F0702030302020204" pitchFamily="66" charset="0"/>
              </a:rPr>
              <a:t> </a:t>
            </a:r>
            <a:r>
              <a:rPr lang="en-US" sz="1400" dirty="0" err="1">
                <a:latin typeface="Comic Sans MS" panose="030F0702030302020204" pitchFamily="66" charset="0"/>
              </a:rPr>
              <a:t>jedynie</a:t>
            </a:r>
            <a:r>
              <a:rPr lang="en-US" sz="1400" dirty="0">
                <a:latin typeface="Comic Sans MS" panose="030F0702030302020204" pitchFamily="66" charset="0"/>
              </a:rPr>
              <a:t> </a:t>
            </a:r>
            <a:r>
              <a:rPr lang="en-US" sz="1400" dirty="0" err="1">
                <a:latin typeface="Comic Sans MS" panose="030F0702030302020204" pitchFamily="66" charset="0"/>
              </a:rPr>
              <a:t>słabe</a:t>
            </a:r>
            <a:r>
              <a:rPr lang="en-US" sz="1400" dirty="0">
                <a:latin typeface="Comic Sans MS" panose="030F0702030302020204" pitchFamily="66" charset="0"/>
              </a:rPr>
              <a:t> </a:t>
            </a:r>
            <a:r>
              <a:rPr lang="en-US" sz="1400" dirty="0" err="1">
                <a:latin typeface="Comic Sans MS" panose="030F0702030302020204" pitchFamily="66" charset="0"/>
              </a:rPr>
              <a:t>oddziaływania</a:t>
            </a:r>
            <a:r>
              <a:rPr lang="en-US" sz="1400" dirty="0">
                <a:latin typeface="Comic Sans MS" panose="030F0702030302020204" pitchFamily="66" charset="0"/>
              </a:rPr>
              <a:t> </a:t>
            </a:r>
            <a:r>
              <a:rPr lang="en-US" sz="1400" dirty="0" err="1">
                <a:latin typeface="Comic Sans MS" panose="030F0702030302020204" pitchFamily="66" charset="0"/>
              </a:rPr>
              <a:t>wzajemne,tzw</a:t>
            </a:r>
            <a:r>
              <a:rPr lang="en-US" sz="1400" dirty="0">
                <a:latin typeface="Comic Sans MS" panose="030F0702030302020204" pitchFamily="66" charset="0"/>
              </a:rPr>
              <a:t>. </a:t>
            </a:r>
            <a:r>
              <a:rPr lang="en-US" sz="1400" dirty="0" err="1">
                <a:latin typeface="Comic Sans MS" panose="030F0702030302020204" pitchFamily="66" charset="0"/>
              </a:rPr>
              <a:t>siły</a:t>
            </a:r>
            <a:r>
              <a:rPr lang="en-US" sz="1400" dirty="0">
                <a:latin typeface="Comic Sans MS" panose="030F0702030302020204" pitchFamily="66" charset="0"/>
              </a:rPr>
              <a:t> van der </a:t>
            </a:r>
            <a:r>
              <a:rPr lang="en-US" sz="1400" dirty="0" err="1">
                <a:latin typeface="Comic Sans MS" panose="030F0702030302020204" pitchFamily="66" charset="0"/>
              </a:rPr>
              <a:t>Waalsa</a:t>
            </a:r>
            <a:r>
              <a:rPr lang="en-US" sz="1400" dirty="0">
                <a:latin typeface="Comic Sans MS" panose="030F0702030302020204" pitchFamily="66" charset="0"/>
              </a:rPr>
              <a:t>. W </a:t>
            </a:r>
            <a:r>
              <a:rPr lang="en-US" sz="1400" dirty="0" err="1">
                <a:latin typeface="Comic Sans MS" panose="030F0702030302020204" pitchFamily="66" charset="0"/>
              </a:rPr>
              <a:t>podwyższonej</a:t>
            </a:r>
            <a:r>
              <a:rPr lang="en-US" sz="1400" dirty="0">
                <a:latin typeface="Comic Sans MS" panose="030F0702030302020204" pitchFamily="66" charset="0"/>
              </a:rPr>
              <a:t> </a:t>
            </a:r>
            <a:r>
              <a:rPr lang="en-US" sz="1400" dirty="0" err="1">
                <a:latin typeface="Comic Sans MS" panose="030F0702030302020204" pitchFamily="66" charset="0"/>
              </a:rPr>
              <a:t>temperaturze</a:t>
            </a:r>
            <a:r>
              <a:rPr lang="en-US" sz="1400" dirty="0">
                <a:latin typeface="Comic Sans MS" panose="030F0702030302020204" pitchFamily="66" charset="0"/>
              </a:rPr>
              <a:t> </a:t>
            </a:r>
            <a:r>
              <a:rPr lang="en-US" sz="1400" dirty="0" err="1">
                <a:latin typeface="Comic Sans MS" panose="030F0702030302020204" pitchFamily="66" charset="0"/>
              </a:rPr>
              <a:t>oddziaływania</a:t>
            </a:r>
            <a:r>
              <a:rPr lang="en-US" sz="1400" dirty="0">
                <a:latin typeface="Comic Sans MS" panose="030F0702030302020204" pitchFamily="66" charset="0"/>
              </a:rPr>
              <a:t> </a:t>
            </a:r>
            <a:r>
              <a:rPr lang="en-US" sz="1400" dirty="0" err="1">
                <a:latin typeface="Comic Sans MS" panose="030F0702030302020204" pitchFamily="66" charset="0"/>
              </a:rPr>
              <a:t>te</a:t>
            </a:r>
            <a:r>
              <a:rPr lang="en-US" sz="1400" dirty="0">
                <a:latin typeface="Comic Sans MS" panose="030F0702030302020204" pitchFamily="66" charset="0"/>
              </a:rPr>
              <a:t> </a:t>
            </a:r>
            <a:r>
              <a:rPr lang="en-US" sz="1400" dirty="0" err="1">
                <a:latin typeface="Comic Sans MS" panose="030F0702030302020204" pitchFamily="66" charset="0"/>
              </a:rPr>
              <a:t>zanikają</a:t>
            </a:r>
            <a:r>
              <a:rPr lang="en-US" sz="1400" dirty="0">
                <a:latin typeface="Comic Sans MS" panose="030F0702030302020204" pitchFamily="66" charset="0"/>
              </a:rPr>
              <a:t>, </a:t>
            </a:r>
            <a:r>
              <a:rPr lang="en-US" sz="1400" dirty="0" err="1">
                <a:latin typeface="Comic Sans MS" panose="030F0702030302020204" pitchFamily="66" charset="0"/>
              </a:rPr>
              <a:t>dzięki</a:t>
            </a:r>
            <a:r>
              <a:rPr lang="en-US" sz="1400" dirty="0">
                <a:latin typeface="Comic Sans MS" panose="030F0702030302020204" pitchFamily="66" charset="0"/>
              </a:rPr>
              <a:t> </a:t>
            </a:r>
            <a:r>
              <a:rPr lang="en-US" sz="1400" dirty="0" err="1">
                <a:latin typeface="Comic Sans MS" panose="030F0702030302020204" pitchFamily="66" charset="0"/>
              </a:rPr>
              <a:t>czemu</a:t>
            </a:r>
            <a:r>
              <a:rPr lang="en-US" sz="1400" dirty="0">
                <a:latin typeface="Comic Sans MS" panose="030F0702030302020204" pitchFamily="66" charset="0"/>
              </a:rPr>
              <a:t> </a:t>
            </a:r>
            <a:r>
              <a:rPr lang="en-US" sz="1400" dirty="0" err="1">
                <a:latin typeface="Comic Sans MS" panose="030F0702030302020204" pitchFamily="66" charset="0"/>
              </a:rPr>
              <a:t>łańcuchy</a:t>
            </a:r>
            <a:r>
              <a:rPr lang="en-US" sz="1400" dirty="0">
                <a:latin typeface="Comic Sans MS" panose="030F0702030302020204" pitchFamily="66" charset="0"/>
              </a:rPr>
              <a:t> </a:t>
            </a:r>
            <a:r>
              <a:rPr lang="en-US" sz="1400" dirty="0" err="1">
                <a:latin typeface="Comic Sans MS" panose="030F0702030302020204" pitchFamily="66" charset="0"/>
              </a:rPr>
              <a:t>polimerowe</a:t>
            </a:r>
            <a:r>
              <a:rPr lang="en-US" sz="1400" dirty="0">
                <a:latin typeface="Comic Sans MS" panose="030F0702030302020204" pitchFamily="66" charset="0"/>
              </a:rPr>
              <a:t> </a:t>
            </a:r>
            <a:r>
              <a:rPr lang="en-US" sz="1400" dirty="0" err="1">
                <a:latin typeface="Comic Sans MS" panose="030F0702030302020204" pitchFamily="66" charset="0"/>
              </a:rPr>
              <a:t>mogą</a:t>
            </a:r>
            <a:r>
              <a:rPr lang="en-US" sz="1400" dirty="0">
                <a:latin typeface="Comic Sans MS" panose="030F0702030302020204" pitchFamily="66" charset="0"/>
              </a:rPr>
              <a:t> </a:t>
            </a:r>
            <a:r>
              <a:rPr lang="en-US" sz="1400" dirty="0" err="1">
                <a:latin typeface="Comic Sans MS" panose="030F0702030302020204" pitchFamily="66" charset="0"/>
              </a:rPr>
              <a:t>się</a:t>
            </a:r>
            <a:r>
              <a:rPr lang="en-US" sz="1400" dirty="0">
                <a:latin typeface="Comic Sans MS" panose="030F0702030302020204" pitchFamily="66" charset="0"/>
              </a:rPr>
              <a:t> </a:t>
            </a:r>
            <a:r>
              <a:rPr lang="en-US" sz="1400" dirty="0" err="1">
                <a:latin typeface="Comic Sans MS" panose="030F0702030302020204" pitchFamily="66" charset="0"/>
              </a:rPr>
              <a:t>swobodnie</a:t>
            </a:r>
            <a:r>
              <a:rPr lang="en-US" sz="1400" dirty="0">
                <a:latin typeface="Comic Sans MS" panose="030F0702030302020204" pitchFamily="66" charset="0"/>
              </a:rPr>
              <a:t> </a:t>
            </a:r>
            <a:r>
              <a:rPr lang="en-US" sz="1400" dirty="0" err="1">
                <a:latin typeface="Comic Sans MS" panose="030F0702030302020204" pitchFamily="66" charset="0"/>
              </a:rPr>
              <a:t>przesuwać</a:t>
            </a:r>
            <a:r>
              <a:rPr lang="en-US" sz="1400" dirty="0">
                <a:latin typeface="Comic Sans MS" panose="030F0702030302020204" pitchFamily="66" charset="0"/>
              </a:rPr>
              <a:t> </a:t>
            </a:r>
            <a:r>
              <a:rPr lang="en-US" sz="1400" dirty="0" err="1">
                <a:latin typeface="Comic Sans MS" panose="030F0702030302020204" pitchFamily="66" charset="0"/>
              </a:rPr>
              <a:t>względem</a:t>
            </a:r>
            <a:r>
              <a:rPr lang="en-US" sz="1400" dirty="0">
                <a:latin typeface="Comic Sans MS" panose="030F0702030302020204" pitchFamily="66" charset="0"/>
              </a:rPr>
              <a:t> </a:t>
            </a:r>
            <a:r>
              <a:rPr lang="en-US" sz="1400" dirty="0" err="1">
                <a:latin typeface="Comic Sans MS" panose="030F0702030302020204" pitchFamily="66" charset="0"/>
              </a:rPr>
              <a:t>siebie</a:t>
            </a:r>
            <a:r>
              <a:rPr lang="en-US" sz="1400" dirty="0">
                <a:latin typeface="Comic Sans MS" panose="030F0702030302020204" pitchFamily="66" charset="0"/>
              </a:rPr>
              <a:t>. </a:t>
            </a:r>
          </a:p>
          <a:p>
            <a:pPr indent="-228600" algn="just">
              <a:lnSpc>
                <a:spcPct val="90000"/>
              </a:lnSpc>
              <a:spcAft>
                <a:spcPts val="600"/>
              </a:spcAft>
              <a:buFont typeface="Arial" panose="020B0604020202020204" pitchFamily="34" charset="0"/>
              <a:buChar char="•"/>
            </a:pPr>
            <a:r>
              <a:rPr lang="en-US" sz="1400" b="1" dirty="0" err="1">
                <a:latin typeface="Comic Sans MS" panose="030F0702030302020204" pitchFamily="66" charset="0"/>
              </a:rPr>
              <a:t>Tworzywa</a:t>
            </a:r>
            <a:r>
              <a:rPr lang="en-US" sz="1400" b="1" dirty="0">
                <a:latin typeface="Comic Sans MS" panose="030F0702030302020204" pitchFamily="66" charset="0"/>
              </a:rPr>
              <a:t> </a:t>
            </a:r>
            <a:r>
              <a:rPr lang="en-US" sz="1400" b="1" dirty="0" err="1">
                <a:latin typeface="Comic Sans MS" panose="030F0702030302020204" pitchFamily="66" charset="0"/>
              </a:rPr>
              <a:t>utwardzalne</a:t>
            </a:r>
            <a:r>
              <a:rPr lang="en-US" sz="1400" b="1" dirty="0">
                <a:latin typeface="Comic Sans MS" panose="030F0702030302020204" pitchFamily="66" charset="0"/>
              </a:rPr>
              <a:t> </a:t>
            </a:r>
            <a:r>
              <a:rPr lang="en-US" sz="1400" dirty="0">
                <a:latin typeface="Comic Sans MS" panose="030F0702030302020204" pitchFamily="66" charset="0"/>
              </a:rPr>
              <a:t>- </a:t>
            </a:r>
            <a:r>
              <a:rPr lang="en-US" sz="1400" dirty="0" err="1">
                <a:latin typeface="Comic Sans MS" panose="030F0702030302020204" pitchFamily="66" charset="0"/>
              </a:rPr>
              <a:t>duroplasty</a:t>
            </a:r>
            <a:r>
              <a:rPr lang="en-US" sz="1400" dirty="0">
                <a:latin typeface="Comic Sans MS" panose="030F0702030302020204" pitchFamily="66" charset="0"/>
              </a:rPr>
              <a:t> po </a:t>
            </a:r>
            <a:r>
              <a:rPr lang="en-US" sz="1400" dirty="0" err="1">
                <a:latin typeface="Comic Sans MS" panose="030F0702030302020204" pitchFamily="66" charset="0"/>
              </a:rPr>
              <a:t>uformowaniu</a:t>
            </a:r>
            <a:r>
              <a:rPr lang="en-US" sz="1400" dirty="0">
                <a:latin typeface="Comic Sans MS" panose="030F0702030302020204" pitchFamily="66" charset="0"/>
              </a:rPr>
              <a:t> </a:t>
            </a:r>
            <a:r>
              <a:rPr lang="en-US" sz="1400" dirty="0" err="1">
                <a:latin typeface="Comic Sans MS" panose="030F0702030302020204" pitchFamily="66" charset="0"/>
              </a:rPr>
              <a:t>pozostają</a:t>
            </a:r>
            <a:r>
              <a:rPr lang="en-US" sz="1400" dirty="0">
                <a:latin typeface="Comic Sans MS" panose="030F0702030302020204" pitchFamily="66" charset="0"/>
              </a:rPr>
              <a:t> </a:t>
            </a:r>
            <a:r>
              <a:rPr lang="en-US" sz="1400" dirty="0" err="1">
                <a:latin typeface="Comic Sans MS" panose="030F0702030302020204" pitchFamily="66" charset="0"/>
              </a:rPr>
              <a:t>twarde</a:t>
            </a:r>
            <a:r>
              <a:rPr lang="en-US" sz="1400" dirty="0">
                <a:latin typeface="Comic Sans MS" panose="030F0702030302020204" pitchFamily="66" charset="0"/>
              </a:rPr>
              <a:t> </a:t>
            </a:r>
            <a:r>
              <a:rPr lang="en-US" sz="1400" dirty="0" err="1">
                <a:latin typeface="Comic Sans MS" panose="030F0702030302020204" pitchFamily="66" charset="0"/>
              </a:rPr>
              <a:t>i</a:t>
            </a:r>
            <a:r>
              <a:rPr lang="en-US" sz="1400" dirty="0">
                <a:latin typeface="Comic Sans MS" panose="030F0702030302020204" pitchFamily="66" charset="0"/>
              </a:rPr>
              <a:t> </a:t>
            </a:r>
            <a:r>
              <a:rPr lang="en-US" sz="1400" dirty="0" err="1">
                <a:latin typeface="Comic Sans MS" panose="030F0702030302020204" pitchFamily="66" charset="0"/>
              </a:rPr>
              <a:t>zachowują</a:t>
            </a:r>
            <a:r>
              <a:rPr lang="en-US" sz="1400" dirty="0">
                <a:latin typeface="Comic Sans MS" panose="030F0702030302020204" pitchFamily="66" charset="0"/>
              </a:rPr>
              <a:t> </a:t>
            </a:r>
            <a:r>
              <a:rPr lang="en-US" sz="1400" dirty="0" err="1">
                <a:latin typeface="Comic Sans MS" panose="030F0702030302020204" pitchFamily="66" charset="0"/>
              </a:rPr>
              <a:t>nadany</a:t>
            </a:r>
            <a:r>
              <a:rPr lang="en-US" sz="1400" dirty="0">
                <a:latin typeface="Comic Sans MS" panose="030F0702030302020204" pitchFamily="66" charset="0"/>
              </a:rPr>
              <a:t> </a:t>
            </a:r>
            <a:r>
              <a:rPr lang="en-US" sz="1400" dirty="0" err="1">
                <a:latin typeface="Comic Sans MS" panose="030F0702030302020204" pitchFamily="66" charset="0"/>
              </a:rPr>
              <a:t>im</a:t>
            </a:r>
            <a:r>
              <a:rPr lang="en-US" sz="1400" dirty="0">
                <a:latin typeface="Comic Sans MS" panose="030F0702030302020204" pitchFamily="66" charset="0"/>
              </a:rPr>
              <a:t> </a:t>
            </a:r>
            <a:r>
              <a:rPr lang="en-US" sz="1400" dirty="0" err="1">
                <a:latin typeface="Comic Sans MS" panose="030F0702030302020204" pitchFamily="66" charset="0"/>
              </a:rPr>
              <a:t>kształt</a:t>
            </a:r>
            <a:r>
              <a:rPr lang="en-US" sz="1400" dirty="0">
                <a:latin typeface="Comic Sans MS" panose="030F0702030302020204" pitchFamily="66" charset="0"/>
              </a:rPr>
              <a:t>. </a:t>
            </a:r>
            <a:r>
              <a:rPr lang="en-US" sz="1400" dirty="0" err="1">
                <a:latin typeface="Comic Sans MS" panose="030F0702030302020204" pitchFamily="66" charset="0"/>
              </a:rPr>
              <a:t>Nie</a:t>
            </a:r>
            <a:r>
              <a:rPr lang="en-US" sz="1400" dirty="0">
                <a:latin typeface="Comic Sans MS" panose="030F0702030302020204" pitchFamily="66" charset="0"/>
              </a:rPr>
              <a:t> </a:t>
            </a:r>
            <a:r>
              <a:rPr lang="en-US" sz="1400" dirty="0" err="1">
                <a:latin typeface="Comic Sans MS" panose="030F0702030302020204" pitchFamily="66" charset="0"/>
              </a:rPr>
              <a:t>poddają</a:t>
            </a:r>
            <a:r>
              <a:rPr lang="en-US" sz="1400" dirty="0">
                <a:latin typeface="Comic Sans MS" panose="030F0702030302020204" pitchFamily="66" charset="0"/>
              </a:rPr>
              <a:t> </a:t>
            </a:r>
            <a:r>
              <a:rPr lang="en-US" sz="1400" dirty="0" err="1">
                <a:latin typeface="Comic Sans MS" panose="030F0702030302020204" pitchFamily="66" charset="0"/>
              </a:rPr>
              <a:t>się</a:t>
            </a:r>
            <a:r>
              <a:rPr lang="en-US" sz="1400" dirty="0">
                <a:latin typeface="Comic Sans MS" panose="030F0702030302020204" pitchFamily="66" charset="0"/>
              </a:rPr>
              <a:t> </a:t>
            </a:r>
            <a:r>
              <a:rPr lang="en-US" sz="1400" dirty="0" err="1">
                <a:latin typeface="Comic Sans MS" panose="030F0702030302020204" pitchFamily="66" charset="0"/>
              </a:rPr>
              <a:t>ponownemu</a:t>
            </a:r>
            <a:r>
              <a:rPr lang="en-US" sz="1400" dirty="0">
                <a:latin typeface="Comic Sans MS" panose="030F0702030302020204" pitchFamily="66" charset="0"/>
              </a:rPr>
              <a:t> </a:t>
            </a:r>
            <a:r>
              <a:rPr lang="en-US" sz="1400" dirty="0" err="1">
                <a:latin typeface="Comic Sans MS" panose="030F0702030302020204" pitchFamily="66" charset="0"/>
              </a:rPr>
              <a:t>formowaniu</a:t>
            </a:r>
            <a:r>
              <a:rPr lang="en-US" sz="1400" dirty="0">
                <a:latin typeface="Comic Sans MS" panose="030F0702030302020204" pitchFamily="66" charset="0"/>
              </a:rPr>
              <a:t> pod </a:t>
            </a:r>
            <a:r>
              <a:rPr lang="en-US" sz="1400" dirty="0" err="1">
                <a:latin typeface="Comic Sans MS" panose="030F0702030302020204" pitchFamily="66" charset="0"/>
              </a:rPr>
              <a:t>wpływem</a:t>
            </a:r>
            <a:r>
              <a:rPr lang="en-US" sz="1400" dirty="0">
                <a:latin typeface="Comic Sans MS" panose="030F0702030302020204" pitchFamily="66" charset="0"/>
              </a:rPr>
              <a:t> </a:t>
            </a:r>
            <a:r>
              <a:rPr lang="en-US" sz="1400" dirty="0" err="1">
                <a:latin typeface="Comic Sans MS" panose="030F0702030302020204" pitchFamily="66" charset="0"/>
              </a:rPr>
              <a:t>ciepła</a:t>
            </a:r>
            <a:r>
              <a:rPr lang="en-US" sz="1400" dirty="0">
                <a:latin typeface="Comic Sans MS" panose="030F0702030302020204" pitchFamily="66" charset="0"/>
              </a:rPr>
              <a:t>. </a:t>
            </a:r>
            <a:r>
              <a:rPr lang="en-US" sz="1400" dirty="0" err="1">
                <a:latin typeface="Comic Sans MS" panose="030F0702030302020204" pitchFamily="66" charset="0"/>
              </a:rPr>
              <a:t>Są</a:t>
            </a:r>
            <a:r>
              <a:rPr lang="en-US" sz="1400" dirty="0">
                <a:latin typeface="Comic Sans MS" panose="030F0702030302020204" pitchFamily="66" charset="0"/>
              </a:rPr>
              <a:t> </a:t>
            </a:r>
            <a:r>
              <a:rPr lang="en-US" sz="1400" dirty="0" err="1">
                <a:latin typeface="Comic Sans MS" panose="030F0702030302020204" pitchFamily="66" charset="0"/>
              </a:rPr>
              <a:t>zbudowane</a:t>
            </a:r>
            <a:r>
              <a:rPr lang="en-US" sz="1400" dirty="0">
                <a:latin typeface="Comic Sans MS" panose="030F0702030302020204" pitchFamily="66" charset="0"/>
              </a:rPr>
              <a:t> z </a:t>
            </a:r>
            <a:r>
              <a:rPr lang="en-US" sz="1400" dirty="0" err="1">
                <a:latin typeface="Comic Sans MS" panose="030F0702030302020204" pitchFamily="66" charset="0"/>
              </a:rPr>
              <a:t>łańcuchów</a:t>
            </a:r>
            <a:r>
              <a:rPr lang="en-US" sz="1400" dirty="0">
                <a:latin typeface="Comic Sans MS" panose="030F0702030302020204" pitchFamily="66" charset="0"/>
              </a:rPr>
              <a:t> </a:t>
            </a:r>
            <a:r>
              <a:rPr lang="en-US" sz="1400" dirty="0" err="1">
                <a:latin typeface="Comic Sans MS" panose="030F0702030302020204" pitchFamily="66" charset="0"/>
              </a:rPr>
              <a:t>makrocząsteczek</a:t>
            </a:r>
            <a:r>
              <a:rPr lang="en-US" sz="1400" dirty="0">
                <a:latin typeface="Comic Sans MS" panose="030F0702030302020204" pitchFamily="66" charset="0"/>
              </a:rPr>
              <a:t>, </a:t>
            </a:r>
            <a:r>
              <a:rPr lang="en-US" sz="1400" dirty="0" err="1">
                <a:latin typeface="Comic Sans MS" panose="030F0702030302020204" pitchFamily="66" charset="0"/>
              </a:rPr>
              <a:t>połączonych</a:t>
            </a:r>
            <a:r>
              <a:rPr lang="en-US" sz="1400" dirty="0">
                <a:latin typeface="Comic Sans MS" panose="030F0702030302020204" pitchFamily="66" charset="0"/>
              </a:rPr>
              <a:t> </a:t>
            </a:r>
            <a:r>
              <a:rPr lang="en-US" sz="1400" dirty="0" err="1">
                <a:latin typeface="Comic Sans MS" panose="030F0702030302020204" pitchFamily="66" charset="0"/>
              </a:rPr>
              <a:t>między</a:t>
            </a:r>
            <a:r>
              <a:rPr lang="en-US" sz="1400" dirty="0">
                <a:latin typeface="Comic Sans MS" panose="030F0702030302020204" pitchFamily="66" charset="0"/>
              </a:rPr>
              <a:t> </a:t>
            </a:r>
            <a:r>
              <a:rPr lang="en-US" sz="1400" dirty="0" err="1">
                <a:latin typeface="Comic Sans MS" panose="030F0702030302020204" pitchFamily="66" charset="0"/>
              </a:rPr>
              <a:t>sobą</a:t>
            </a:r>
            <a:r>
              <a:rPr lang="en-US" sz="1400" dirty="0">
                <a:latin typeface="Comic Sans MS" panose="030F0702030302020204" pitchFamily="66" charset="0"/>
              </a:rPr>
              <a:t> </a:t>
            </a:r>
            <a:r>
              <a:rPr lang="en-US" sz="1400" dirty="0" err="1">
                <a:latin typeface="Comic Sans MS" panose="030F0702030302020204" pitchFamily="66" charset="0"/>
              </a:rPr>
              <a:t>wiązaniami</a:t>
            </a:r>
            <a:r>
              <a:rPr lang="en-US" sz="1400" dirty="0">
                <a:latin typeface="Comic Sans MS" panose="030F0702030302020204" pitchFamily="66" charset="0"/>
              </a:rPr>
              <a:t> </a:t>
            </a:r>
            <a:r>
              <a:rPr lang="en-US" sz="1400" dirty="0" err="1">
                <a:latin typeface="Comic Sans MS" panose="030F0702030302020204" pitchFamily="66" charset="0"/>
              </a:rPr>
              <a:t>poprzecznymi</a:t>
            </a:r>
            <a:r>
              <a:rPr lang="en-US" sz="1400" dirty="0">
                <a:latin typeface="Comic Sans MS" panose="030F0702030302020204" pitchFamily="66" charset="0"/>
              </a:rPr>
              <a:t>, </a:t>
            </a:r>
            <a:r>
              <a:rPr lang="en-US" sz="1400" dirty="0" err="1">
                <a:latin typeface="Comic Sans MS" panose="030F0702030302020204" pitchFamily="66" charset="0"/>
              </a:rPr>
              <a:t>tworzących</a:t>
            </a:r>
            <a:r>
              <a:rPr lang="en-US" sz="1400" dirty="0">
                <a:latin typeface="Comic Sans MS" panose="030F0702030302020204" pitchFamily="66" charset="0"/>
              </a:rPr>
              <a:t> w ten </a:t>
            </a:r>
            <a:r>
              <a:rPr lang="en-US" sz="1400" dirty="0" err="1">
                <a:latin typeface="Comic Sans MS" panose="030F0702030302020204" pitchFamily="66" charset="0"/>
              </a:rPr>
              <a:t>sposób</a:t>
            </a:r>
            <a:r>
              <a:rPr lang="en-US" sz="1400" dirty="0">
                <a:latin typeface="Comic Sans MS" panose="030F0702030302020204" pitchFamily="66" charset="0"/>
              </a:rPr>
              <a:t> </a:t>
            </a:r>
            <a:r>
              <a:rPr lang="en-US" sz="1400" dirty="0" err="1">
                <a:latin typeface="Comic Sans MS" panose="030F0702030302020204" pitchFamily="66" charset="0"/>
              </a:rPr>
              <a:t>przestrzenne</a:t>
            </a:r>
            <a:r>
              <a:rPr lang="en-US" sz="1400" dirty="0">
                <a:latin typeface="Comic Sans MS" panose="030F0702030302020204" pitchFamily="66" charset="0"/>
              </a:rPr>
              <a:t> </a:t>
            </a:r>
            <a:r>
              <a:rPr lang="en-US" sz="1400" dirty="0" err="1">
                <a:latin typeface="Comic Sans MS" panose="030F0702030302020204" pitchFamily="66" charset="0"/>
              </a:rPr>
              <a:t>sieci</a:t>
            </a:r>
            <a:r>
              <a:rPr lang="en-US" sz="1400" dirty="0">
                <a:latin typeface="Comic Sans MS" panose="030F0702030302020204" pitchFamily="66" charset="0"/>
              </a:rPr>
              <a:t>. </a:t>
            </a:r>
            <a:r>
              <a:rPr lang="en-US" sz="1400" dirty="0" err="1">
                <a:latin typeface="Comic Sans MS" panose="030F0702030302020204" pitchFamily="66" charset="0"/>
              </a:rPr>
              <a:t>Wiązania</a:t>
            </a:r>
            <a:r>
              <a:rPr lang="en-US" sz="1400" dirty="0">
                <a:latin typeface="Comic Sans MS" panose="030F0702030302020204" pitchFamily="66" charset="0"/>
              </a:rPr>
              <a:t> </a:t>
            </a:r>
            <a:r>
              <a:rPr lang="en-US" sz="1400" dirty="0" err="1">
                <a:latin typeface="Comic Sans MS" panose="030F0702030302020204" pitchFamily="66" charset="0"/>
              </a:rPr>
              <a:t>te</a:t>
            </a:r>
            <a:r>
              <a:rPr lang="en-US" sz="1400" dirty="0">
                <a:latin typeface="Comic Sans MS" panose="030F0702030302020204" pitchFamily="66" charset="0"/>
              </a:rPr>
              <a:t> </a:t>
            </a:r>
            <a:r>
              <a:rPr lang="en-US" sz="1400" dirty="0" err="1">
                <a:latin typeface="Comic Sans MS" panose="030F0702030302020204" pitchFamily="66" charset="0"/>
              </a:rPr>
              <a:t>są</a:t>
            </a:r>
            <a:r>
              <a:rPr lang="en-US" sz="1400" dirty="0">
                <a:latin typeface="Comic Sans MS" panose="030F0702030302020204" pitchFamily="66" charset="0"/>
              </a:rPr>
              <a:t> </a:t>
            </a:r>
            <a:r>
              <a:rPr lang="en-US" sz="1400" dirty="0" err="1">
                <a:latin typeface="Comic Sans MS" panose="030F0702030302020204" pitchFamily="66" charset="0"/>
              </a:rPr>
              <a:t>silne</a:t>
            </a:r>
            <a:r>
              <a:rPr lang="en-US" sz="1400" dirty="0">
                <a:latin typeface="Comic Sans MS" panose="030F0702030302020204" pitchFamily="66" charset="0"/>
              </a:rPr>
              <a:t> </a:t>
            </a:r>
            <a:r>
              <a:rPr lang="en-US" sz="1400" dirty="0" err="1">
                <a:latin typeface="Comic Sans MS" panose="030F0702030302020204" pitchFamily="66" charset="0"/>
              </a:rPr>
              <a:t>i</a:t>
            </a:r>
            <a:r>
              <a:rPr lang="en-US" sz="1400" dirty="0">
                <a:latin typeface="Comic Sans MS" panose="030F0702030302020204" pitchFamily="66" charset="0"/>
              </a:rPr>
              <a:t> </a:t>
            </a:r>
            <a:r>
              <a:rPr lang="en-US" sz="1400" dirty="0" err="1">
                <a:latin typeface="Comic Sans MS" panose="030F0702030302020204" pitchFamily="66" charset="0"/>
              </a:rPr>
              <a:t>nie</a:t>
            </a:r>
            <a:r>
              <a:rPr lang="en-US" sz="1400" dirty="0">
                <a:latin typeface="Comic Sans MS" panose="030F0702030302020204" pitchFamily="66" charset="0"/>
              </a:rPr>
              <a:t> </a:t>
            </a:r>
            <a:r>
              <a:rPr lang="en-US" sz="1400" dirty="0" err="1">
                <a:latin typeface="Comic Sans MS" panose="030F0702030302020204" pitchFamily="66" charset="0"/>
              </a:rPr>
              <a:t>ulegają</a:t>
            </a:r>
            <a:r>
              <a:rPr lang="en-US" sz="1400" dirty="0">
                <a:latin typeface="Comic Sans MS" panose="030F0702030302020204" pitchFamily="66" charset="0"/>
              </a:rPr>
              <a:t> </a:t>
            </a:r>
            <a:r>
              <a:rPr lang="en-US" sz="1400" dirty="0" err="1">
                <a:latin typeface="Comic Sans MS" panose="030F0702030302020204" pitchFamily="66" charset="0"/>
              </a:rPr>
              <a:t>zerwaniu</a:t>
            </a:r>
            <a:r>
              <a:rPr lang="en-US" sz="1400" dirty="0">
                <a:latin typeface="Comic Sans MS" panose="030F0702030302020204" pitchFamily="66" charset="0"/>
              </a:rPr>
              <a:t> w </a:t>
            </a:r>
            <a:r>
              <a:rPr lang="en-US" sz="1400" dirty="0" err="1">
                <a:latin typeface="Comic Sans MS" panose="030F0702030302020204" pitchFamily="66" charset="0"/>
              </a:rPr>
              <a:t>podwyższonej</a:t>
            </a:r>
            <a:r>
              <a:rPr lang="en-US" sz="1400" dirty="0">
                <a:latin typeface="Comic Sans MS" panose="030F0702030302020204" pitchFamily="66" charset="0"/>
              </a:rPr>
              <a:t> </a:t>
            </a:r>
            <a:r>
              <a:rPr lang="en-US" sz="1400" dirty="0" err="1">
                <a:latin typeface="Comic Sans MS" panose="030F0702030302020204" pitchFamily="66" charset="0"/>
              </a:rPr>
              <a:t>temperaturze</a:t>
            </a:r>
            <a:r>
              <a:rPr lang="en-US" sz="1400" dirty="0">
                <a:latin typeface="Comic Sans MS" panose="030F0702030302020204" pitchFamily="66" charset="0"/>
              </a:rPr>
              <a:t>, </a:t>
            </a:r>
            <a:r>
              <a:rPr lang="en-US" sz="1400" dirty="0" err="1">
                <a:latin typeface="Comic Sans MS" panose="030F0702030302020204" pitchFamily="66" charset="0"/>
              </a:rPr>
              <a:t>dzięki</a:t>
            </a:r>
            <a:r>
              <a:rPr lang="en-US" sz="1400" dirty="0">
                <a:latin typeface="Comic Sans MS" panose="030F0702030302020204" pitchFamily="66" charset="0"/>
              </a:rPr>
              <a:t> </a:t>
            </a:r>
            <a:r>
              <a:rPr lang="en-US" sz="1400" dirty="0" err="1">
                <a:latin typeface="Comic Sans MS" panose="030F0702030302020204" pitchFamily="66" charset="0"/>
              </a:rPr>
              <a:t>czemu</a:t>
            </a:r>
            <a:r>
              <a:rPr lang="en-US" sz="1400" dirty="0">
                <a:latin typeface="Comic Sans MS" panose="030F0702030302020204" pitchFamily="66" charset="0"/>
              </a:rPr>
              <a:t> </a:t>
            </a:r>
            <a:r>
              <a:rPr lang="en-US" sz="1400" dirty="0" err="1">
                <a:latin typeface="Comic Sans MS" panose="030F0702030302020204" pitchFamily="66" charset="0"/>
              </a:rPr>
              <a:t>sieć</a:t>
            </a:r>
            <a:r>
              <a:rPr lang="en-US" sz="1400" dirty="0">
                <a:latin typeface="Comic Sans MS" panose="030F0702030302020204" pitchFamily="66" charset="0"/>
              </a:rPr>
              <a:t> </a:t>
            </a:r>
            <a:r>
              <a:rPr lang="en-US" sz="1400" dirty="0" err="1">
                <a:latin typeface="Comic Sans MS" panose="030F0702030302020204" pitchFamily="66" charset="0"/>
              </a:rPr>
              <a:t>pozostaje</a:t>
            </a:r>
            <a:r>
              <a:rPr lang="en-US" sz="1400" dirty="0">
                <a:latin typeface="Comic Sans MS" panose="030F0702030302020204" pitchFamily="66" charset="0"/>
              </a:rPr>
              <a:t> </a:t>
            </a:r>
            <a:r>
              <a:rPr lang="en-US" sz="1400" dirty="0" err="1">
                <a:latin typeface="Comic Sans MS" panose="030F0702030302020204" pitchFamily="66" charset="0"/>
              </a:rPr>
              <a:t>sztywna</a:t>
            </a:r>
            <a:r>
              <a:rPr lang="en-US" sz="1400" dirty="0">
                <a:latin typeface="Comic Sans MS" panose="030F0702030302020204" pitchFamily="66" charset="0"/>
              </a:rPr>
              <a:t>. W </a:t>
            </a:r>
            <a:r>
              <a:rPr lang="en-US" sz="1400" dirty="0" err="1">
                <a:latin typeface="Comic Sans MS" panose="030F0702030302020204" pitchFamily="66" charset="0"/>
              </a:rPr>
              <a:t>temperaturze</a:t>
            </a:r>
            <a:r>
              <a:rPr lang="en-US" sz="1400" dirty="0">
                <a:latin typeface="Comic Sans MS" panose="030F0702030302020204" pitchFamily="66" charset="0"/>
              </a:rPr>
              <a:t> </a:t>
            </a:r>
            <a:r>
              <a:rPr lang="en-US" sz="1400" dirty="0" err="1">
                <a:latin typeface="Comic Sans MS" panose="030F0702030302020204" pitchFamily="66" charset="0"/>
              </a:rPr>
              <a:t>pokojowej</a:t>
            </a:r>
            <a:r>
              <a:rPr lang="en-US" sz="1400" dirty="0">
                <a:latin typeface="Comic Sans MS" panose="030F0702030302020204" pitchFamily="66" charset="0"/>
              </a:rPr>
              <a:t> </a:t>
            </a:r>
            <a:r>
              <a:rPr lang="en-US" sz="1400" dirty="0" err="1">
                <a:latin typeface="Comic Sans MS" panose="030F0702030302020204" pitchFamily="66" charset="0"/>
              </a:rPr>
              <a:t>duroplast</a:t>
            </a:r>
            <a:r>
              <a:rPr lang="en-US" sz="1400" dirty="0">
                <a:latin typeface="Comic Sans MS" panose="030F0702030302020204" pitchFamily="66" charset="0"/>
              </a:rPr>
              <a:t> </a:t>
            </a:r>
            <a:r>
              <a:rPr lang="en-US" sz="1400" dirty="0" err="1">
                <a:latin typeface="Comic Sans MS" panose="030F0702030302020204" pitchFamily="66" charset="0"/>
              </a:rPr>
              <a:t>pozostają</a:t>
            </a:r>
            <a:r>
              <a:rPr lang="en-US" sz="1400" dirty="0">
                <a:latin typeface="Comic Sans MS" panose="030F0702030302020204" pitchFamily="66" charset="0"/>
              </a:rPr>
              <a:t> </a:t>
            </a:r>
            <a:r>
              <a:rPr lang="en-US" sz="1400" dirty="0" err="1">
                <a:latin typeface="Comic Sans MS" panose="030F0702030302020204" pitchFamily="66" charset="0"/>
              </a:rPr>
              <a:t>twarde</a:t>
            </a:r>
            <a:r>
              <a:rPr lang="en-US" sz="1400" dirty="0">
                <a:latin typeface="Comic Sans MS" panose="030F0702030302020204" pitchFamily="66" charset="0"/>
              </a:rPr>
              <a:t>, </a:t>
            </a:r>
            <a:r>
              <a:rPr lang="en-US" sz="1400" dirty="0" err="1">
                <a:latin typeface="Comic Sans MS" panose="030F0702030302020204" pitchFamily="66" charset="0"/>
              </a:rPr>
              <a:t>niekiedy</a:t>
            </a:r>
            <a:r>
              <a:rPr lang="en-US" sz="1400" dirty="0">
                <a:latin typeface="Comic Sans MS" panose="030F0702030302020204" pitchFamily="66" charset="0"/>
              </a:rPr>
              <a:t> </a:t>
            </a:r>
            <a:r>
              <a:rPr lang="en-US" sz="1400" dirty="0" err="1">
                <a:latin typeface="Comic Sans MS" panose="030F0702030302020204" pitchFamily="66" charset="0"/>
              </a:rPr>
              <a:t>są</a:t>
            </a:r>
            <a:r>
              <a:rPr lang="en-US" sz="1400" dirty="0">
                <a:latin typeface="Comic Sans MS" panose="030F0702030302020204" pitchFamily="66" charset="0"/>
              </a:rPr>
              <a:t> </a:t>
            </a:r>
            <a:r>
              <a:rPr lang="en-US" sz="1400" dirty="0" err="1">
                <a:latin typeface="Comic Sans MS" panose="030F0702030302020204" pitchFamily="66" charset="0"/>
              </a:rPr>
              <a:t>też</a:t>
            </a:r>
            <a:r>
              <a:rPr lang="en-US" sz="1400" dirty="0">
                <a:latin typeface="Comic Sans MS" panose="030F0702030302020204" pitchFamily="66" charset="0"/>
              </a:rPr>
              <a:t> </a:t>
            </a:r>
            <a:r>
              <a:rPr lang="en-US" sz="1400" dirty="0" err="1">
                <a:latin typeface="Comic Sans MS" panose="030F0702030302020204" pitchFamily="66" charset="0"/>
              </a:rPr>
              <a:t>kruche</a:t>
            </a:r>
            <a:r>
              <a:rPr lang="en-US" sz="1400" dirty="0">
                <a:latin typeface="Comic Sans MS" panose="030F0702030302020204" pitchFamily="66" charset="0"/>
              </a:rPr>
              <a:t>. </a:t>
            </a:r>
          </a:p>
          <a:p>
            <a:pPr indent="-228600" algn="just">
              <a:lnSpc>
                <a:spcPct val="90000"/>
              </a:lnSpc>
              <a:spcAft>
                <a:spcPts val="600"/>
              </a:spcAft>
              <a:buFont typeface="Arial" panose="020B0604020202020204" pitchFamily="34" charset="0"/>
              <a:buChar char="•"/>
            </a:pPr>
            <a:r>
              <a:rPr lang="en-US" sz="1400" b="1" dirty="0" err="1">
                <a:latin typeface="Comic Sans MS" panose="030F0702030302020204" pitchFamily="66" charset="0"/>
              </a:rPr>
              <a:t>Elastomery</a:t>
            </a:r>
            <a:r>
              <a:rPr lang="en-US" sz="1400" dirty="0">
                <a:latin typeface="Comic Sans MS" panose="030F0702030302020204" pitchFamily="66" charset="0"/>
              </a:rPr>
              <a:t> </a:t>
            </a:r>
            <a:r>
              <a:rPr lang="en-US" sz="1400" dirty="0" err="1">
                <a:latin typeface="Comic Sans MS" panose="030F0702030302020204" pitchFamily="66" charset="0"/>
              </a:rPr>
              <a:t>charakteryzują</a:t>
            </a:r>
            <a:r>
              <a:rPr lang="en-US" sz="1400" dirty="0">
                <a:latin typeface="Comic Sans MS" panose="030F0702030302020204" pitchFamily="66" charset="0"/>
              </a:rPr>
              <a:t> </a:t>
            </a:r>
            <a:r>
              <a:rPr lang="en-US" sz="1400" dirty="0" err="1">
                <a:latin typeface="Comic Sans MS" panose="030F0702030302020204" pitchFamily="66" charset="0"/>
              </a:rPr>
              <a:t>się</a:t>
            </a:r>
            <a:r>
              <a:rPr lang="en-US" sz="1400" dirty="0">
                <a:latin typeface="Comic Sans MS" panose="030F0702030302020204" pitchFamily="66" charset="0"/>
              </a:rPr>
              <a:t> </a:t>
            </a:r>
            <a:r>
              <a:rPr lang="en-US" sz="1400" dirty="0" err="1">
                <a:latin typeface="Comic Sans MS" panose="030F0702030302020204" pitchFamily="66" charset="0"/>
              </a:rPr>
              <a:t>dużą</a:t>
            </a:r>
            <a:r>
              <a:rPr lang="en-US" sz="1400" dirty="0">
                <a:latin typeface="Comic Sans MS" panose="030F0702030302020204" pitchFamily="66" charset="0"/>
              </a:rPr>
              <a:t> </a:t>
            </a:r>
            <a:r>
              <a:rPr lang="en-US" sz="1400" dirty="0" err="1">
                <a:latin typeface="Comic Sans MS" panose="030F0702030302020204" pitchFamily="66" charset="0"/>
              </a:rPr>
              <a:t>rozciągliwością</a:t>
            </a:r>
            <a:r>
              <a:rPr lang="en-US" sz="1400" dirty="0">
                <a:latin typeface="Comic Sans MS" panose="030F0702030302020204" pitchFamily="66" charset="0"/>
              </a:rPr>
              <a:t> </a:t>
            </a:r>
            <a:r>
              <a:rPr lang="en-US" sz="1400" dirty="0" err="1">
                <a:latin typeface="Comic Sans MS" panose="030F0702030302020204" pitchFamily="66" charset="0"/>
              </a:rPr>
              <a:t>i</a:t>
            </a:r>
            <a:r>
              <a:rPr lang="en-US" sz="1400" dirty="0">
                <a:latin typeface="Comic Sans MS" panose="030F0702030302020204" pitchFamily="66" charset="0"/>
              </a:rPr>
              <a:t> </a:t>
            </a:r>
            <a:r>
              <a:rPr lang="en-US" sz="1400" dirty="0" err="1">
                <a:latin typeface="Comic Sans MS" panose="030F0702030302020204" pitchFamily="66" charset="0"/>
              </a:rPr>
              <a:t>zdolnością</a:t>
            </a:r>
            <a:r>
              <a:rPr lang="en-US" sz="1400" dirty="0">
                <a:latin typeface="Comic Sans MS" panose="030F0702030302020204" pitchFamily="66" charset="0"/>
              </a:rPr>
              <a:t> </a:t>
            </a:r>
            <a:r>
              <a:rPr lang="en-US" sz="1400" dirty="0" err="1">
                <a:latin typeface="Comic Sans MS" panose="030F0702030302020204" pitchFamily="66" charset="0"/>
              </a:rPr>
              <a:t>powrotów</a:t>
            </a:r>
            <a:r>
              <a:rPr lang="en-US" sz="1400" dirty="0">
                <a:latin typeface="Comic Sans MS" panose="030F0702030302020204" pitchFamily="66" charset="0"/>
              </a:rPr>
              <a:t> do </a:t>
            </a:r>
            <a:r>
              <a:rPr lang="en-US" sz="1400" dirty="0" err="1">
                <a:latin typeface="Comic Sans MS" panose="030F0702030302020204" pitchFamily="66" charset="0"/>
              </a:rPr>
              <a:t>pierwotnego</a:t>
            </a:r>
            <a:r>
              <a:rPr lang="en-US" sz="1400" dirty="0">
                <a:latin typeface="Comic Sans MS" panose="030F0702030302020204" pitchFamily="66" charset="0"/>
              </a:rPr>
              <a:t> </a:t>
            </a:r>
            <a:r>
              <a:rPr lang="en-US" sz="1400" dirty="0" err="1">
                <a:latin typeface="Comic Sans MS" panose="030F0702030302020204" pitchFamily="66" charset="0"/>
              </a:rPr>
              <a:t>kształtu</a:t>
            </a:r>
            <a:r>
              <a:rPr lang="en-US" sz="1400" dirty="0">
                <a:latin typeface="Comic Sans MS" panose="030F0702030302020204" pitchFamily="66" charset="0"/>
              </a:rPr>
              <a:t> w </a:t>
            </a:r>
            <a:r>
              <a:rPr lang="en-US" sz="1400" dirty="0" err="1">
                <a:latin typeface="Comic Sans MS" panose="030F0702030302020204" pitchFamily="66" charset="0"/>
              </a:rPr>
              <a:t>szerokim</a:t>
            </a:r>
            <a:r>
              <a:rPr lang="en-US" sz="1400" dirty="0">
                <a:latin typeface="Comic Sans MS" panose="030F0702030302020204" pitchFamily="66" charset="0"/>
              </a:rPr>
              <a:t> </a:t>
            </a:r>
            <a:r>
              <a:rPr lang="en-US" sz="1400" dirty="0" err="1">
                <a:latin typeface="Comic Sans MS" panose="030F0702030302020204" pitchFamily="66" charset="0"/>
              </a:rPr>
              <a:t>zakresie</a:t>
            </a:r>
            <a:r>
              <a:rPr lang="en-US" sz="1400" dirty="0">
                <a:latin typeface="Comic Sans MS" panose="030F0702030302020204" pitchFamily="66" charset="0"/>
              </a:rPr>
              <a:t> </a:t>
            </a:r>
            <a:r>
              <a:rPr lang="en-US" sz="1400" dirty="0" err="1">
                <a:latin typeface="Comic Sans MS" panose="030F0702030302020204" pitchFamily="66" charset="0"/>
              </a:rPr>
              <a:t>temperatur</a:t>
            </a:r>
            <a:r>
              <a:rPr lang="en-US" sz="1400" dirty="0">
                <a:latin typeface="Comic Sans MS" panose="030F0702030302020204" pitchFamily="66" charset="0"/>
              </a:rPr>
              <a:t>. </a:t>
            </a:r>
            <a:r>
              <a:rPr lang="en-US" sz="1400" dirty="0" err="1">
                <a:latin typeface="Comic Sans MS" panose="030F0702030302020204" pitchFamily="66" charset="0"/>
              </a:rPr>
              <a:t>Nieliczne</a:t>
            </a:r>
            <a:r>
              <a:rPr lang="en-US" sz="1400" dirty="0">
                <a:latin typeface="Comic Sans MS" panose="030F0702030302020204" pitchFamily="66" charset="0"/>
              </a:rPr>
              <a:t> </a:t>
            </a:r>
            <a:r>
              <a:rPr lang="en-US" sz="1400" dirty="0" err="1">
                <a:latin typeface="Comic Sans MS" panose="030F0702030302020204" pitchFamily="66" charset="0"/>
              </a:rPr>
              <a:t>wiązania</a:t>
            </a:r>
            <a:r>
              <a:rPr lang="en-US" sz="1400" dirty="0">
                <a:latin typeface="Comic Sans MS" panose="030F0702030302020204" pitchFamily="66" charset="0"/>
              </a:rPr>
              <a:t> </a:t>
            </a:r>
            <a:r>
              <a:rPr lang="en-US" sz="1400" dirty="0" err="1">
                <a:latin typeface="Comic Sans MS" panose="030F0702030302020204" pitchFamily="66" charset="0"/>
              </a:rPr>
              <a:t>poprzeczne</a:t>
            </a:r>
            <a:r>
              <a:rPr lang="en-US" sz="1400" dirty="0">
                <a:latin typeface="Comic Sans MS" panose="030F0702030302020204" pitchFamily="66" charset="0"/>
              </a:rPr>
              <a:t> </a:t>
            </a:r>
            <a:r>
              <a:rPr lang="en-US" sz="1400" dirty="0" err="1">
                <a:latin typeface="Comic Sans MS" panose="030F0702030302020204" pitchFamily="66" charset="0"/>
              </a:rPr>
              <a:t>łączą</a:t>
            </a:r>
            <a:r>
              <a:rPr lang="en-US" sz="1400" dirty="0">
                <a:latin typeface="Comic Sans MS" panose="030F0702030302020204" pitchFamily="66" charset="0"/>
              </a:rPr>
              <a:t> </a:t>
            </a:r>
            <a:r>
              <a:rPr lang="en-US" sz="1400" dirty="0" err="1">
                <a:latin typeface="Comic Sans MS" panose="030F0702030302020204" pitchFamily="66" charset="0"/>
              </a:rPr>
              <a:t>cząsteczki</a:t>
            </a:r>
            <a:r>
              <a:rPr lang="en-US" sz="1400" dirty="0">
                <a:latin typeface="Comic Sans MS" panose="030F0702030302020204" pitchFamily="66" charset="0"/>
              </a:rPr>
              <a:t> </a:t>
            </a:r>
            <a:r>
              <a:rPr lang="en-US" sz="1400" dirty="0" err="1">
                <a:latin typeface="Comic Sans MS" panose="030F0702030302020204" pitchFamily="66" charset="0"/>
              </a:rPr>
              <a:t>łańcuchów</a:t>
            </a:r>
            <a:r>
              <a:rPr lang="en-US" sz="1400" dirty="0">
                <a:latin typeface="Comic Sans MS" panose="030F0702030302020204" pitchFamily="66" charset="0"/>
              </a:rPr>
              <a:t> w </a:t>
            </a:r>
            <a:r>
              <a:rPr lang="en-US" sz="1400" dirty="0" err="1">
                <a:latin typeface="Comic Sans MS" panose="030F0702030302020204" pitchFamily="66" charset="0"/>
              </a:rPr>
              <a:t>luźną</a:t>
            </a:r>
            <a:r>
              <a:rPr lang="en-US" sz="1400" dirty="0">
                <a:latin typeface="Comic Sans MS" panose="030F0702030302020204" pitchFamily="66" charset="0"/>
              </a:rPr>
              <a:t>, </a:t>
            </a:r>
            <a:r>
              <a:rPr lang="en-US" sz="1400" dirty="0" err="1">
                <a:latin typeface="Comic Sans MS" panose="030F0702030302020204" pitchFamily="66" charset="0"/>
              </a:rPr>
              <a:t>trójwymiarową</a:t>
            </a:r>
            <a:r>
              <a:rPr lang="en-US" sz="1400" dirty="0">
                <a:latin typeface="Comic Sans MS" panose="030F0702030302020204" pitchFamily="66" charset="0"/>
              </a:rPr>
              <a:t> </a:t>
            </a:r>
            <a:r>
              <a:rPr lang="en-US" sz="1400" dirty="0" err="1">
                <a:latin typeface="Comic Sans MS" panose="030F0702030302020204" pitchFamily="66" charset="0"/>
              </a:rPr>
              <a:t>sieć</a:t>
            </a:r>
            <a:r>
              <a:rPr lang="en-US" sz="1400" dirty="0">
                <a:latin typeface="Comic Sans MS" panose="030F0702030302020204" pitchFamily="66" charset="0"/>
              </a:rPr>
              <a:t>. </a:t>
            </a:r>
            <a:r>
              <a:rPr lang="en-US" sz="1400" dirty="0" err="1">
                <a:latin typeface="Comic Sans MS" panose="030F0702030302020204" pitchFamily="66" charset="0"/>
              </a:rPr>
              <a:t>Dzięki</a:t>
            </a:r>
            <a:r>
              <a:rPr lang="en-US" sz="1400" dirty="0">
                <a:latin typeface="Comic Sans MS" panose="030F0702030302020204" pitchFamily="66" charset="0"/>
              </a:rPr>
              <a:t> </a:t>
            </a:r>
            <a:r>
              <a:rPr lang="en-US" sz="1400" dirty="0" err="1">
                <a:latin typeface="Comic Sans MS" panose="030F0702030302020204" pitchFamily="66" charset="0"/>
              </a:rPr>
              <a:t>temu</a:t>
            </a:r>
            <a:r>
              <a:rPr lang="en-US" sz="1400" dirty="0">
                <a:latin typeface="Comic Sans MS" panose="030F0702030302020204" pitchFamily="66" charset="0"/>
              </a:rPr>
              <a:t> </a:t>
            </a:r>
            <a:r>
              <a:rPr lang="en-US" sz="1400" dirty="0" err="1">
                <a:latin typeface="Comic Sans MS" panose="030F0702030302020204" pitchFamily="66" charset="0"/>
              </a:rPr>
              <a:t>poszczególne</a:t>
            </a:r>
            <a:r>
              <a:rPr lang="en-US" sz="1400" dirty="0">
                <a:latin typeface="Comic Sans MS" panose="030F0702030302020204" pitchFamily="66" charset="0"/>
              </a:rPr>
              <a:t> </a:t>
            </a:r>
            <a:r>
              <a:rPr lang="en-US" sz="1400" dirty="0" err="1">
                <a:latin typeface="Comic Sans MS" panose="030F0702030302020204" pitchFamily="66" charset="0"/>
              </a:rPr>
              <a:t>fragmenty</a:t>
            </a:r>
            <a:r>
              <a:rPr lang="en-US" sz="1400" dirty="0">
                <a:latin typeface="Comic Sans MS" panose="030F0702030302020204" pitchFamily="66" charset="0"/>
              </a:rPr>
              <a:t> </a:t>
            </a:r>
            <a:r>
              <a:rPr lang="en-US" sz="1400" dirty="0" err="1">
                <a:latin typeface="Comic Sans MS" panose="030F0702030302020204" pitchFamily="66" charset="0"/>
              </a:rPr>
              <a:t>łańcuchów</a:t>
            </a:r>
            <a:r>
              <a:rPr lang="en-US" sz="1400" dirty="0">
                <a:latin typeface="Comic Sans MS" panose="030F0702030302020204" pitchFamily="66" charset="0"/>
              </a:rPr>
              <a:t> </a:t>
            </a:r>
            <a:r>
              <a:rPr lang="en-US" sz="1400" dirty="0" err="1">
                <a:latin typeface="Comic Sans MS" panose="030F0702030302020204" pitchFamily="66" charset="0"/>
              </a:rPr>
              <a:t>mogą</a:t>
            </a:r>
            <a:r>
              <a:rPr lang="en-US" sz="1400" dirty="0">
                <a:latin typeface="Comic Sans MS" panose="030F0702030302020204" pitchFamily="66" charset="0"/>
              </a:rPr>
              <a:t> </a:t>
            </a:r>
            <a:r>
              <a:rPr lang="en-US" sz="1400" dirty="0" err="1">
                <a:latin typeface="Comic Sans MS" panose="030F0702030302020204" pitchFamily="66" charset="0"/>
              </a:rPr>
              <a:t>się</a:t>
            </a:r>
            <a:r>
              <a:rPr lang="en-US" sz="1400" dirty="0">
                <a:latin typeface="Comic Sans MS" panose="030F0702030302020204" pitchFamily="66" charset="0"/>
              </a:rPr>
              <a:t> </a:t>
            </a:r>
            <a:r>
              <a:rPr lang="en-US" sz="1400" dirty="0" err="1">
                <a:latin typeface="Comic Sans MS" panose="030F0702030302020204" pitchFamily="66" charset="0"/>
              </a:rPr>
              <a:t>dość</a:t>
            </a:r>
            <a:r>
              <a:rPr lang="en-US" sz="1400" dirty="0">
                <a:latin typeface="Comic Sans MS" panose="030F0702030302020204" pitchFamily="66" charset="0"/>
              </a:rPr>
              <a:t> </a:t>
            </a:r>
            <a:r>
              <a:rPr lang="en-US" sz="1400" dirty="0" err="1">
                <a:latin typeface="Comic Sans MS" panose="030F0702030302020204" pitchFamily="66" charset="0"/>
              </a:rPr>
              <a:t>łatwo</a:t>
            </a:r>
            <a:r>
              <a:rPr lang="en-US" sz="1400" dirty="0">
                <a:latin typeface="Comic Sans MS" panose="030F0702030302020204" pitchFamily="66" charset="0"/>
              </a:rPr>
              <a:t> </a:t>
            </a:r>
            <a:r>
              <a:rPr lang="en-US" sz="1400" dirty="0" err="1">
                <a:latin typeface="Comic Sans MS" panose="030F0702030302020204" pitchFamily="66" charset="0"/>
              </a:rPr>
              <a:t>przemieszczać</a:t>
            </a:r>
            <a:r>
              <a:rPr lang="en-US" sz="1400" dirty="0">
                <a:latin typeface="Comic Sans MS" panose="030F0702030302020204" pitchFamily="66" charset="0"/>
              </a:rPr>
              <a:t>, </a:t>
            </a:r>
            <a:r>
              <a:rPr lang="en-US" sz="1400" dirty="0" err="1">
                <a:latin typeface="Comic Sans MS" panose="030F0702030302020204" pitchFamily="66" charset="0"/>
              </a:rPr>
              <a:t>choć</a:t>
            </a:r>
            <a:r>
              <a:rPr lang="en-US" sz="1400" dirty="0">
                <a:latin typeface="Comic Sans MS" panose="030F0702030302020204" pitchFamily="66" charset="0"/>
              </a:rPr>
              <a:t> </a:t>
            </a:r>
            <a:r>
              <a:rPr lang="en-US" sz="1400" dirty="0" err="1">
                <a:latin typeface="Comic Sans MS" panose="030F0702030302020204" pitchFamily="66" charset="0"/>
              </a:rPr>
              <a:t>cała</a:t>
            </a:r>
            <a:r>
              <a:rPr lang="en-US" sz="1400" dirty="0">
                <a:latin typeface="Comic Sans MS" panose="030F0702030302020204" pitchFamily="66" charset="0"/>
              </a:rPr>
              <a:t> </a:t>
            </a:r>
            <a:r>
              <a:rPr lang="en-US" sz="1400" dirty="0" err="1">
                <a:latin typeface="Comic Sans MS" panose="030F0702030302020204" pitchFamily="66" charset="0"/>
              </a:rPr>
              <a:t>cząsteczka</a:t>
            </a:r>
            <a:r>
              <a:rPr lang="en-US" sz="1400" dirty="0">
                <a:latin typeface="Comic Sans MS" panose="030F0702030302020204" pitchFamily="66" charset="0"/>
              </a:rPr>
              <a:t> </a:t>
            </a:r>
            <a:r>
              <a:rPr lang="en-US" sz="1400" dirty="0" err="1">
                <a:latin typeface="Comic Sans MS" panose="030F0702030302020204" pitchFamily="66" charset="0"/>
              </a:rPr>
              <a:t>pozostaje</a:t>
            </a:r>
            <a:r>
              <a:rPr lang="en-US" sz="1400" dirty="0">
                <a:latin typeface="Comic Sans MS" panose="030F0702030302020204" pitchFamily="66" charset="0"/>
              </a:rPr>
              <a:t> </a:t>
            </a:r>
            <a:r>
              <a:rPr lang="en-US" sz="1400" dirty="0" err="1">
                <a:latin typeface="Comic Sans MS" panose="030F0702030302020204" pitchFamily="66" charset="0"/>
              </a:rPr>
              <a:t>ruchoma</a:t>
            </a:r>
            <a:r>
              <a:rPr lang="en-US" sz="1400" dirty="0">
                <a:latin typeface="Comic Sans MS" panose="030F0702030302020204" pitchFamily="66" charset="0"/>
              </a:rPr>
              <a:t> </a:t>
            </a:r>
            <a:r>
              <a:rPr lang="en-US" sz="1400" dirty="0" err="1">
                <a:latin typeface="Comic Sans MS" panose="030F0702030302020204" pitchFamily="66" charset="0"/>
              </a:rPr>
              <a:t>jedynie</a:t>
            </a:r>
            <a:r>
              <a:rPr lang="en-US" sz="1400" dirty="0">
                <a:latin typeface="Comic Sans MS" panose="030F0702030302020204" pitchFamily="66" charset="0"/>
              </a:rPr>
              <a:t> w </a:t>
            </a:r>
            <a:r>
              <a:rPr lang="en-US" sz="1400" dirty="0" err="1">
                <a:latin typeface="Comic Sans MS" panose="030F0702030302020204" pitchFamily="66" charset="0"/>
              </a:rPr>
              <a:t>ograniczonym</a:t>
            </a:r>
            <a:r>
              <a:rPr lang="en-US" sz="1400" dirty="0">
                <a:latin typeface="Comic Sans MS" panose="030F0702030302020204" pitchFamily="66" charset="0"/>
              </a:rPr>
              <a:t> </a:t>
            </a:r>
            <a:r>
              <a:rPr lang="en-US" sz="1400" dirty="0" err="1">
                <a:latin typeface="Comic Sans MS" panose="030F0702030302020204" pitchFamily="66" charset="0"/>
              </a:rPr>
              <a:t>zakresie</a:t>
            </a:r>
            <a:r>
              <a:rPr lang="en-US" sz="1400" dirty="0">
                <a:latin typeface="Comic Sans MS" panose="030F0702030302020204" pitchFamily="66" charset="0"/>
              </a:rPr>
              <a:t>.</a:t>
            </a:r>
          </a:p>
          <a:p>
            <a:pPr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1963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52A0CD7-E323-0878-740D-730FF73C8251}"/>
              </a:ext>
            </a:extLst>
          </p:cNvPr>
          <p:cNvSpPr txBox="1"/>
          <p:nvPr/>
        </p:nvSpPr>
        <p:spPr>
          <a:xfrm>
            <a:off x="2682706" y="18255"/>
            <a:ext cx="7877175"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kern="1200" dirty="0" err="1">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ea typeface="+mj-ea"/>
                <a:cs typeface="+mj-cs"/>
              </a:rPr>
              <a:t>Reakcja</a:t>
            </a:r>
            <a:r>
              <a:rPr lang="en-US" sz="5400" b="1" kern="1200" dirty="0">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ea typeface="+mj-ea"/>
                <a:cs typeface="+mj-cs"/>
              </a:rPr>
              <a:t> </a:t>
            </a:r>
            <a:r>
              <a:rPr lang="en-US" sz="5400" b="1" kern="1200" dirty="0" err="1">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ea typeface="+mj-ea"/>
                <a:cs typeface="+mj-cs"/>
              </a:rPr>
              <a:t>polimeryzacji</a:t>
            </a:r>
            <a:endParaRPr lang="en-US" sz="5400" b="1" kern="1200" dirty="0">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ea typeface="+mj-ea"/>
              <a:cs typeface="+mj-cs"/>
            </a:endParaRPr>
          </a:p>
        </p:txBody>
      </p:sp>
      <p:sp>
        <p:nvSpPr>
          <p:cNvPr id="3" name="pole tekstowe 2">
            <a:extLst>
              <a:ext uri="{FF2B5EF4-FFF2-40B4-BE49-F238E27FC236}">
                <a16:creationId xmlns:a16="http://schemas.microsoft.com/office/drawing/2014/main" id="{7FBE6A43-2FAD-74A9-A18E-861A39FB7D26}"/>
              </a:ext>
            </a:extLst>
          </p:cNvPr>
          <p:cNvSpPr txBox="1"/>
          <p:nvPr/>
        </p:nvSpPr>
        <p:spPr>
          <a:xfrm>
            <a:off x="673864" y="1288845"/>
            <a:ext cx="6132288" cy="4351338"/>
          </a:xfrm>
          <a:prstGeom prst="rect">
            <a:avLst/>
          </a:prstGeom>
        </p:spPr>
        <p:txBody>
          <a:bodyPr vert="horz" lIns="91440" tIns="45720" rIns="91440" bIns="45720" rtlCol="0">
            <a:normAutofit/>
          </a:bodyPr>
          <a:lstStyle/>
          <a:p>
            <a:pPr algn="ctr">
              <a:lnSpc>
                <a:spcPct val="90000"/>
              </a:lnSpc>
              <a:spcAft>
                <a:spcPts val="600"/>
              </a:spcAft>
            </a:pPr>
            <a:r>
              <a:rPr lang="en-US" dirty="0" err="1">
                <a:latin typeface="Comic Sans MS" panose="030F0702030302020204" pitchFamily="66" charset="0"/>
              </a:rPr>
              <a:t>Jednym</a:t>
            </a:r>
            <a:r>
              <a:rPr lang="en-US" dirty="0">
                <a:latin typeface="Comic Sans MS" panose="030F0702030302020204" pitchFamily="66" charset="0"/>
              </a:rPr>
              <a:t> ze </a:t>
            </a:r>
            <a:r>
              <a:rPr lang="en-US" dirty="0" err="1">
                <a:latin typeface="Comic Sans MS" panose="030F0702030302020204" pitchFamily="66" charset="0"/>
              </a:rPr>
              <a:t>sposobów</a:t>
            </a:r>
            <a:r>
              <a:rPr lang="en-US" dirty="0">
                <a:latin typeface="Comic Sans MS" panose="030F0702030302020204" pitchFamily="66" charset="0"/>
              </a:rPr>
              <a:t> </a:t>
            </a:r>
            <a:r>
              <a:rPr lang="en-US" dirty="0" err="1">
                <a:latin typeface="Comic Sans MS" panose="030F0702030302020204" pitchFamily="66" charset="0"/>
              </a:rPr>
              <a:t>powstawania</a:t>
            </a:r>
            <a:r>
              <a:rPr lang="en-US" dirty="0">
                <a:latin typeface="Comic Sans MS" panose="030F0702030302020204" pitchFamily="66" charset="0"/>
              </a:rPr>
              <a:t> </a:t>
            </a:r>
            <a:r>
              <a:rPr lang="en-US" dirty="0" err="1">
                <a:latin typeface="Comic Sans MS" panose="030F0702030302020204" pitchFamily="66" charset="0"/>
              </a:rPr>
              <a:t>tworzyw</a:t>
            </a:r>
            <a:r>
              <a:rPr lang="en-US" dirty="0">
                <a:latin typeface="Comic Sans MS" panose="030F0702030302020204" pitchFamily="66" charset="0"/>
              </a:rPr>
              <a:t> </a:t>
            </a:r>
            <a:r>
              <a:rPr lang="en-US" dirty="0" err="1">
                <a:latin typeface="Comic Sans MS" panose="030F0702030302020204" pitchFamily="66" charset="0"/>
              </a:rPr>
              <a:t>sztucznych</a:t>
            </a:r>
            <a:r>
              <a:rPr lang="en-US" dirty="0">
                <a:latin typeface="Comic Sans MS" panose="030F0702030302020204" pitchFamily="66" charset="0"/>
              </a:rPr>
              <a:t> jest </a:t>
            </a:r>
            <a:r>
              <a:rPr lang="en-US" dirty="0" err="1">
                <a:latin typeface="Comic Sans MS" panose="030F0702030302020204" pitchFamily="66" charset="0"/>
              </a:rPr>
              <a:t>reakcja</a:t>
            </a:r>
            <a:r>
              <a:rPr lang="en-US" dirty="0">
                <a:latin typeface="Comic Sans MS" panose="030F0702030302020204" pitchFamily="66" charset="0"/>
              </a:rPr>
              <a:t> </a:t>
            </a:r>
            <a:r>
              <a:rPr lang="en-US" dirty="0" err="1">
                <a:latin typeface="Comic Sans MS" panose="030F0702030302020204" pitchFamily="66" charset="0"/>
              </a:rPr>
              <a:t>polimeryzacji</a:t>
            </a:r>
            <a:r>
              <a:rPr lang="en-US" dirty="0">
                <a:latin typeface="Comic Sans MS" panose="030F0702030302020204" pitchFamily="66" charset="0"/>
              </a:rPr>
              <a:t>. To </a:t>
            </a:r>
            <a:r>
              <a:rPr lang="en-US" dirty="0" err="1">
                <a:latin typeface="Comic Sans MS" panose="030F0702030302020204" pitchFamily="66" charset="0"/>
              </a:rPr>
              <a:t>Reakcja</a:t>
            </a:r>
            <a:r>
              <a:rPr lang="en-US" dirty="0">
                <a:latin typeface="Comic Sans MS" panose="030F0702030302020204" pitchFamily="66" charset="0"/>
              </a:rPr>
              <a:t>, w </a:t>
            </a:r>
            <a:r>
              <a:rPr lang="en-US" dirty="0" err="1">
                <a:latin typeface="Comic Sans MS" panose="030F0702030302020204" pitchFamily="66" charset="0"/>
              </a:rPr>
              <a:t>wyniku</a:t>
            </a:r>
            <a:r>
              <a:rPr lang="en-US" dirty="0">
                <a:latin typeface="Comic Sans MS" panose="030F0702030302020204" pitchFamily="66" charset="0"/>
              </a:rPr>
              <a:t> </a:t>
            </a:r>
            <a:r>
              <a:rPr lang="en-US" dirty="0" err="1">
                <a:latin typeface="Comic Sans MS" panose="030F0702030302020204" pitchFamily="66" charset="0"/>
              </a:rPr>
              <a:t>której</a:t>
            </a:r>
            <a:r>
              <a:rPr lang="en-US" dirty="0">
                <a:latin typeface="Comic Sans MS" panose="030F0702030302020204" pitchFamily="66" charset="0"/>
              </a:rPr>
              <a:t> </a:t>
            </a:r>
            <a:r>
              <a:rPr lang="en-US" dirty="0" err="1">
                <a:latin typeface="Comic Sans MS" panose="030F0702030302020204" pitchFamily="66" charset="0"/>
              </a:rPr>
              <a:t>związki</a:t>
            </a:r>
            <a:r>
              <a:rPr lang="en-US" dirty="0">
                <a:latin typeface="Comic Sans MS" panose="030F0702030302020204" pitchFamily="66" charset="0"/>
              </a:rPr>
              <a:t> </a:t>
            </a:r>
            <a:r>
              <a:rPr lang="en-US" dirty="0" err="1">
                <a:latin typeface="Comic Sans MS" panose="030F0702030302020204" pitchFamily="66" charset="0"/>
              </a:rPr>
              <a:t>chemiczne</a:t>
            </a:r>
            <a:r>
              <a:rPr lang="en-US" dirty="0">
                <a:latin typeface="Comic Sans MS" panose="030F0702030302020204" pitchFamily="66" charset="0"/>
              </a:rPr>
              <a:t> o </a:t>
            </a:r>
            <a:r>
              <a:rPr lang="en-US" dirty="0" err="1">
                <a:latin typeface="Comic Sans MS" panose="030F0702030302020204" pitchFamily="66" charset="0"/>
              </a:rPr>
              <a:t>małej</a:t>
            </a:r>
            <a:r>
              <a:rPr lang="en-US" dirty="0">
                <a:latin typeface="Comic Sans MS" panose="030F0702030302020204" pitchFamily="66" charset="0"/>
              </a:rPr>
              <a:t> </a:t>
            </a:r>
            <a:r>
              <a:rPr lang="en-US" dirty="0" err="1">
                <a:latin typeface="Comic Sans MS" panose="030F0702030302020204" pitchFamily="66" charset="0"/>
              </a:rPr>
              <a:t>masie</a:t>
            </a:r>
            <a:r>
              <a:rPr lang="en-US" dirty="0">
                <a:latin typeface="Comic Sans MS" panose="030F0702030302020204" pitchFamily="66" charset="0"/>
              </a:rPr>
              <a:t> </a:t>
            </a:r>
            <a:r>
              <a:rPr lang="en-US" dirty="0" err="1">
                <a:latin typeface="Comic Sans MS" panose="030F0702030302020204" pitchFamily="66" charset="0"/>
              </a:rPr>
              <a:t>cząsteczkowej</a:t>
            </a:r>
            <a:r>
              <a:rPr lang="en-US" dirty="0">
                <a:latin typeface="Comic Sans MS" panose="030F0702030302020204" pitchFamily="66" charset="0"/>
              </a:rPr>
              <a:t> </a:t>
            </a:r>
            <a:r>
              <a:rPr lang="en-US" dirty="0" err="1">
                <a:latin typeface="Comic Sans MS" panose="030F0702030302020204" pitchFamily="66" charset="0"/>
              </a:rPr>
              <a:t>zwane</a:t>
            </a:r>
            <a:r>
              <a:rPr lang="en-US" dirty="0">
                <a:latin typeface="Comic Sans MS" panose="030F0702030302020204" pitchFamily="66" charset="0"/>
              </a:rPr>
              <a:t> </a:t>
            </a:r>
            <a:r>
              <a:rPr lang="en-US" dirty="0" err="1">
                <a:latin typeface="Comic Sans MS" panose="030F0702030302020204" pitchFamily="66" charset="0"/>
              </a:rPr>
              <a:t>monomerami</a:t>
            </a:r>
            <a:r>
              <a:rPr lang="en-US" dirty="0">
                <a:latin typeface="Comic Sans MS" panose="030F0702030302020204" pitchFamily="66" charset="0"/>
              </a:rPr>
              <a:t> </a:t>
            </a:r>
            <a:r>
              <a:rPr lang="en-US" dirty="0" err="1">
                <a:latin typeface="Comic Sans MS" panose="030F0702030302020204" pitchFamily="66" charset="0"/>
              </a:rPr>
              <a:t>lub</a:t>
            </a:r>
            <a:r>
              <a:rPr lang="en-US" dirty="0">
                <a:latin typeface="Comic Sans MS" panose="030F0702030302020204" pitchFamily="66" charset="0"/>
              </a:rPr>
              <a:t> </a:t>
            </a:r>
            <a:r>
              <a:rPr lang="en-US" dirty="0" err="1">
                <a:latin typeface="Comic Sans MS" panose="030F0702030302020204" pitchFamily="66" charset="0"/>
              </a:rPr>
              <a:t>mieszanina</a:t>
            </a:r>
            <a:r>
              <a:rPr lang="en-US" dirty="0">
                <a:latin typeface="Comic Sans MS" panose="030F0702030302020204" pitchFamily="66" charset="0"/>
              </a:rPr>
              <a:t> </a:t>
            </a:r>
            <a:r>
              <a:rPr lang="en-US" dirty="0" err="1">
                <a:latin typeface="Comic Sans MS" panose="030F0702030302020204" pitchFamily="66" charset="0"/>
              </a:rPr>
              <a:t>kilku</a:t>
            </a:r>
            <a:r>
              <a:rPr lang="en-US" dirty="0">
                <a:latin typeface="Comic Sans MS" panose="030F0702030302020204" pitchFamily="66" charset="0"/>
              </a:rPr>
              <a:t> </a:t>
            </a:r>
            <a:r>
              <a:rPr lang="en-US" dirty="0" err="1">
                <a:latin typeface="Comic Sans MS" panose="030F0702030302020204" pitchFamily="66" charset="0"/>
              </a:rPr>
              <a:t>takich</a:t>
            </a:r>
            <a:r>
              <a:rPr lang="en-US" dirty="0">
                <a:latin typeface="Comic Sans MS" panose="030F0702030302020204" pitchFamily="66" charset="0"/>
              </a:rPr>
              <a:t> </a:t>
            </a:r>
            <a:r>
              <a:rPr lang="en-US" dirty="0" err="1">
                <a:latin typeface="Comic Sans MS" panose="030F0702030302020204" pitchFamily="66" charset="0"/>
              </a:rPr>
              <a:t>związków</a:t>
            </a:r>
            <a:r>
              <a:rPr lang="en-US" dirty="0">
                <a:latin typeface="Comic Sans MS" panose="030F0702030302020204" pitchFamily="66" charset="0"/>
              </a:rPr>
              <a:t> </a:t>
            </a:r>
            <a:r>
              <a:rPr lang="en-US" dirty="0" err="1">
                <a:latin typeface="Comic Sans MS" panose="030F0702030302020204" pitchFamily="66" charset="0"/>
              </a:rPr>
              <a:t>reagują</a:t>
            </a:r>
            <a:r>
              <a:rPr lang="en-US" dirty="0">
                <a:latin typeface="Comic Sans MS" panose="030F0702030302020204" pitchFamily="66" charset="0"/>
              </a:rPr>
              <a:t> same ze </a:t>
            </a:r>
            <a:r>
              <a:rPr lang="en-US" dirty="0" err="1">
                <a:latin typeface="Comic Sans MS" panose="030F0702030302020204" pitchFamily="66" charset="0"/>
              </a:rPr>
              <a:t>sobą</a:t>
            </a:r>
            <a:r>
              <a:rPr lang="en-US" dirty="0">
                <a:latin typeface="Comic Sans MS" panose="030F0702030302020204" pitchFamily="66" charset="0"/>
              </a:rPr>
              <a:t> w </a:t>
            </a:r>
            <a:r>
              <a:rPr lang="en-US" dirty="0" err="1">
                <a:latin typeface="Comic Sans MS" panose="030F0702030302020204" pitchFamily="66" charset="0"/>
              </a:rPr>
              <a:t>reakcji</a:t>
            </a:r>
            <a:r>
              <a:rPr lang="en-US" dirty="0">
                <a:latin typeface="Comic Sans MS" panose="030F0702030302020204" pitchFamily="66" charset="0"/>
              </a:rPr>
              <a:t> </a:t>
            </a:r>
            <a:r>
              <a:rPr lang="en-US" dirty="0" err="1">
                <a:latin typeface="Comic Sans MS" panose="030F0702030302020204" pitchFamily="66" charset="0"/>
              </a:rPr>
              <a:t>łańcuchowej</a:t>
            </a:r>
            <a:r>
              <a:rPr lang="en-US" dirty="0">
                <a:latin typeface="Comic Sans MS" panose="030F0702030302020204" pitchFamily="66" charset="0"/>
              </a:rPr>
              <a:t>, </a:t>
            </a:r>
            <a:r>
              <a:rPr lang="en-US" dirty="0" err="1">
                <a:latin typeface="Comic Sans MS" panose="030F0702030302020204" pitchFamily="66" charset="0"/>
              </a:rPr>
              <a:t>aż</a:t>
            </a:r>
            <a:r>
              <a:rPr lang="en-US" dirty="0">
                <a:latin typeface="Comic Sans MS" panose="030F0702030302020204" pitchFamily="66" charset="0"/>
              </a:rPr>
              <a:t> do </a:t>
            </a:r>
            <a:r>
              <a:rPr lang="en-US" dirty="0" err="1">
                <a:latin typeface="Comic Sans MS" panose="030F0702030302020204" pitchFamily="66" charset="0"/>
              </a:rPr>
              <a:t>wyczerpania</a:t>
            </a:r>
            <a:r>
              <a:rPr lang="en-US" dirty="0">
                <a:latin typeface="Comic Sans MS" panose="030F0702030302020204" pitchFamily="66" charset="0"/>
              </a:rPr>
              <a:t> </a:t>
            </a:r>
            <a:r>
              <a:rPr lang="en-US" dirty="0" err="1">
                <a:latin typeface="Comic Sans MS" panose="030F0702030302020204" pitchFamily="66" charset="0"/>
              </a:rPr>
              <a:t>wolnych</a:t>
            </a:r>
            <a:r>
              <a:rPr lang="en-US" dirty="0">
                <a:latin typeface="Comic Sans MS" panose="030F0702030302020204" pitchFamily="66" charset="0"/>
              </a:rPr>
              <a:t> </a:t>
            </a:r>
            <a:r>
              <a:rPr lang="en-US" dirty="0" err="1">
                <a:latin typeface="Comic Sans MS" panose="030F0702030302020204" pitchFamily="66" charset="0"/>
              </a:rPr>
              <a:t>grup</a:t>
            </a:r>
            <a:r>
              <a:rPr lang="en-US" dirty="0">
                <a:latin typeface="Comic Sans MS" panose="030F0702030302020204" pitchFamily="66" charset="0"/>
              </a:rPr>
              <a:t> </a:t>
            </a:r>
            <a:r>
              <a:rPr lang="en-US" dirty="0" err="1">
                <a:latin typeface="Comic Sans MS" panose="030F0702030302020204" pitchFamily="66" charset="0"/>
              </a:rPr>
              <a:t>funkcyjnych</a:t>
            </a:r>
            <a:r>
              <a:rPr lang="en-US" dirty="0">
                <a:latin typeface="Comic Sans MS" panose="030F0702030302020204" pitchFamily="66" charset="0"/>
              </a:rPr>
              <a:t>, w </a:t>
            </a:r>
            <a:r>
              <a:rPr lang="en-US" dirty="0" err="1">
                <a:latin typeface="Comic Sans MS" panose="030F0702030302020204" pitchFamily="66" charset="0"/>
              </a:rPr>
              <a:t>wyniku</a:t>
            </a:r>
            <a:r>
              <a:rPr lang="en-US" dirty="0">
                <a:latin typeface="Comic Sans MS" panose="030F0702030302020204" pitchFamily="66" charset="0"/>
              </a:rPr>
              <a:t> </a:t>
            </a:r>
            <a:r>
              <a:rPr lang="en-US" dirty="0" err="1">
                <a:latin typeface="Comic Sans MS" panose="030F0702030302020204" pitchFamily="66" charset="0"/>
              </a:rPr>
              <a:t>czego</a:t>
            </a:r>
            <a:r>
              <a:rPr lang="en-US" dirty="0">
                <a:latin typeface="Comic Sans MS" panose="030F0702030302020204" pitchFamily="66" charset="0"/>
              </a:rPr>
              <a:t> </a:t>
            </a:r>
            <a:r>
              <a:rPr lang="en-US" dirty="0" err="1">
                <a:latin typeface="Comic Sans MS" panose="030F0702030302020204" pitchFamily="66" charset="0"/>
              </a:rPr>
              <a:t>powstają</a:t>
            </a:r>
            <a:r>
              <a:rPr lang="en-US" dirty="0">
                <a:latin typeface="Comic Sans MS" panose="030F0702030302020204" pitchFamily="66" charset="0"/>
              </a:rPr>
              <a:t> </a:t>
            </a:r>
            <a:r>
              <a:rPr lang="en-US" dirty="0" err="1">
                <a:latin typeface="Comic Sans MS" panose="030F0702030302020204" pitchFamily="66" charset="0"/>
              </a:rPr>
              <a:t>cząsteczki</a:t>
            </a:r>
            <a:r>
              <a:rPr lang="en-US" dirty="0">
                <a:latin typeface="Comic Sans MS" panose="030F0702030302020204" pitchFamily="66" charset="0"/>
              </a:rPr>
              <a:t> o </a:t>
            </a:r>
            <a:r>
              <a:rPr lang="en-US" dirty="0" err="1">
                <a:latin typeface="Comic Sans MS" panose="030F0702030302020204" pitchFamily="66" charset="0"/>
              </a:rPr>
              <a:t>wielokrotnie</a:t>
            </a:r>
            <a:r>
              <a:rPr lang="en-US" dirty="0">
                <a:latin typeface="Comic Sans MS" panose="030F0702030302020204" pitchFamily="66" charset="0"/>
              </a:rPr>
              <a:t> </a:t>
            </a:r>
            <a:r>
              <a:rPr lang="en-US" dirty="0" err="1">
                <a:latin typeface="Comic Sans MS" panose="030F0702030302020204" pitchFamily="66" charset="0"/>
              </a:rPr>
              <a:t>większej</a:t>
            </a:r>
            <a:r>
              <a:rPr lang="en-US" dirty="0">
                <a:latin typeface="Comic Sans MS" panose="030F0702030302020204" pitchFamily="66" charset="0"/>
              </a:rPr>
              <a:t> </a:t>
            </a:r>
            <a:r>
              <a:rPr lang="en-US" dirty="0" err="1">
                <a:latin typeface="Comic Sans MS" panose="030F0702030302020204" pitchFamily="66" charset="0"/>
              </a:rPr>
              <a:t>masie</a:t>
            </a:r>
            <a:r>
              <a:rPr lang="en-US" dirty="0">
                <a:latin typeface="Comic Sans MS" panose="030F0702030302020204" pitchFamily="66" charset="0"/>
              </a:rPr>
              <a:t> </a:t>
            </a:r>
            <a:r>
              <a:rPr lang="en-US" dirty="0" err="1">
                <a:latin typeface="Comic Sans MS" panose="030F0702030302020204" pitchFamily="66" charset="0"/>
              </a:rPr>
              <a:t>cząsteczkowej</a:t>
            </a:r>
            <a:r>
              <a:rPr lang="en-US" dirty="0">
                <a:latin typeface="Comic Sans MS" panose="030F0702030302020204" pitchFamily="66" charset="0"/>
              </a:rPr>
              <a:t> od </a:t>
            </a:r>
            <a:r>
              <a:rPr lang="en-US" dirty="0" err="1">
                <a:latin typeface="Comic Sans MS" panose="030F0702030302020204" pitchFamily="66" charset="0"/>
              </a:rPr>
              <a:t>substratów</a:t>
            </a:r>
            <a:r>
              <a:rPr lang="en-US" dirty="0">
                <a:latin typeface="Comic Sans MS" panose="030F0702030302020204" pitchFamily="66" charset="0"/>
              </a:rPr>
              <a:t>, </a:t>
            </a:r>
            <a:r>
              <a:rPr lang="en-US" dirty="0" err="1">
                <a:latin typeface="Comic Sans MS" panose="030F0702030302020204" pitchFamily="66" charset="0"/>
              </a:rPr>
              <a:t>tworząc</a:t>
            </a:r>
            <a:r>
              <a:rPr lang="en-US" dirty="0">
                <a:latin typeface="Comic Sans MS" panose="030F0702030302020204" pitchFamily="66" charset="0"/>
              </a:rPr>
              <a:t> </a:t>
            </a:r>
            <a:r>
              <a:rPr lang="en-US" dirty="0" err="1">
                <a:latin typeface="Comic Sans MS" panose="030F0702030302020204" pitchFamily="66" charset="0"/>
              </a:rPr>
              <a:t>polimer</a:t>
            </a:r>
            <a:r>
              <a:rPr lang="en-US" dirty="0">
                <a:latin typeface="Comic Sans MS" panose="030F0702030302020204" pitchFamily="66" charset="0"/>
              </a:rPr>
              <a:t>. </a:t>
            </a:r>
            <a:r>
              <a:rPr lang="en-US" dirty="0" err="1">
                <a:latin typeface="Comic Sans MS" panose="030F0702030302020204" pitchFamily="66" charset="0"/>
              </a:rPr>
              <a:t>Monomerami</a:t>
            </a:r>
            <a:r>
              <a:rPr lang="en-US" dirty="0">
                <a:latin typeface="Comic Sans MS" panose="030F0702030302020204" pitchFamily="66" charset="0"/>
              </a:rPr>
              <a:t> </a:t>
            </a:r>
            <a:r>
              <a:rPr lang="en-US" dirty="0" err="1">
                <a:latin typeface="Comic Sans MS" panose="030F0702030302020204" pitchFamily="66" charset="0"/>
              </a:rPr>
              <a:t>ulegającymi</a:t>
            </a:r>
            <a:r>
              <a:rPr lang="en-US" dirty="0">
                <a:latin typeface="Comic Sans MS" panose="030F0702030302020204" pitchFamily="66" charset="0"/>
              </a:rPr>
              <a:t> </a:t>
            </a:r>
            <a:r>
              <a:rPr lang="en-US" dirty="0" err="1">
                <a:latin typeface="Comic Sans MS" panose="030F0702030302020204" pitchFamily="66" charset="0"/>
              </a:rPr>
              <a:t>polimeryzacji</a:t>
            </a:r>
            <a:r>
              <a:rPr lang="en-US" dirty="0">
                <a:latin typeface="Comic Sans MS" panose="030F0702030302020204" pitchFamily="66" charset="0"/>
              </a:rPr>
              <a:t> </a:t>
            </a:r>
            <a:r>
              <a:rPr lang="en-US" dirty="0" err="1">
                <a:latin typeface="Comic Sans MS" panose="030F0702030302020204" pitchFamily="66" charset="0"/>
              </a:rPr>
              <a:t>są</a:t>
            </a:r>
            <a:r>
              <a:rPr lang="en-US" dirty="0">
                <a:latin typeface="Comic Sans MS" panose="030F0702030302020204" pitchFamily="66" charset="0"/>
              </a:rPr>
              <a:t> </a:t>
            </a:r>
            <a:r>
              <a:rPr lang="en-US" dirty="0" err="1">
                <a:latin typeface="Comic Sans MS" panose="030F0702030302020204" pitchFamily="66" charset="0"/>
              </a:rPr>
              <a:t>przede</a:t>
            </a:r>
            <a:r>
              <a:rPr lang="en-US" dirty="0">
                <a:latin typeface="Comic Sans MS" panose="030F0702030302020204" pitchFamily="66" charset="0"/>
              </a:rPr>
              <a:t> </a:t>
            </a:r>
            <a:r>
              <a:rPr lang="en-US" dirty="0" err="1">
                <a:latin typeface="Comic Sans MS" panose="030F0702030302020204" pitchFamily="66" charset="0"/>
              </a:rPr>
              <a:t>wszystkim</a:t>
            </a:r>
            <a:r>
              <a:rPr lang="en-US" dirty="0">
                <a:latin typeface="Comic Sans MS" panose="030F0702030302020204" pitchFamily="66" charset="0"/>
              </a:rPr>
              <a:t> </a:t>
            </a:r>
            <a:r>
              <a:rPr lang="en-US" dirty="0" err="1">
                <a:latin typeface="Comic Sans MS" panose="030F0702030302020204" pitchFamily="66" charset="0"/>
              </a:rPr>
              <a:t>związki</a:t>
            </a:r>
            <a:r>
              <a:rPr lang="en-US" dirty="0">
                <a:latin typeface="Comic Sans MS" panose="030F0702030302020204" pitchFamily="66" charset="0"/>
              </a:rPr>
              <a:t> </a:t>
            </a:r>
            <a:r>
              <a:rPr lang="en-US" dirty="0" err="1">
                <a:latin typeface="Comic Sans MS" panose="030F0702030302020204" pitchFamily="66" charset="0"/>
              </a:rPr>
              <a:t>zawierające</a:t>
            </a:r>
            <a:r>
              <a:rPr lang="en-US" dirty="0">
                <a:latin typeface="Comic Sans MS" panose="030F0702030302020204" pitchFamily="66" charset="0"/>
              </a:rPr>
              <a:t> </a:t>
            </a:r>
            <a:r>
              <a:rPr lang="en-US" dirty="0" err="1">
                <a:latin typeface="Comic Sans MS" panose="030F0702030302020204" pitchFamily="66" charset="0"/>
              </a:rPr>
              <a:t>wiązania</a:t>
            </a:r>
            <a:r>
              <a:rPr lang="en-US" dirty="0">
                <a:latin typeface="Comic Sans MS" panose="030F0702030302020204" pitchFamily="66" charset="0"/>
              </a:rPr>
              <a:t> </a:t>
            </a:r>
            <a:r>
              <a:rPr lang="en-US" dirty="0" err="1">
                <a:latin typeface="Comic Sans MS" panose="030F0702030302020204" pitchFamily="66" charset="0"/>
              </a:rPr>
              <a:t>wielokrotne</a:t>
            </a:r>
            <a:r>
              <a:rPr lang="en-US" dirty="0">
                <a:latin typeface="Comic Sans MS" panose="030F0702030302020204" pitchFamily="66" charset="0"/>
              </a:rPr>
              <a:t> (</a:t>
            </a:r>
            <a:r>
              <a:rPr lang="en-US" dirty="0" err="1">
                <a:latin typeface="Comic Sans MS" panose="030F0702030302020204" pitchFamily="66" charset="0"/>
              </a:rPr>
              <a:t>podwójne</a:t>
            </a:r>
            <a:r>
              <a:rPr lang="en-US" dirty="0">
                <a:latin typeface="Comic Sans MS" panose="030F0702030302020204" pitchFamily="66" charset="0"/>
              </a:rPr>
              <a:t> </a:t>
            </a:r>
            <a:r>
              <a:rPr lang="en-US" dirty="0" err="1">
                <a:latin typeface="Comic Sans MS" panose="030F0702030302020204" pitchFamily="66" charset="0"/>
              </a:rPr>
              <a:t>lub</a:t>
            </a:r>
            <a:r>
              <a:rPr lang="en-US" dirty="0">
                <a:latin typeface="Comic Sans MS" panose="030F0702030302020204" pitchFamily="66" charset="0"/>
              </a:rPr>
              <a:t> </a:t>
            </a:r>
            <a:r>
              <a:rPr lang="en-US" dirty="0" err="1">
                <a:latin typeface="Comic Sans MS" panose="030F0702030302020204" pitchFamily="66" charset="0"/>
              </a:rPr>
              <a:t>potrójne</a:t>
            </a:r>
            <a:r>
              <a:rPr lang="en-US" dirty="0">
                <a:latin typeface="Comic Sans MS" panose="030F0702030302020204" pitchFamily="66" charset="0"/>
              </a:rPr>
              <a:t>) </a:t>
            </a:r>
            <a:r>
              <a:rPr lang="en-US" dirty="0" err="1">
                <a:latin typeface="Comic Sans MS" panose="030F0702030302020204" pitchFamily="66" charset="0"/>
              </a:rPr>
              <a:t>oraz</a:t>
            </a:r>
            <a:r>
              <a:rPr lang="en-US" dirty="0">
                <a:latin typeface="Comic Sans MS" panose="030F0702030302020204" pitchFamily="66" charset="0"/>
              </a:rPr>
              <a:t> </a:t>
            </a:r>
            <a:r>
              <a:rPr lang="en-US" dirty="0" err="1">
                <a:latin typeface="Comic Sans MS" panose="030F0702030302020204" pitchFamily="66" charset="0"/>
              </a:rPr>
              <a:t>związki</a:t>
            </a:r>
            <a:r>
              <a:rPr lang="en-US" dirty="0">
                <a:latin typeface="Comic Sans MS" panose="030F0702030302020204" pitchFamily="66" charset="0"/>
              </a:rPr>
              <a:t> </a:t>
            </a:r>
            <a:r>
              <a:rPr lang="en-US" dirty="0" err="1">
                <a:latin typeface="Comic Sans MS" panose="030F0702030302020204" pitchFamily="66" charset="0"/>
              </a:rPr>
              <a:t>cykliczne</a:t>
            </a:r>
            <a:r>
              <a:rPr lang="en-US" dirty="0">
                <a:latin typeface="Comic Sans MS" panose="030F0702030302020204" pitchFamily="66" charset="0"/>
              </a:rPr>
              <a:t> o </a:t>
            </a:r>
            <a:r>
              <a:rPr lang="en-US" dirty="0" err="1">
                <a:latin typeface="Comic Sans MS" panose="030F0702030302020204" pitchFamily="66" charset="0"/>
              </a:rPr>
              <a:t>nietrwałej</a:t>
            </a:r>
            <a:r>
              <a:rPr lang="en-US" dirty="0">
                <a:latin typeface="Comic Sans MS" panose="030F0702030302020204" pitchFamily="66" charset="0"/>
              </a:rPr>
              <a:t> </a:t>
            </a:r>
            <a:r>
              <a:rPr lang="en-US" dirty="0" err="1">
                <a:latin typeface="Comic Sans MS" panose="030F0702030302020204" pitchFamily="66" charset="0"/>
              </a:rPr>
              <a:t>budowie</a:t>
            </a:r>
            <a:r>
              <a:rPr lang="en-US" dirty="0">
                <a:latin typeface="Comic Sans MS" panose="030F0702030302020204" pitchFamily="66" charset="0"/>
              </a:rPr>
              <a:t> </a:t>
            </a:r>
            <a:r>
              <a:rPr lang="en-US" dirty="0" err="1">
                <a:latin typeface="Comic Sans MS" panose="030F0702030302020204" pitchFamily="66" charset="0"/>
              </a:rPr>
              <a:t>pierścieniowej</a:t>
            </a:r>
            <a:r>
              <a:rPr lang="en-US" dirty="0">
                <a:latin typeface="Comic Sans MS" panose="030F0702030302020204" pitchFamily="66" charset="0"/>
              </a:rPr>
              <a:t> (</a:t>
            </a:r>
            <a:r>
              <a:rPr lang="en-US" dirty="0" err="1">
                <a:latin typeface="Comic Sans MS" panose="030F0702030302020204" pitchFamily="66" charset="0"/>
              </a:rPr>
              <a:t>tlenki</a:t>
            </a:r>
            <a:r>
              <a:rPr lang="en-US" dirty="0">
                <a:latin typeface="Comic Sans MS" panose="030F0702030302020204" pitchFamily="66" charset="0"/>
              </a:rPr>
              <a:t> </a:t>
            </a:r>
            <a:r>
              <a:rPr lang="en-US" dirty="0" err="1">
                <a:latin typeface="Comic Sans MS" panose="030F0702030302020204" pitchFamily="66" charset="0"/>
              </a:rPr>
              <a:t>alkilenów</a:t>
            </a:r>
            <a:r>
              <a:rPr lang="en-US" dirty="0">
                <a:latin typeface="Comic Sans MS" panose="030F0702030302020204" pitchFamily="66" charset="0"/>
              </a:rPr>
              <a:t>, </a:t>
            </a:r>
            <a:r>
              <a:rPr lang="en-US" dirty="0" err="1">
                <a:latin typeface="Comic Sans MS" panose="030F0702030302020204" pitchFamily="66" charset="0"/>
              </a:rPr>
              <a:t>laktony</a:t>
            </a:r>
            <a:r>
              <a:rPr lang="en-US" dirty="0">
                <a:latin typeface="Comic Sans MS" panose="030F0702030302020204" pitchFamily="66" charset="0"/>
              </a:rPr>
              <a:t>, </a:t>
            </a:r>
            <a:r>
              <a:rPr lang="en-US" dirty="0" err="1">
                <a:latin typeface="Comic Sans MS" panose="030F0702030302020204" pitchFamily="66" charset="0"/>
              </a:rPr>
              <a:t>laktamy</a:t>
            </a:r>
            <a:r>
              <a:rPr lang="en-US" dirty="0">
                <a:latin typeface="Comic Sans MS" panose="030F0702030302020204" pitchFamily="66" charset="0"/>
              </a:rPr>
              <a:t>, </a:t>
            </a:r>
            <a:r>
              <a:rPr lang="en-US" dirty="0" err="1">
                <a:latin typeface="Comic Sans MS" panose="030F0702030302020204" pitchFamily="66" charset="0"/>
              </a:rPr>
              <a:t>bezwodniki</a:t>
            </a:r>
            <a:r>
              <a:rPr lang="en-US" dirty="0">
                <a:latin typeface="Comic Sans MS" panose="030F0702030302020204" pitchFamily="66" charset="0"/>
              </a:rPr>
              <a:t>). </a:t>
            </a:r>
          </a:p>
        </p:txBody>
      </p:sp>
      <p:pic>
        <p:nvPicPr>
          <p:cNvPr id="5" name="Picture 4" descr="Formuły napisane na tablicach">
            <a:extLst>
              <a:ext uri="{FF2B5EF4-FFF2-40B4-BE49-F238E27FC236}">
                <a16:creationId xmlns:a16="http://schemas.microsoft.com/office/drawing/2014/main" id="{FB758692-C910-FB03-4CC9-09E66BA5E983}"/>
              </a:ext>
            </a:extLst>
          </p:cNvPr>
          <p:cNvPicPr>
            <a:picLocks noChangeAspect="1"/>
          </p:cNvPicPr>
          <p:nvPr/>
        </p:nvPicPr>
        <p:blipFill rotWithShape="1">
          <a:blip r:embed="rId2"/>
          <a:srcRect l="3327" r="29826"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pic>
        <p:nvPicPr>
          <p:cNvPr id="6" name="Obraz 5" descr="Obraz zawierający tekst, paragon, Czcionka, biały">
            <a:extLst>
              <a:ext uri="{FF2B5EF4-FFF2-40B4-BE49-F238E27FC236}">
                <a16:creationId xmlns:a16="http://schemas.microsoft.com/office/drawing/2014/main" id="{C7B735B1-AAE6-C6CB-BB0E-C1C3E3793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99" y="4930816"/>
            <a:ext cx="6010918" cy="1644977"/>
          </a:xfrm>
          <a:prstGeom prst="rect">
            <a:avLst/>
          </a:prstGeom>
          <a:ln w="76200">
            <a:solidFill>
              <a:schemeClr val="tx1"/>
            </a:solidFill>
          </a:ln>
        </p:spPr>
      </p:pic>
    </p:spTree>
    <p:extLst>
      <p:ext uri="{BB962C8B-B14F-4D97-AF65-F5344CB8AC3E}">
        <p14:creationId xmlns:p14="http://schemas.microsoft.com/office/powerpoint/2010/main" val="3261857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FAD3F72-4BF5-77BE-4DB3-DE8D482209D1}"/>
              </a:ext>
            </a:extLst>
          </p:cNvPr>
          <p:cNvSpPr txBox="1"/>
          <p:nvPr/>
        </p:nvSpPr>
        <p:spPr>
          <a:xfrm>
            <a:off x="2971899" y="0"/>
            <a:ext cx="8382000"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800" b="1" kern="1200" dirty="0" err="1">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ea typeface="+mj-ea"/>
                <a:cs typeface="+mj-cs"/>
              </a:rPr>
              <a:t>Reakcja</a:t>
            </a:r>
            <a:r>
              <a:rPr lang="en-US" sz="4800" b="1" kern="1200" dirty="0">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ea typeface="+mj-ea"/>
                <a:cs typeface="+mj-cs"/>
              </a:rPr>
              <a:t> </a:t>
            </a:r>
            <a:r>
              <a:rPr lang="en-US" sz="4800" b="1" kern="1200" dirty="0" err="1">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ea typeface="+mj-ea"/>
                <a:cs typeface="+mj-cs"/>
              </a:rPr>
              <a:t>polikondensacji</a:t>
            </a:r>
            <a:endParaRPr lang="en-US" sz="4800" b="1" kern="1200" dirty="0">
              <a:ln w="13462">
                <a:solidFill>
                  <a:schemeClr val="bg1"/>
                </a:solidFill>
                <a:prstDash val="solid"/>
              </a:ln>
              <a:solidFill>
                <a:schemeClr val="tx1"/>
              </a:solidFill>
              <a:effectLst>
                <a:outerShdw dist="38100" dir="2700000" algn="bl" rotWithShape="0">
                  <a:schemeClr val="accent5"/>
                </a:outerShdw>
              </a:effectLst>
              <a:latin typeface="Comic Sans MS" panose="030F0702030302020204" pitchFamily="66" charset="0"/>
              <a:ea typeface="+mj-ea"/>
              <a:cs typeface="+mj-cs"/>
            </a:endParaRPr>
          </a:p>
        </p:txBody>
      </p:sp>
      <p:sp>
        <p:nvSpPr>
          <p:cNvPr id="3" name="pole tekstowe 2">
            <a:extLst>
              <a:ext uri="{FF2B5EF4-FFF2-40B4-BE49-F238E27FC236}">
                <a16:creationId xmlns:a16="http://schemas.microsoft.com/office/drawing/2014/main" id="{013EC8BA-B1D7-7610-2CE4-EC4A8123B064}"/>
              </a:ext>
            </a:extLst>
          </p:cNvPr>
          <p:cNvSpPr txBox="1"/>
          <p:nvPr/>
        </p:nvSpPr>
        <p:spPr>
          <a:xfrm>
            <a:off x="851000" y="1438167"/>
            <a:ext cx="5245000" cy="4839567"/>
          </a:xfrm>
          <a:prstGeom prst="rect">
            <a:avLst/>
          </a:prstGeom>
        </p:spPr>
        <p:txBody>
          <a:bodyPr vert="horz" lIns="91440" tIns="45720" rIns="91440" bIns="45720" rtlCol="0">
            <a:normAutofit/>
          </a:bodyPr>
          <a:lstStyle/>
          <a:p>
            <a:pPr algn="ctr">
              <a:lnSpc>
                <a:spcPct val="90000"/>
              </a:lnSpc>
              <a:spcAft>
                <a:spcPts val="600"/>
              </a:spcAft>
            </a:pPr>
            <a:r>
              <a:rPr lang="en-US" dirty="0" err="1">
                <a:latin typeface="Comic Sans MS" panose="030F0702030302020204" pitchFamily="66" charset="0"/>
              </a:rPr>
              <a:t>Reakcja</a:t>
            </a:r>
            <a:r>
              <a:rPr lang="en-US" dirty="0">
                <a:latin typeface="Comic Sans MS" panose="030F0702030302020204" pitchFamily="66" charset="0"/>
              </a:rPr>
              <a:t> </a:t>
            </a:r>
            <a:r>
              <a:rPr lang="en-US" dirty="0" err="1">
                <a:latin typeface="Comic Sans MS" panose="030F0702030302020204" pitchFamily="66" charset="0"/>
              </a:rPr>
              <a:t>grup</a:t>
            </a:r>
            <a:r>
              <a:rPr lang="en-US" dirty="0">
                <a:latin typeface="Comic Sans MS" panose="030F0702030302020204" pitchFamily="66" charset="0"/>
              </a:rPr>
              <a:t> </a:t>
            </a:r>
            <a:r>
              <a:rPr lang="en-US" dirty="0" err="1">
                <a:latin typeface="Comic Sans MS" panose="030F0702030302020204" pitchFamily="66" charset="0"/>
              </a:rPr>
              <a:t>funkcyjnych</a:t>
            </a:r>
            <a:r>
              <a:rPr lang="en-US" dirty="0">
                <a:latin typeface="Comic Sans MS" panose="030F0702030302020204" pitchFamily="66" charset="0"/>
              </a:rPr>
              <a:t> </a:t>
            </a:r>
            <a:r>
              <a:rPr lang="en-US" dirty="0" err="1">
                <a:latin typeface="Comic Sans MS" panose="030F0702030302020204" pitchFamily="66" charset="0"/>
              </a:rPr>
              <a:t>monomerów</a:t>
            </a:r>
            <a:r>
              <a:rPr lang="en-US" dirty="0">
                <a:latin typeface="Comic Sans MS" panose="030F0702030302020204" pitchFamily="66" charset="0"/>
              </a:rPr>
              <a:t>, </a:t>
            </a:r>
            <a:r>
              <a:rPr lang="en-US" dirty="0" err="1">
                <a:latin typeface="Comic Sans MS" panose="030F0702030302020204" pitchFamily="66" charset="0"/>
              </a:rPr>
              <a:t>która</a:t>
            </a:r>
            <a:r>
              <a:rPr lang="en-US" dirty="0">
                <a:latin typeface="Comic Sans MS" panose="030F0702030302020204" pitchFamily="66" charset="0"/>
              </a:rPr>
              <a:t> </a:t>
            </a:r>
            <a:r>
              <a:rPr lang="en-US" dirty="0" err="1">
                <a:latin typeface="Comic Sans MS" panose="030F0702030302020204" pitchFamily="66" charset="0"/>
              </a:rPr>
              <a:t>przebiega</a:t>
            </a:r>
            <a:r>
              <a:rPr lang="en-US" dirty="0">
                <a:latin typeface="Comic Sans MS" panose="030F0702030302020204" pitchFamily="66" charset="0"/>
              </a:rPr>
              <a:t> z </a:t>
            </a:r>
            <a:r>
              <a:rPr lang="en-US" dirty="0" err="1">
                <a:latin typeface="Comic Sans MS" panose="030F0702030302020204" pitchFamily="66" charset="0"/>
              </a:rPr>
              <a:t>wydzieleniem</a:t>
            </a:r>
            <a:r>
              <a:rPr lang="en-US" dirty="0">
                <a:latin typeface="Comic Sans MS" panose="030F0702030302020204" pitchFamily="66" charset="0"/>
              </a:rPr>
              <a:t> </a:t>
            </a:r>
            <a:r>
              <a:rPr lang="en-US" dirty="0" err="1">
                <a:latin typeface="Comic Sans MS" panose="030F0702030302020204" pitchFamily="66" charset="0"/>
              </a:rPr>
              <a:t>makrocząsteczki</a:t>
            </a:r>
            <a:r>
              <a:rPr lang="en-US" dirty="0">
                <a:latin typeface="Comic Sans MS" panose="030F0702030302020204" pitchFamily="66" charset="0"/>
              </a:rPr>
              <a:t> (</a:t>
            </a:r>
            <a:r>
              <a:rPr lang="en-US" dirty="0" err="1">
                <a:latin typeface="Comic Sans MS" panose="030F0702030302020204" pitchFamily="66" charset="0"/>
              </a:rPr>
              <a:t>polimeru</a:t>
            </a:r>
            <a:r>
              <a:rPr lang="en-US" dirty="0">
                <a:latin typeface="Comic Sans MS" panose="030F0702030302020204" pitchFamily="66" charset="0"/>
              </a:rPr>
              <a:t>) </a:t>
            </a:r>
            <a:r>
              <a:rPr lang="en-US" dirty="0" err="1">
                <a:latin typeface="Comic Sans MS" panose="030F0702030302020204" pitchFamily="66" charset="0"/>
              </a:rPr>
              <a:t>oraz</a:t>
            </a:r>
            <a:r>
              <a:rPr lang="en-US" dirty="0">
                <a:latin typeface="Comic Sans MS" panose="030F0702030302020204" pitchFamily="66" charset="0"/>
              </a:rPr>
              <a:t> </a:t>
            </a:r>
            <a:r>
              <a:rPr lang="en-US" dirty="0" err="1">
                <a:latin typeface="Comic Sans MS" panose="030F0702030302020204" pitchFamily="66" charset="0"/>
              </a:rPr>
              <a:t>innych</a:t>
            </a:r>
            <a:r>
              <a:rPr lang="en-US" dirty="0">
                <a:latin typeface="Comic Sans MS" panose="030F0702030302020204" pitchFamily="66" charset="0"/>
              </a:rPr>
              <a:t> </a:t>
            </a:r>
            <a:r>
              <a:rPr lang="en-US" dirty="0" err="1">
                <a:latin typeface="Comic Sans MS" panose="030F0702030302020204" pitchFamily="66" charset="0"/>
              </a:rPr>
              <a:t>małych</a:t>
            </a:r>
            <a:r>
              <a:rPr lang="en-US" dirty="0">
                <a:latin typeface="Comic Sans MS" panose="030F0702030302020204" pitchFamily="66" charset="0"/>
              </a:rPr>
              <a:t> </a:t>
            </a:r>
            <a:r>
              <a:rPr lang="en-US" dirty="0" err="1">
                <a:latin typeface="Comic Sans MS" panose="030F0702030302020204" pitchFamily="66" charset="0"/>
              </a:rPr>
              <a:t>cząsteczek</a:t>
            </a:r>
            <a:r>
              <a:rPr lang="en-US" dirty="0">
                <a:latin typeface="Comic Sans MS" panose="030F0702030302020204" pitchFamily="66" charset="0"/>
              </a:rPr>
              <a:t> </a:t>
            </a:r>
            <a:r>
              <a:rPr lang="en-US" dirty="0" err="1">
                <a:latin typeface="Comic Sans MS" panose="030F0702030302020204" pitchFamily="66" charset="0"/>
              </a:rPr>
              <a:t>będących</a:t>
            </a:r>
            <a:r>
              <a:rPr lang="en-US" dirty="0">
                <a:latin typeface="Comic Sans MS" panose="030F0702030302020204" pitchFamily="66" charset="0"/>
              </a:rPr>
              <a:t> </a:t>
            </a:r>
            <a:r>
              <a:rPr lang="en-US" dirty="0" err="1">
                <a:latin typeface="Comic Sans MS" panose="030F0702030302020204" pitchFamily="66" charset="0"/>
              </a:rPr>
              <a:t>produktami</a:t>
            </a:r>
            <a:r>
              <a:rPr lang="en-US" dirty="0">
                <a:latin typeface="Comic Sans MS" panose="030F0702030302020204" pitchFamily="66" charset="0"/>
              </a:rPr>
              <a:t> </a:t>
            </a:r>
            <a:r>
              <a:rPr lang="en-US" dirty="0" err="1">
                <a:latin typeface="Comic Sans MS" panose="030F0702030302020204" pitchFamily="66" charset="0"/>
              </a:rPr>
              <a:t>ubocznymi</a:t>
            </a:r>
            <a:r>
              <a:rPr lang="en-US" dirty="0">
                <a:latin typeface="Comic Sans MS" panose="030F0702030302020204" pitchFamily="66" charset="0"/>
              </a:rPr>
              <a:t> (np. </a:t>
            </a:r>
            <a:r>
              <a:rPr lang="en-US" dirty="0" err="1">
                <a:latin typeface="Comic Sans MS" panose="030F0702030302020204" pitchFamily="66" charset="0"/>
              </a:rPr>
              <a:t>wody</a:t>
            </a:r>
            <a:r>
              <a:rPr lang="en-US" dirty="0">
                <a:latin typeface="Comic Sans MS" panose="030F0702030302020204" pitchFamily="66" charset="0"/>
              </a:rPr>
              <a:t>, </a:t>
            </a:r>
            <a:r>
              <a:rPr lang="en-US" dirty="0" err="1">
                <a:latin typeface="Comic Sans MS" panose="030F0702030302020204" pitchFamily="66" charset="0"/>
              </a:rPr>
              <a:t>amoniaku</a:t>
            </a:r>
            <a:r>
              <a:rPr lang="en-US" dirty="0">
                <a:latin typeface="Comic Sans MS" panose="030F0702030302020204" pitchFamily="66" charset="0"/>
              </a:rPr>
              <a:t>, </a:t>
            </a:r>
            <a:r>
              <a:rPr lang="en-US" dirty="0" err="1">
                <a:latin typeface="Comic Sans MS" panose="030F0702030302020204" pitchFamily="66" charset="0"/>
              </a:rPr>
              <a:t>chlorowodoru</a:t>
            </a:r>
            <a:r>
              <a:rPr lang="en-US" dirty="0">
                <a:latin typeface="Comic Sans MS" panose="030F0702030302020204" pitchFamily="66" charset="0"/>
              </a:rPr>
              <a:t>). </a:t>
            </a:r>
            <a:r>
              <a:rPr lang="en-US" dirty="0" err="1">
                <a:latin typeface="Comic Sans MS" panose="030F0702030302020204" pitchFamily="66" charset="0"/>
              </a:rPr>
              <a:t>Wzrost</a:t>
            </a:r>
            <a:r>
              <a:rPr lang="en-US" dirty="0">
                <a:latin typeface="Comic Sans MS" panose="030F0702030302020204" pitchFamily="66" charset="0"/>
              </a:rPr>
              <a:t> </a:t>
            </a:r>
            <a:r>
              <a:rPr lang="en-US" dirty="0" err="1">
                <a:latin typeface="Comic Sans MS" panose="030F0702030302020204" pitchFamily="66" charset="0"/>
              </a:rPr>
              <a:t>powstającego</a:t>
            </a:r>
            <a:r>
              <a:rPr lang="en-US" dirty="0">
                <a:latin typeface="Comic Sans MS" panose="030F0702030302020204" pitchFamily="66" charset="0"/>
              </a:rPr>
              <a:t> </a:t>
            </a:r>
            <a:r>
              <a:rPr lang="en-US" dirty="0" err="1">
                <a:latin typeface="Comic Sans MS" panose="030F0702030302020204" pitchFamily="66" charset="0"/>
              </a:rPr>
              <a:t>łańcucha</a:t>
            </a:r>
            <a:r>
              <a:rPr lang="en-US" dirty="0">
                <a:latin typeface="Comic Sans MS" panose="030F0702030302020204" pitchFamily="66" charset="0"/>
              </a:rPr>
              <a:t> </a:t>
            </a:r>
            <a:r>
              <a:rPr lang="en-US" dirty="0" err="1">
                <a:latin typeface="Comic Sans MS" panose="030F0702030302020204" pitchFamily="66" charset="0"/>
              </a:rPr>
              <a:t>makrocząsteczki</a:t>
            </a:r>
            <a:r>
              <a:rPr lang="en-US" dirty="0">
                <a:latin typeface="Comic Sans MS" panose="030F0702030302020204" pitchFamily="66" charset="0"/>
              </a:rPr>
              <a:t> </a:t>
            </a:r>
            <a:r>
              <a:rPr lang="en-US" dirty="0" err="1">
                <a:latin typeface="Comic Sans MS" panose="030F0702030302020204" pitchFamily="66" charset="0"/>
              </a:rPr>
              <a:t>odbywa</a:t>
            </a:r>
            <a:r>
              <a:rPr lang="en-US" dirty="0">
                <a:latin typeface="Comic Sans MS" panose="030F0702030302020204" pitchFamily="66" charset="0"/>
              </a:rPr>
              <a:t> </a:t>
            </a:r>
            <a:r>
              <a:rPr lang="en-US" dirty="0" err="1">
                <a:latin typeface="Comic Sans MS" panose="030F0702030302020204" pitchFamily="66" charset="0"/>
              </a:rPr>
              <a:t>się</a:t>
            </a:r>
            <a:r>
              <a:rPr lang="en-US" dirty="0">
                <a:latin typeface="Comic Sans MS" panose="030F0702030302020204" pitchFamily="66" charset="0"/>
              </a:rPr>
              <a:t> </a:t>
            </a:r>
            <a:r>
              <a:rPr lang="en-US" dirty="0" err="1">
                <a:latin typeface="Comic Sans MS" panose="030F0702030302020204" pitchFamily="66" charset="0"/>
              </a:rPr>
              <a:t>stopniowo</a:t>
            </a:r>
            <a:r>
              <a:rPr lang="en-US" dirty="0">
                <a:latin typeface="Comic Sans MS" panose="030F0702030302020204" pitchFamily="66" charset="0"/>
              </a:rPr>
              <a:t>. </a:t>
            </a:r>
            <a:r>
              <a:rPr lang="en-US" dirty="0" err="1">
                <a:latin typeface="Comic Sans MS" panose="030F0702030302020204" pitchFamily="66" charset="0"/>
              </a:rPr>
              <a:t>Podczas</a:t>
            </a:r>
            <a:r>
              <a:rPr lang="en-US" dirty="0">
                <a:latin typeface="Comic Sans MS" panose="030F0702030302020204" pitchFamily="66" charset="0"/>
              </a:rPr>
              <a:t> </a:t>
            </a:r>
            <a:r>
              <a:rPr lang="en-US" dirty="0" err="1">
                <a:latin typeface="Comic Sans MS" panose="030F0702030302020204" pitchFamily="66" charset="0"/>
              </a:rPr>
              <a:t>homopolikondensacji</a:t>
            </a:r>
            <a:r>
              <a:rPr lang="en-US" dirty="0">
                <a:latin typeface="Comic Sans MS" panose="030F0702030302020204" pitchFamily="66" charset="0"/>
              </a:rPr>
              <a:t> </a:t>
            </a:r>
            <a:r>
              <a:rPr lang="en-US" dirty="0" err="1">
                <a:latin typeface="Comic Sans MS" panose="030F0702030302020204" pitchFamily="66" charset="0"/>
              </a:rPr>
              <a:t>reagują</a:t>
            </a:r>
            <a:r>
              <a:rPr lang="en-US" dirty="0">
                <a:latin typeface="Comic Sans MS" panose="030F0702030302020204" pitchFamily="66" charset="0"/>
              </a:rPr>
              <a:t> z </a:t>
            </a:r>
            <a:r>
              <a:rPr lang="en-US" dirty="0" err="1">
                <a:latin typeface="Comic Sans MS" panose="030F0702030302020204" pitchFamily="66" charset="0"/>
              </a:rPr>
              <a:t>sobą</a:t>
            </a:r>
            <a:r>
              <a:rPr lang="en-US" dirty="0">
                <a:latin typeface="Comic Sans MS" panose="030F0702030302020204" pitchFamily="66" charset="0"/>
              </a:rPr>
              <a:t> </a:t>
            </a:r>
            <a:r>
              <a:rPr lang="en-US" dirty="0" err="1">
                <a:latin typeface="Comic Sans MS" panose="030F0702030302020204" pitchFamily="66" charset="0"/>
              </a:rPr>
              <a:t>cząsteczki</a:t>
            </a:r>
            <a:r>
              <a:rPr lang="en-US" dirty="0">
                <a:latin typeface="Comic Sans MS" panose="030F0702030302020204" pitchFamily="66" charset="0"/>
              </a:rPr>
              <a:t> </a:t>
            </a:r>
            <a:r>
              <a:rPr lang="en-US" dirty="0" err="1">
                <a:latin typeface="Comic Sans MS" panose="030F0702030302020204" pitchFamily="66" charset="0"/>
              </a:rPr>
              <a:t>jednego</a:t>
            </a:r>
            <a:r>
              <a:rPr lang="en-US" dirty="0">
                <a:latin typeface="Comic Sans MS" panose="030F0702030302020204" pitchFamily="66" charset="0"/>
              </a:rPr>
              <a:t> </a:t>
            </a:r>
            <a:r>
              <a:rPr lang="en-US" dirty="0" err="1">
                <a:latin typeface="Comic Sans MS" panose="030F0702030302020204" pitchFamily="66" charset="0"/>
              </a:rPr>
              <a:t>monomeru</a:t>
            </a:r>
            <a:r>
              <a:rPr lang="en-US" dirty="0">
                <a:latin typeface="Comic Sans MS" panose="030F0702030302020204" pitchFamily="66" charset="0"/>
              </a:rPr>
              <a:t> (np. </a:t>
            </a:r>
            <a:r>
              <a:rPr lang="en-US" dirty="0" err="1">
                <a:latin typeface="Comic Sans MS" panose="030F0702030302020204" pitchFamily="66" charset="0"/>
              </a:rPr>
              <a:t>polikondensacja</a:t>
            </a:r>
            <a:r>
              <a:rPr lang="en-US" dirty="0">
                <a:latin typeface="Comic Sans MS" panose="030F0702030302020204" pitchFamily="66" charset="0"/>
              </a:rPr>
              <a:t> </a:t>
            </a:r>
            <a:r>
              <a:rPr lang="en-US" dirty="0" err="1">
                <a:latin typeface="Comic Sans MS" panose="030F0702030302020204" pitchFamily="66" charset="0"/>
              </a:rPr>
              <a:t>aminokwasu</a:t>
            </a:r>
            <a:r>
              <a:rPr lang="en-US" dirty="0">
                <a:latin typeface="Comic Sans MS" panose="030F0702030302020204" pitchFamily="66" charset="0"/>
              </a:rPr>
              <a:t>), </a:t>
            </a:r>
            <a:r>
              <a:rPr lang="en-US" dirty="0" err="1">
                <a:latin typeface="Comic Sans MS" panose="030F0702030302020204" pitchFamily="66" charset="0"/>
              </a:rPr>
              <a:t>podczas</a:t>
            </a:r>
            <a:r>
              <a:rPr lang="en-US" dirty="0">
                <a:latin typeface="Comic Sans MS" panose="030F0702030302020204" pitchFamily="66" charset="0"/>
              </a:rPr>
              <a:t> </a:t>
            </a:r>
            <a:r>
              <a:rPr lang="en-US" dirty="0" err="1">
                <a:latin typeface="Comic Sans MS" panose="030F0702030302020204" pitchFamily="66" charset="0"/>
              </a:rPr>
              <a:t>heteropolikondensacji</a:t>
            </a:r>
            <a:r>
              <a:rPr lang="en-US" dirty="0">
                <a:latin typeface="Comic Sans MS" panose="030F0702030302020204" pitchFamily="66" charset="0"/>
              </a:rPr>
              <a:t> </a:t>
            </a:r>
            <a:r>
              <a:rPr lang="en-US" dirty="0" err="1">
                <a:latin typeface="Comic Sans MS" panose="030F0702030302020204" pitchFamily="66" charset="0"/>
              </a:rPr>
              <a:t>dochodzi</a:t>
            </a:r>
            <a:r>
              <a:rPr lang="en-US" dirty="0">
                <a:latin typeface="Comic Sans MS" panose="030F0702030302020204" pitchFamily="66" charset="0"/>
              </a:rPr>
              <a:t> do </a:t>
            </a:r>
            <a:r>
              <a:rPr lang="en-US" dirty="0" err="1">
                <a:latin typeface="Comic Sans MS" panose="030F0702030302020204" pitchFamily="66" charset="0"/>
              </a:rPr>
              <a:t>reakcji</a:t>
            </a:r>
            <a:r>
              <a:rPr lang="en-US" dirty="0">
                <a:latin typeface="Comic Sans MS" panose="030F0702030302020204" pitchFamily="66" charset="0"/>
              </a:rPr>
              <a:t> </a:t>
            </a:r>
            <a:r>
              <a:rPr lang="en-US" dirty="0" err="1">
                <a:latin typeface="Comic Sans MS" panose="030F0702030302020204" pitchFamily="66" charset="0"/>
              </a:rPr>
              <a:t>między</a:t>
            </a:r>
            <a:r>
              <a:rPr lang="en-US" dirty="0">
                <a:latin typeface="Comic Sans MS" panose="030F0702030302020204" pitchFamily="66" charset="0"/>
              </a:rPr>
              <a:t> </a:t>
            </a:r>
            <a:r>
              <a:rPr lang="en-US" dirty="0" err="1">
                <a:latin typeface="Comic Sans MS" panose="030F0702030302020204" pitchFamily="66" charset="0"/>
              </a:rPr>
              <a:t>różnymi</a:t>
            </a:r>
            <a:r>
              <a:rPr lang="en-US" dirty="0">
                <a:latin typeface="Comic Sans MS" panose="030F0702030302020204" pitchFamily="66" charset="0"/>
              </a:rPr>
              <a:t> </a:t>
            </a:r>
            <a:r>
              <a:rPr lang="en-US" dirty="0" err="1">
                <a:latin typeface="Comic Sans MS" panose="030F0702030302020204" pitchFamily="66" charset="0"/>
              </a:rPr>
              <a:t>monomerami</a:t>
            </a:r>
            <a:r>
              <a:rPr lang="en-US" dirty="0">
                <a:latin typeface="Comic Sans MS" panose="030F0702030302020204" pitchFamily="66" charset="0"/>
              </a:rPr>
              <a:t> (np. </a:t>
            </a:r>
            <a:r>
              <a:rPr lang="en-US" dirty="0" err="1">
                <a:latin typeface="Comic Sans MS" panose="030F0702030302020204" pitchFamily="66" charset="0"/>
              </a:rPr>
              <a:t>polikondensacja</a:t>
            </a:r>
            <a:r>
              <a:rPr lang="en-US" dirty="0">
                <a:latin typeface="Comic Sans MS" panose="030F0702030302020204" pitchFamily="66" charset="0"/>
              </a:rPr>
              <a:t> </a:t>
            </a:r>
            <a:r>
              <a:rPr lang="en-US" dirty="0" err="1">
                <a:latin typeface="Comic Sans MS" panose="030F0702030302020204" pitchFamily="66" charset="0"/>
              </a:rPr>
              <a:t>diamin</a:t>
            </a:r>
            <a:r>
              <a:rPr lang="en-US" dirty="0">
                <a:latin typeface="Comic Sans MS" panose="030F0702030302020204" pitchFamily="66" charset="0"/>
              </a:rPr>
              <a:t> z </a:t>
            </a:r>
            <a:r>
              <a:rPr lang="en-US" dirty="0" err="1">
                <a:latin typeface="Comic Sans MS" panose="030F0702030302020204" pitchFamily="66" charset="0"/>
              </a:rPr>
              <a:t>kwasami</a:t>
            </a:r>
            <a:r>
              <a:rPr lang="en-US" dirty="0">
                <a:latin typeface="Comic Sans MS" panose="030F0702030302020204" pitchFamily="66" charset="0"/>
              </a:rPr>
              <a:t> </a:t>
            </a:r>
            <a:r>
              <a:rPr lang="en-US" dirty="0" err="1">
                <a:latin typeface="Comic Sans MS" panose="030F0702030302020204" pitchFamily="66" charset="0"/>
              </a:rPr>
              <a:t>dikarboksylowymi</a:t>
            </a:r>
            <a:r>
              <a:rPr lang="en-US" dirty="0">
                <a:latin typeface="Comic Sans MS" panose="030F0702030302020204" pitchFamily="66" charset="0"/>
              </a:rPr>
              <a:t>).</a:t>
            </a:r>
          </a:p>
        </p:txBody>
      </p:sp>
      <p:pic>
        <p:nvPicPr>
          <p:cNvPr id="5" name="Picture 4" descr="Renderowanie komórek w 3D">
            <a:extLst>
              <a:ext uri="{FF2B5EF4-FFF2-40B4-BE49-F238E27FC236}">
                <a16:creationId xmlns:a16="http://schemas.microsoft.com/office/drawing/2014/main" id="{13A3D6A7-5242-4DE7-D506-2FACAACF1206}"/>
              </a:ext>
            </a:extLst>
          </p:cNvPr>
          <p:cNvPicPr>
            <a:picLocks noChangeAspect="1"/>
          </p:cNvPicPr>
          <p:nvPr/>
        </p:nvPicPr>
        <p:blipFill rotWithShape="1">
          <a:blip r:embed="rId2"/>
          <a:srcRect l="19209" r="24542" b="2"/>
          <a:stretch/>
        </p:blipFill>
        <p:spPr>
          <a:xfrm>
            <a:off x="6507851" y="1268101"/>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6" name="Obraz 5" descr="Obraz zawierający diagram, linia, szkic, wzór">
            <a:extLst>
              <a:ext uri="{FF2B5EF4-FFF2-40B4-BE49-F238E27FC236}">
                <a16:creationId xmlns:a16="http://schemas.microsoft.com/office/drawing/2014/main" id="{42A67E26-2FA4-EEFE-49BA-C5481D6D7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58" y="5137608"/>
            <a:ext cx="5526066" cy="1252731"/>
          </a:xfrm>
          <a:prstGeom prst="rect">
            <a:avLst/>
          </a:prstGeom>
          <a:ln w="76200">
            <a:solidFill>
              <a:schemeClr val="tx1"/>
            </a:solidFill>
          </a:ln>
        </p:spPr>
      </p:pic>
    </p:spTree>
    <p:extLst>
      <p:ext uri="{BB962C8B-B14F-4D97-AF65-F5344CB8AC3E}">
        <p14:creationId xmlns:p14="http://schemas.microsoft.com/office/powerpoint/2010/main" val="31996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stikowe pojemniki w jasnych kolorach">
            <a:extLst>
              <a:ext uri="{FF2B5EF4-FFF2-40B4-BE49-F238E27FC236}">
                <a16:creationId xmlns:a16="http://schemas.microsoft.com/office/drawing/2014/main" id="{9D92C323-0DFA-3E8F-B09A-18CFD2D8B14C}"/>
              </a:ext>
            </a:extLst>
          </p:cNvPr>
          <p:cNvPicPr>
            <a:picLocks noChangeAspect="1"/>
          </p:cNvPicPr>
          <p:nvPr/>
        </p:nvPicPr>
        <p:blipFill rotWithShape="1">
          <a:blip r:embed="rId2"/>
          <a:srcRect l="25147" r="27592"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pole tekstowe 1">
            <a:extLst>
              <a:ext uri="{FF2B5EF4-FFF2-40B4-BE49-F238E27FC236}">
                <a16:creationId xmlns:a16="http://schemas.microsoft.com/office/drawing/2014/main" id="{36631DC9-85ED-E4C1-DFD3-2181300BC1A1}"/>
              </a:ext>
            </a:extLst>
          </p:cNvPr>
          <p:cNvSpPr txBox="1"/>
          <p:nvPr/>
        </p:nvSpPr>
        <p:spPr>
          <a:xfrm>
            <a:off x="4010024" y="113003"/>
            <a:ext cx="8989649" cy="3645191"/>
          </a:xfrm>
          <a:prstGeom prst="rect">
            <a:avLst/>
          </a:prstGeom>
        </p:spPr>
        <p:txBody>
          <a:bodyPr vert="horz" lIns="91440" tIns="45720" rIns="91440" bIns="45720" rtlCol="0">
            <a:normAutofit/>
          </a:bodyPr>
          <a:lstStyle/>
          <a:p>
            <a:pPr algn="ctr">
              <a:lnSpc>
                <a:spcPct val="90000"/>
              </a:lnSpc>
              <a:spcAft>
                <a:spcPts val="600"/>
              </a:spcAft>
            </a:pP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Właściwości</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tworzyw</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sztucznych</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ndParaRPr>
          </a:p>
        </p:txBody>
      </p:sp>
      <p:sp>
        <p:nvSpPr>
          <p:cNvPr id="3" name="pole tekstowe 2">
            <a:extLst>
              <a:ext uri="{FF2B5EF4-FFF2-40B4-BE49-F238E27FC236}">
                <a16:creationId xmlns:a16="http://schemas.microsoft.com/office/drawing/2014/main" id="{E33834BD-B6E0-B5E5-4113-0220C6BA3E9E}"/>
              </a:ext>
            </a:extLst>
          </p:cNvPr>
          <p:cNvSpPr txBox="1"/>
          <p:nvPr/>
        </p:nvSpPr>
        <p:spPr>
          <a:xfrm>
            <a:off x="5115440" y="1680702"/>
            <a:ext cx="6867009" cy="923330"/>
          </a:xfrm>
          <a:prstGeom prst="rect">
            <a:avLst/>
          </a:prstGeom>
          <a:noFill/>
        </p:spPr>
        <p:txBody>
          <a:bodyPr wrap="square" rtlCol="0">
            <a:spAutoFit/>
          </a:bodyPr>
          <a:lstStyle/>
          <a:p>
            <a:pPr>
              <a:spcAft>
                <a:spcPts val="600"/>
              </a:spcAft>
            </a:pPr>
            <a:r>
              <a:rPr lang="pl-PL" dirty="0">
                <a:latin typeface="Comic Sans MS" panose="030F0702030302020204" pitchFamily="66" charset="0"/>
              </a:rPr>
              <a:t>Chemiczne i fizyczne właściwości tworzyw sztucznych zależą od takich czynników jak: budowa chemiczna, kształt i rozmiar cząsteczek oraz uporządkowanie przestrzeni.</a:t>
            </a:r>
          </a:p>
        </p:txBody>
      </p:sp>
      <mc:AlternateContent xmlns:mc="http://schemas.openxmlformats.org/markup-compatibility/2006" xmlns:a14="http://schemas.microsoft.com/office/drawing/2010/main">
        <mc:Choice Requires="a14">
          <p:sp>
            <p:nvSpPr>
              <p:cNvPr id="4" name="pole tekstowe 3">
                <a:extLst>
                  <a:ext uri="{FF2B5EF4-FFF2-40B4-BE49-F238E27FC236}">
                    <a16:creationId xmlns:a16="http://schemas.microsoft.com/office/drawing/2014/main" id="{BE705A73-5FA5-BF8E-36F6-0F14D10078EE}"/>
                  </a:ext>
                </a:extLst>
              </p:cNvPr>
              <p:cNvSpPr txBox="1"/>
              <p:nvPr/>
            </p:nvSpPr>
            <p:spPr>
              <a:xfrm>
                <a:off x="5075821" y="2680315"/>
                <a:ext cx="7116179" cy="1754326"/>
              </a:xfrm>
              <a:prstGeom prst="rect">
                <a:avLst/>
              </a:prstGeom>
              <a:noFill/>
            </p:spPr>
            <p:txBody>
              <a:bodyPr wrap="square" rtlCol="0">
                <a:spAutoFit/>
              </a:bodyPr>
              <a:lstStyle/>
              <a:p>
                <a:pPr>
                  <a:spcAft>
                    <a:spcPts val="600"/>
                  </a:spcAft>
                </a:pPr>
                <a:r>
                  <a:rPr lang="pl-PL" dirty="0">
                    <a:latin typeface="Comic Sans MS" panose="030F0702030302020204" pitchFamily="66" charset="0"/>
                  </a:rPr>
                  <a:t>Budowa chemiczna, a więc rodzaj atomów i wiązań chemicznych, odpowiada za niewielką gęstość tworzyw sztucznych, mieszczącą się zazwyczaj w przedziale od 0,9 </a:t>
                </a:r>
                <a14:m>
                  <m:oMath xmlns:m="http://schemas.openxmlformats.org/officeDocument/2006/math">
                    <m:sSup>
                      <m:sSupPr>
                        <m:ctrlPr>
                          <a:rPr lang="pl-PL" i="1" smtClean="0">
                            <a:latin typeface="Cambria Math" panose="02040503050406030204" pitchFamily="18" charset="0"/>
                          </a:rPr>
                        </m:ctrlPr>
                      </m:sSupPr>
                      <m:e>
                        <m:r>
                          <a:rPr lang="pl-PL" b="0" i="1" smtClean="0">
                            <a:latin typeface="Cambria Math" panose="02040503050406030204" pitchFamily="18" charset="0"/>
                          </a:rPr>
                          <m:t>𝑔</m:t>
                        </m:r>
                        <m:r>
                          <a:rPr lang="pl-PL" b="0" i="1" smtClean="0">
                            <a:latin typeface="Cambria Math" panose="02040503050406030204" pitchFamily="18" charset="0"/>
                          </a:rPr>
                          <m:t>/</m:t>
                        </m:r>
                        <m:r>
                          <a:rPr lang="pl-PL" b="0" i="1" smtClean="0">
                            <a:latin typeface="Cambria Math" panose="02040503050406030204" pitchFamily="18" charset="0"/>
                          </a:rPr>
                          <m:t>𝑐𝑚</m:t>
                        </m:r>
                      </m:e>
                      <m:sup>
                        <m:r>
                          <a:rPr lang="pl-PL" b="0" i="1" smtClean="0">
                            <a:latin typeface="Cambria Math" panose="02040503050406030204" pitchFamily="18" charset="0"/>
                          </a:rPr>
                          <m:t>3</m:t>
                        </m:r>
                      </m:sup>
                    </m:sSup>
                  </m:oMath>
                </a14:m>
                <a:r>
                  <a:rPr lang="pl-PL" dirty="0">
                    <a:latin typeface="Comic Sans MS" panose="030F0702030302020204" pitchFamily="66" charset="0"/>
                  </a:rPr>
                  <a:t> do 1,4</a:t>
                </a:r>
                <a14:m>
                  <m:oMath xmlns:m="http://schemas.openxmlformats.org/officeDocument/2006/math">
                    <m:sSup>
                      <m:sSupPr>
                        <m:ctrlPr>
                          <a:rPr lang="pl-PL" i="1" smtClean="0">
                            <a:latin typeface="Cambria Math" panose="02040503050406030204" pitchFamily="18" charset="0"/>
                          </a:rPr>
                        </m:ctrlPr>
                      </m:sSupPr>
                      <m:e>
                        <m:r>
                          <a:rPr lang="pl-PL" b="0" i="1" smtClean="0">
                            <a:latin typeface="Cambria Math" panose="02040503050406030204" pitchFamily="18" charset="0"/>
                          </a:rPr>
                          <m:t> </m:t>
                        </m:r>
                        <m:r>
                          <a:rPr lang="pl-PL" b="0" i="1" smtClean="0">
                            <a:latin typeface="Cambria Math" panose="02040503050406030204" pitchFamily="18" charset="0"/>
                          </a:rPr>
                          <m:t>𝑔</m:t>
                        </m:r>
                        <m:r>
                          <a:rPr lang="pl-PL" b="0" i="1" smtClean="0">
                            <a:latin typeface="Cambria Math" panose="02040503050406030204" pitchFamily="18" charset="0"/>
                          </a:rPr>
                          <m:t>/</m:t>
                        </m:r>
                        <m:r>
                          <a:rPr lang="pl-PL" b="0" i="1" smtClean="0">
                            <a:latin typeface="Cambria Math" panose="02040503050406030204" pitchFamily="18" charset="0"/>
                          </a:rPr>
                          <m:t>𝑐𝑚</m:t>
                        </m:r>
                      </m:e>
                      <m:sup>
                        <m:r>
                          <a:rPr lang="pl-PL" b="0" i="1" smtClean="0">
                            <a:latin typeface="Cambria Math" panose="02040503050406030204" pitchFamily="18" charset="0"/>
                          </a:rPr>
                          <m:t>3</m:t>
                        </m:r>
                      </m:sup>
                    </m:sSup>
                    <m:r>
                      <a:rPr lang="pl-PL" b="0" i="0" smtClean="0">
                        <a:latin typeface="Cambria Math" panose="02040503050406030204" pitchFamily="18" charset="0"/>
                      </a:rPr>
                      <m:t>. </m:t>
                    </m:r>
                    <m:r>
                      <m:rPr>
                        <m:sty m:val="p"/>
                      </m:rPr>
                      <a:rPr lang="pl-PL" b="0" i="0" smtClean="0">
                        <a:latin typeface="Cambria Math" panose="02040503050406030204" pitchFamily="18" charset="0"/>
                      </a:rPr>
                      <m:t>W</m:t>
                    </m:r>
                  </m:oMath>
                </a14:m>
                <a:r>
                  <a:rPr lang="pl-PL" dirty="0">
                    <a:latin typeface="Comic Sans MS" panose="030F0702030302020204" pitchFamily="66" charset="0"/>
                  </a:rPr>
                  <a:t> przypadku występowania w cząsteczce cięższych pierwiastków nieorganicznych (np. fluoru) gęstość wzrasta nawet do 2,2 </a:t>
                </a:r>
                <a14:m>
                  <m:oMath xmlns:m="http://schemas.openxmlformats.org/officeDocument/2006/math">
                    <m:sSup>
                      <m:sSupPr>
                        <m:ctrlPr>
                          <a:rPr lang="pl-PL" i="1" smtClean="0">
                            <a:latin typeface="Cambria Math" panose="02040503050406030204" pitchFamily="18" charset="0"/>
                          </a:rPr>
                        </m:ctrlPr>
                      </m:sSupPr>
                      <m:e>
                        <m:r>
                          <a:rPr lang="pl-PL" b="0" i="1" smtClean="0">
                            <a:latin typeface="Cambria Math" panose="02040503050406030204" pitchFamily="18" charset="0"/>
                          </a:rPr>
                          <m:t>𝑔</m:t>
                        </m:r>
                        <m:r>
                          <a:rPr lang="pl-PL" b="0" i="1" smtClean="0">
                            <a:latin typeface="Cambria Math" panose="02040503050406030204" pitchFamily="18" charset="0"/>
                          </a:rPr>
                          <m:t>/</m:t>
                        </m:r>
                        <m:r>
                          <a:rPr lang="pl-PL" b="0" i="1" smtClean="0">
                            <a:latin typeface="Cambria Math" panose="02040503050406030204" pitchFamily="18" charset="0"/>
                          </a:rPr>
                          <m:t>𝑐𝑚</m:t>
                        </m:r>
                      </m:e>
                      <m:sup>
                        <m:r>
                          <a:rPr lang="pl-PL" b="0" i="1" smtClean="0">
                            <a:latin typeface="Cambria Math" panose="02040503050406030204" pitchFamily="18" charset="0"/>
                          </a:rPr>
                          <m:t>3</m:t>
                        </m:r>
                      </m:sup>
                    </m:sSup>
                    <m:r>
                      <a:rPr lang="pl-PL" b="0" i="1" smtClean="0">
                        <a:latin typeface="Cambria Math" panose="02040503050406030204" pitchFamily="18" charset="0"/>
                      </a:rPr>
                      <m:t>, </m:t>
                    </m:r>
                  </m:oMath>
                </a14:m>
                <a:r>
                  <a:rPr lang="pl-PL" dirty="0">
                    <a:latin typeface="Comic Sans MS" panose="030F0702030302020204" pitchFamily="66" charset="0"/>
                  </a:rPr>
                  <a:t>jak ma to miejsce w przypadku </a:t>
                </a:r>
                <a:r>
                  <a:rPr lang="pl-PL" dirty="0" err="1">
                    <a:latin typeface="Comic Sans MS" panose="030F0702030302020204" pitchFamily="66" charset="0"/>
                  </a:rPr>
                  <a:t>politetrafluoroetylenu</a:t>
                </a:r>
                <a:r>
                  <a:rPr lang="pl-PL" dirty="0">
                    <a:latin typeface="Comic Sans MS" panose="030F0702030302020204" pitchFamily="66" charset="0"/>
                  </a:rPr>
                  <a:t>.</a:t>
                </a:r>
              </a:p>
            </p:txBody>
          </p:sp>
        </mc:Choice>
        <mc:Fallback xmlns="">
          <p:sp>
            <p:nvSpPr>
              <p:cNvPr id="4" name="pole tekstowe 3">
                <a:extLst>
                  <a:ext uri="{FF2B5EF4-FFF2-40B4-BE49-F238E27FC236}">
                    <a16:creationId xmlns:a16="http://schemas.microsoft.com/office/drawing/2014/main" id="{BE705A73-5FA5-BF8E-36F6-0F14D10078EE}"/>
                  </a:ext>
                </a:extLst>
              </p:cNvPr>
              <p:cNvSpPr txBox="1">
                <a:spLocks noRot="1" noChangeAspect="1" noMove="1" noResize="1" noEditPoints="1" noAdjustHandles="1" noChangeArrowheads="1" noChangeShapeType="1" noTextEdit="1"/>
              </p:cNvSpPr>
              <p:nvPr/>
            </p:nvSpPr>
            <p:spPr>
              <a:xfrm>
                <a:off x="5075821" y="2680315"/>
                <a:ext cx="7116179" cy="1754326"/>
              </a:xfrm>
              <a:prstGeom prst="rect">
                <a:avLst/>
              </a:prstGeom>
              <a:blipFill>
                <a:blip r:embed="rId3"/>
                <a:stretch>
                  <a:fillRect l="-771" t="-1742" r="-428" b="-5226"/>
                </a:stretch>
              </a:blipFill>
            </p:spPr>
            <p:txBody>
              <a:bodyPr/>
              <a:lstStyle/>
              <a:p>
                <a:r>
                  <a:rPr lang="pl-PL">
                    <a:noFill/>
                  </a:rPr>
                  <a:t> </a:t>
                </a:r>
              </a:p>
            </p:txBody>
          </p:sp>
        </mc:Fallback>
      </mc:AlternateContent>
      <p:sp>
        <p:nvSpPr>
          <p:cNvPr id="5" name="pole tekstowe 4">
            <a:extLst>
              <a:ext uri="{FF2B5EF4-FFF2-40B4-BE49-F238E27FC236}">
                <a16:creationId xmlns:a16="http://schemas.microsoft.com/office/drawing/2014/main" id="{D06D7826-E006-EC57-7584-233F1B3C0133}"/>
              </a:ext>
            </a:extLst>
          </p:cNvPr>
          <p:cNvSpPr txBox="1"/>
          <p:nvPr/>
        </p:nvSpPr>
        <p:spPr>
          <a:xfrm>
            <a:off x="5115440" y="4494897"/>
            <a:ext cx="7305153" cy="1754326"/>
          </a:xfrm>
          <a:prstGeom prst="rect">
            <a:avLst/>
          </a:prstGeom>
          <a:noFill/>
        </p:spPr>
        <p:txBody>
          <a:bodyPr wrap="square" rtlCol="0">
            <a:spAutoFit/>
          </a:bodyPr>
          <a:lstStyle/>
          <a:p>
            <a:pPr>
              <a:spcAft>
                <a:spcPts val="600"/>
              </a:spcAft>
            </a:pPr>
            <a:r>
              <a:rPr lang="pl-PL" dirty="0">
                <a:latin typeface="Comic Sans MS" panose="030F0702030302020204" pitchFamily="66" charset="0"/>
              </a:rPr>
              <a:t>Kształt cząsteczek, ich rozmiar i uporządkowanie przestrzenne mają wpływ na właściwości mechaniczne danego tworzywa. Można wyprodukować tworzywa giętkie i elastyczne lub twarde i niesprężyste, o różnym stopniu kruchości - od bardziej kruchych do bardzo wytrzymałych, o różnej wytrzymałości mechanicznej i odporności na działanie niskich lub wysokich temperatur.</a:t>
            </a:r>
          </a:p>
        </p:txBody>
      </p:sp>
    </p:spTree>
    <p:extLst>
      <p:ext uri="{BB962C8B-B14F-4D97-AF65-F5344CB8AC3E}">
        <p14:creationId xmlns:p14="http://schemas.microsoft.com/office/powerpoint/2010/main" val="265097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FB50AE7-58BB-79F1-3538-80771CF9740D}"/>
              </a:ext>
            </a:extLst>
          </p:cNvPr>
          <p:cNvSpPr txBox="1"/>
          <p:nvPr/>
        </p:nvSpPr>
        <p:spPr>
          <a:xfrm>
            <a:off x="3333555" y="196915"/>
            <a:ext cx="7143750" cy="769441"/>
          </a:xfrm>
          <a:prstGeom prst="rect">
            <a:avLst/>
          </a:prstGeom>
          <a:noFill/>
        </p:spPr>
        <p:txBody>
          <a:bodyPr wrap="square" rtlCol="0">
            <a:spAutoFit/>
          </a:bodyPr>
          <a:lstStyle/>
          <a:p>
            <a:r>
              <a:rPr lang="pl-PL"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Przewodnictwo cieplne </a:t>
            </a:r>
          </a:p>
        </p:txBody>
      </p:sp>
      <mc:AlternateContent xmlns:mc="http://schemas.openxmlformats.org/markup-compatibility/2006" xmlns:a14="http://schemas.microsoft.com/office/drawing/2010/main">
        <mc:Choice Requires="a14">
          <p:sp>
            <p:nvSpPr>
              <p:cNvPr id="9" name="pole tekstowe 8">
                <a:extLst>
                  <a:ext uri="{FF2B5EF4-FFF2-40B4-BE49-F238E27FC236}">
                    <a16:creationId xmlns:a16="http://schemas.microsoft.com/office/drawing/2014/main" id="{51245612-9B55-BAD9-1700-1A33B7EC5041}"/>
                  </a:ext>
                </a:extLst>
              </p:cNvPr>
              <p:cNvSpPr txBox="1"/>
              <p:nvPr/>
            </p:nvSpPr>
            <p:spPr>
              <a:xfrm>
                <a:off x="276224" y="5544721"/>
                <a:ext cx="3219164" cy="923330"/>
              </a:xfrm>
              <a:prstGeom prst="rect">
                <a:avLst/>
              </a:prstGeom>
              <a:noFill/>
            </p:spPr>
            <p:txBody>
              <a:bodyPr wrap="square" rtlCol="0">
                <a:spAutoFit/>
              </a:bodyPr>
              <a:lstStyle/>
              <a:p>
                <a:pPr algn="ctr"/>
                <a:r>
                  <a:rPr lang="pl-PL" dirty="0"/>
                  <a:t>Początkowa temperatura wody w obydwóch kubkach (plastikowym i szklanym) wynosi 70</a:t>
                </a:r>
                <a14:m>
                  <m:oMath xmlns:m="http://schemas.openxmlformats.org/officeDocument/2006/math">
                    <m:r>
                      <a:rPr lang="pl-PL" i="1" smtClean="0">
                        <a:latin typeface="Cambria Math" panose="02040503050406030204" pitchFamily="18" charset="0"/>
                        <a:ea typeface="Cambria Math" panose="02040503050406030204" pitchFamily="18" charset="0"/>
                      </a:rPr>
                      <m:t>°</m:t>
                    </m:r>
                    <m:r>
                      <a:rPr lang="pl-PL" b="0" i="1" smtClean="0">
                        <a:latin typeface="Cambria Math" panose="02040503050406030204" pitchFamily="18" charset="0"/>
                        <a:ea typeface="Cambria Math" panose="02040503050406030204" pitchFamily="18" charset="0"/>
                      </a:rPr>
                      <m:t>𝐶</m:t>
                    </m:r>
                  </m:oMath>
                </a14:m>
                <a:endParaRPr lang="pl-PL" dirty="0"/>
              </a:p>
            </p:txBody>
          </p:sp>
        </mc:Choice>
        <mc:Fallback xmlns="">
          <p:sp>
            <p:nvSpPr>
              <p:cNvPr id="9" name="pole tekstowe 8">
                <a:extLst>
                  <a:ext uri="{FF2B5EF4-FFF2-40B4-BE49-F238E27FC236}">
                    <a16:creationId xmlns:a16="http://schemas.microsoft.com/office/drawing/2014/main" id="{51245612-9B55-BAD9-1700-1A33B7EC5041}"/>
                  </a:ext>
                </a:extLst>
              </p:cNvPr>
              <p:cNvSpPr txBox="1">
                <a:spLocks noRot="1" noChangeAspect="1" noMove="1" noResize="1" noEditPoints="1" noAdjustHandles="1" noChangeArrowheads="1" noChangeShapeType="1" noTextEdit="1"/>
              </p:cNvSpPr>
              <p:nvPr/>
            </p:nvSpPr>
            <p:spPr>
              <a:xfrm>
                <a:off x="276224" y="5544721"/>
                <a:ext cx="3219164" cy="923330"/>
              </a:xfrm>
              <a:prstGeom prst="rect">
                <a:avLst/>
              </a:prstGeom>
              <a:blipFill>
                <a:blip r:embed="rId2"/>
                <a:stretch>
                  <a:fillRect l="-1515" t="-3974" r="-2273" b="-9934"/>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10" name="pole tekstowe 9">
                <a:extLst>
                  <a:ext uri="{FF2B5EF4-FFF2-40B4-BE49-F238E27FC236}">
                    <a16:creationId xmlns:a16="http://schemas.microsoft.com/office/drawing/2014/main" id="{1F658F3D-6D29-766B-81F4-B530A1099BC0}"/>
                  </a:ext>
                </a:extLst>
              </p:cNvPr>
              <p:cNvSpPr txBox="1"/>
              <p:nvPr/>
            </p:nvSpPr>
            <p:spPr>
              <a:xfrm>
                <a:off x="3782692" y="4421184"/>
                <a:ext cx="3938793" cy="923330"/>
              </a:xfrm>
              <a:prstGeom prst="rect">
                <a:avLst/>
              </a:prstGeom>
              <a:noFill/>
            </p:spPr>
            <p:txBody>
              <a:bodyPr wrap="square" rtlCol="0">
                <a:spAutoFit/>
              </a:bodyPr>
              <a:lstStyle/>
              <a:p>
                <a:pPr algn="ctr"/>
                <a:r>
                  <a:rPr lang="pl-PL" dirty="0"/>
                  <a:t>Po upływie 2 minut temperatura w plastikowym kubku spada do 60</a:t>
                </a:r>
                <a14:m>
                  <m:oMath xmlns:m="http://schemas.openxmlformats.org/officeDocument/2006/math">
                    <m:r>
                      <a:rPr lang="pl-PL" i="1" smtClean="0">
                        <a:latin typeface="Cambria Math" panose="02040503050406030204" pitchFamily="18" charset="0"/>
                        <a:ea typeface="Cambria Math" panose="02040503050406030204" pitchFamily="18" charset="0"/>
                      </a:rPr>
                      <m:t>°</m:t>
                    </m:r>
                    <m:r>
                      <a:rPr lang="pl-PL" b="0" i="1" smtClean="0">
                        <a:latin typeface="Cambria Math" panose="02040503050406030204" pitchFamily="18" charset="0"/>
                        <a:ea typeface="Cambria Math" panose="02040503050406030204" pitchFamily="18" charset="0"/>
                      </a:rPr>
                      <m:t>𝐶</m:t>
                    </m:r>
                    <m:r>
                      <a:rPr lang="pl-PL" b="0" i="1" smtClean="0">
                        <a:latin typeface="Cambria Math" panose="02040503050406030204" pitchFamily="18" charset="0"/>
                        <a:ea typeface="Cambria Math" panose="02040503050406030204" pitchFamily="18" charset="0"/>
                      </a:rPr>
                      <m:t>,</m:t>
                    </m:r>
                  </m:oMath>
                </a14:m>
                <a:r>
                  <a:rPr lang="pl-PL" dirty="0"/>
                  <a:t> a w kubku szklanym do 59</a:t>
                </a:r>
                <a14:m>
                  <m:oMath xmlns:m="http://schemas.openxmlformats.org/officeDocument/2006/math">
                    <m:r>
                      <a:rPr lang="pl-PL" i="1" smtClean="0">
                        <a:latin typeface="Cambria Math" panose="02040503050406030204" pitchFamily="18" charset="0"/>
                        <a:ea typeface="Cambria Math" panose="02040503050406030204" pitchFamily="18" charset="0"/>
                      </a:rPr>
                      <m:t>°</m:t>
                    </m:r>
                    <m:r>
                      <a:rPr lang="pl-PL" b="0" i="1" smtClean="0">
                        <a:latin typeface="Cambria Math" panose="02040503050406030204" pitchFamily="18" charset="0"/>
                        <a:ea typeface="Cambria Math" panose="02040503050406030204" pitchFamily="18" charset="0"/>
                      </a:rPr>
                      <m:t>𝐶</m:t>
                    </m:r>
                    <m:r>
                      <a:rPr lang="pl-PL" b="0" i="1" smtClean="0">
                        <a:latin typeface="Cambria Math" panose="02040503050406030204" pitchFamily="18" charset="0"/>
                        <a:ea typeface="Cambria Math" panose="02040503050406030204" pitchFamily="18" charset="0"/>
                      </a:rPr>
                      <m:t>.</m:t>
                    </m:r>
                  </m:oMath>
                </a14:m>
                <a:endParaRPr lang="pl-PL" dirty="0"/>
              </a:p>
            </p:txBody>
          </p:sp>
        </mc:Choice>
        <mc:Fallback xmlns="">
          <p:sp>
            <p:nvSpPr>
              <p:cNvPr id="10" name="pole tekstowe 9">
                <a:extLst>
                  <a:ext uri="{FF2B5EF4-FFF2-40B4-BE49-F238E27FC236}">
                    <a16:creationId xmlns:a16="http://schemas.microsoft.com/office/drawing/2014/main" id="{1F658F3D-6D29-766B-81F4-B530A1099BC0}"/>
                  </a:ext>
                </a:extLst>
              </p:cNvPr>
              <p:cNvSpPr txBox="1">
                <a:spLocks noRot="1" noChangeAspect="1" noMove="1" noResize="1" noEditPoints="1" noAdjustHandles="1" noChangeArrowheads="1" noChangeShapeType="1" noTextEdit="1"/>
              </p:cNvSpPr>
              <p:nvPr/>
            </p:nvSpPr>
            <p:spPr>
              <a:xfrm>
                <a:off x="3782692" y="4421184"/>
                <a:ext cx="3938793" cy="923330"/>
              </a:xfrm>
              <a:prstGeom prst="rect">
                <a:avLst/>
              </a:prstGeom>
              <a:blipFill>
                <a:blip r:embed="rId3"/>
                <a:stretch>
                  <a:fillRect t="-3289" r="-1548" b="-9211"/>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11" name="pole tekstowe 10">
                <a:extLst>
                  <a:ext uri="{FF2B5EF4-FFF2-40B4-BE49-F238E27FC236}">
                    <a16:creationId xmlns:a16="http://schemas.microsoft.com/office/drawing/2014/main" id="{D830420C-5683-65D5-EA98-9F228E80B7AE}"/>
                  </a:ext>
                </a:extLst>
              </p:cNvPr>
              <p:cNvSpPr txBox="1"/>
              <p:nvPr/>
            </p:nvSpPr>
            <p:spPr>
              <a:xfrm>
                <a:off x="8165560" y="4407454"/>
                <a:ext cx="3918858" cy="923330"/>
              </a:xfrm>
              <a:prstGeom prst="rect">
                <a:avLst/>
              </a:prstGeom>
              <a:noFill/>
            </p:spPr>
            <p:txBody>
              <a:bodyPr wrap="square" rtlCol="0">
                <a:spAutoFit/>
              </a:bodyPr>
              <a:lstStyle/>
              <a:p>
                <a:pPr algn="ctr"/>
                <a:r>
                  <a:rPr lang="pl-PL" dirty="0"/>
                  <a:t>Po upływie 5 minut temperatura wody w plastikowym kubku wynosi 53</a:t>
                </a:r>
                <a14:m>
                  <m:oMath xmlns:m="http://schemas.openxmlformats.org/officeDocument/2006/math">
                    <m:r>
                      <a:rPr lang="pl-PL" i="1" smtClean="0">
                        <a:latin typeface="Cambria Math" panose="02040503050406030204" pitchFamily="18" charset="0"/>
                        <a:ea typeface="Cambria Math" panose="02040503050406030204" pitchFamily="18" charset="0"/>
                      </a:rPr>
                      <m:t>°</m:t>
                    </m:r>
                    <m:r>
                      <a:rPr lang="pl-PL" b="0" i="1" smtClean="0">
                        <a:latin typeface="Cambria Math" panose="02040503050406030204" pitchFamily="18" charset="0"/>
                        <a:ea typeface="Cambria Math" panose="02040503050406030204" pitchFamily="18" charset="0"/>
                      </a:rPr>
                      <m:t>𝐶</m:t>
                    </m:r>
                  </m:oMath>
                </a14:m>
                <a:r>
                  <a:rPr lang="pl-PL" dirty="0"/>
                  <a:t>, a w naczyniu szklanym 49</a:t>
                </a:r>
                <a14:m>
                  <m:oMath xmlns:m="http://schemas.openxmlformats.org/officeDocument/2006/math">
                    <m:r>
                      <a:rPr lang="pl-PL" i="1" smtClean="0">
                        <a:latin typeface="Cambria Math" panose="02040503050406030204" pitchFamily="18" charset="0"/>
                        <a:ea typeface="Cambria Math" panose="02040503050406030204" pitchFamily="18" charset="0"/>
                      </a:rPr>
                      <m:t>°</m:t>
                    </m:r>
                    <m:r>
                      <a:rPr lang="pl-PL" b="0" i="1" smtClean="0">
                        <a:latin typeface="Cambria Math" panose="02040503050406030204" pitchFamily="18" charset="0"/>
                        <a:ea typeface="Cambria Math" panose="02040503050406030204" pitchFamily="18" charset="0"/>
                      </a:rPr>
                      <m:t>𝐶</m:t>
                    </m:r>
                    <m:r>
                      <a:rPr lang="pl-PL" b="0" i="1" smtClean="0">
                        <a:latin typeface="Cambria Math" panose="02040503050406030204" pitchFamily="18" charset="0"/>
                        <a:ea typeface="Cambria Math" panose="02040503050406030204" pitchFamily="18" charset="0"/>
                      </a:rPr>
                      <m:t>.</m:t>
                    </m:r>
                  </m:oMath>
                </a14:m>
                <a:endParaRPr lang="pl-PL" dirty="0"/>
              </a:p>
            </p:txBody>
          </p:sp>
        </mc:Choice>
        <mc:Fallback xmlns="">
          <p:sp>
            <p:nvSpPr>
              <p:cNvPr id="11" name="pole tekstowe 10">
                <a:extLst>
                  <a:ext uri="{FF2B5EF4-FFF2-40B4-BE49-F238E27FC236}">
                    <a16:creationId xmlns:a16="http://schemas.microsoft.com/office/drawing/2014/main" id="{D830420C-5683-65D5-EA98-9F228E80B7AE}"/>
                  </a:ext>
                </a:extLst>
              </p:cNvPr>
              <p:cNvSpPr txBox="1">
                <a:spLocks noRot="1" noChangeAspect="1" noMove="1" noResize="1" noEditPoints="1" noAdjustHandles="1" noChangeArrowheads="1" noChangeShapeType="1" noTextEdit="1"/>
              </p:cNvSpPr>
              <p:nvPr/>
            </p:nvSpPr>
            <p:spPr>
              <a:xfrm>
                <a:off x="8165560" y="4407454"/>
                <a:ext cx="3918858" cy="923330"/>
              </a:xfrm>
              <a:prstGeom prst="rect">
                <a:avLst/>
              </a:prstGeom>
              <a:blipFill>
                <a:blip r:embed="rId4"/>
                <a:stretch>
                  <a:fillRect l="-467" t="-3311" r="-2177" b="-9934"/>
                </a:stretch>
              </a:blipFill>
            </p:spPr>
            <p:txBody>
              <a:bodyPr/>
              <a:lstStyle/>
              <a:p>
                <a:r>
                  <a:rPr lang="pl-PL">
                    <a:noFill/>
                  </a:rPr>
                  <a:t> </a:t>
                </a:r>
              </a:p>
            </p:txBody>
          </p:sp>
        </mc:Fallback>
      </mc:AlternateContent>
      <p:sp>
        <p:nvSpPr>
          <p:cNvPr id="12" name="pole tekstowe 11">
            <a:extLst>
              <a:ext uri="{FF2B5EF4-FFF2-40B4-BE49-F238E27FC236}">
                <a16:creationId xmlns:a16="http://schemas.microsoft.com/office/drawing/2014/main" id="{600F0C4F-FAFC-6E67-645E-D320706E62C8}"/>
              </a:ext>
            </a:extLst>
          </p:cNvPr>
          <p:cNvSpPr txBox="1"/>
          <p:nvPr/>
        </p:nvSpPr>
        <p:spPr>
          <a:xfrm>
            <a:off x="4427779" y="5821720"/>
            <a:ext cx="6587412" cy="646331"/>
          </a:xfrm>
          <a:prstGeom prst="rect">
            <a:avLst/>
          </a:prstGeom>
          <a:noFill/>
        </p:spPr>
        <p:txBody>
          <a:bodyPr wrap="square" rtlCol="0">
            <a:spAutoFit/>
          </a:bodyPr>
          <a:lstStyle/>
          <a:p>
            <a:pPr algn="ctr"/>
            <a:r>
              <a:rPr lang="pl-PL" b="1" dirty="0"/>
              <a:t>Tworzywa sztuczne przewodzą więc ciepło wolniej niż materiały wykonane ze szkła.</a:t>
            </a:r>
          </a:p>
        </p:txBody>
      </p:sp>
      <p:pic>
        <p:nvPicPr>
          <p:cNvPr id="14" name="Obraz 13" descr="Obraz zawierający w pomieszczeniu, ściana, Przezroczysty materiał&#10;&#10;Opis wygenerowany automatycznie">
            <a:extLst>
              <a:ext uri="{FF2B5EF4-FFF2-40B4-BE49-F238E27FC236}">
                <a16:creationId xmlns:a16="http://schemas.microsoft.com/office/drawing/2014/main" id="{6A2C6E5E-CAC1-90BA-531A-1171134F9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530" y="1644628"/>
            <a:ext cx="4079337" cy="30630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Obraz 15" descr="Obraz zawierający w pomieszczeniu, zastawa stołowa, stół, kubek&#10;&#10;Opis wygenerowany automatycznie">
            <a:extLst>
              <a:ext uri="{FF2B5EF4-FFF2-40B4-BE49-F238E27FC236}">
                <a16:creationId xmlns:a16="http://schemas.microsoft.com/office/drawing/2014/main" id="{DA46B38D-BB44-EF1E-81CC-B0F562A854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6745" y="1066119"/>
            <a:ext cx="3832724" cy="28778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Obraz 17" descr="Obraz zawierający w pomieszczeniu, zastawa stołowa, stół, Przezroczysty materiał&#10;&#10;Opis wygenerowany automatycznie">
            <a:extLst>
              <a:ext uri="{FF2B5EF4-FFF2-40B4-BE49-F238E27FC236}">
                <a16:creationId xmlns:a16="http://schemas.microsoft.com/office/drawing/2014/main" id="{2B7A69A4-1479-9F58-BCB4-59B9669F55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3845" y="1631250"/>
            <a:ext cx="3230533" cy="24256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13308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theme/theme1.xml><?xml version="1.0" encoding="utf-8"?>
<a:theme xmlns:a="http://schemas.openxmlformats.org/drawingml/2006/main" name="ShapesVTI">
  <a:themeElements>
    <a:clrScheme name="Pakiet Office">
      <a:dk1>
        <a:srgbClr val="000000"/>
      </a:dk1>
      <a:lt1>
        <a:srgbClr val="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Kropla">
  <a:themeElements>
    <a:clrScheme name="Krop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Krop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op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TM04033925[[fn=Kropla]]</Template>
  <TotalTime>409</TotalTime>
  <Words>3598</Words>
  <Application>Microsoft Office PowerPoint</Application>
  <PresentationFormat>Panoramiczny</PresentationFormat>
  <Paragraphs>176</Paragraphs>
  <Slides>33</Slides>
  <Notes>0</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33</vt:i4>
      </vt:variant>
    </vt:vector>
  </HeadingPairs>
  <TitlesOfParts>
    <vt:vector size="41" baseType="lpstr">
      <vt:lpstr>Arial</vt:lpstr>
      <vt:lpstr>Avenir Next LT Pro</vt:lpstr>
      <vt:lpstr>Calibri</vt:lpstr>
      <vt:lpstr>Cambria Math</vt:lpstr>
      <vt:lpstr>Comic Sans MS</vt:lpstr>
      <vt:lpstr>Tw Cen MT</vt:lpstr>
      <vt:lpstr>ShapesVTI</vt:lpstr>
      <vt:lpstr>Kropla</vt:lpstr>
      <vt:lpstr>W świecie tworzyw sztucznych</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Wybrane przykłady tworzyw sztucznych</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Oznaczenia na opakowaniach wykonanych z tworzyw sztucznych</vt:lpstr>
      <vt:lpstr>Prezentacja programu PowerPoint</vt:lpstr>
      <vt:lpstr>Prezentacja programu PowerPoint</vt:lpstr>
      <vt:lpstr>Prezentacja programu PowerPoint</vt:lpstr>
      <vt:lpstr>Prezentacja programu PowerPoint</vt:lpstr>
      <vt:lpstr>Prezentacja programu PowerPoint</vt:lpstr>
      <vt:lpstr>Tworzywa sztuczne i ekologia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 świecie tworzyw sztucznych</dc:title>
  <dc:creator>Julia Jaskulska</dc:creator>
  <cp:lastModifiedBy>Julia Jaskulska</cp:lastModifiedBy>
  <cp:revision>11</cp:revision>
  <dcterms:created xsi:type="dcterms:W3CDTF">2023-09-06T12:33:39Z</dcterms:created>
  <dcterms:modified xsi:type="dcterms:W3CDTF">2023-09-08T15:53:08Z</dcterms:modified>
</cp:coreProperties>
</file>