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2635-9F7A-4F93-819C-878A24B16152}" type="datetimeFigureOut">
              <a:rPr lang="sk-SK" smtClean="0"/>
              <a:t>21. 1. 2019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3461-435B-49E5-92D1-2B928E7C742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014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2635-9F7A-4F93-819C-878A24B16152}" type="datetimeFigureOut">
              <a:rPr lang="sk-SK" smtClean="0"/>
              <a:t>21. 1. 2019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3461-435B-49E5-92D1-2B928E7C742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3838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2635-9F7A-4F93-819C-878A24B16152}" type="datetimeFigureOut">
              <a:rPr lang="sk-SK" smtClean="0"/>
              <a:t>21. 1. 2019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3461-435B-49E5-92D1-2B928E7C742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336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2635-9F7A-4F93-819C-878A24B16152}" type="datetimeFigureOut">
              <a:rPr lang="sk-SK" smtClean="0"/>
              <a:t>21. 1. 2019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3461-435B-49E5-92D1-2B928E7C742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072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2635-9F7A-4F93-819C-878A24B16152}" type="datetimeFigureOut">
              <a:rPr lang="sk-SK" smtClean="0"/>
              <a:t>21. 1. 2019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3461-435B-49E5-92D1-2B928E7C742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4439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2635-9F7A-4F93-819C-878A24B16152}" type="datetimeFigureOut">
              <a:rPr lang="sk-SK" smtClean="0"/>
              <a:t>21. 1. 2019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3461-435B-49E5-92D1-2B928E7C742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354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2635-9F7A-4F93-819C-878A24B16152}" type="datetimeFigureOut">
              <a:rPr lang="sk-SK" smtClean="0"/>
              <a:t>21. 1. 2019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3461-435B-49E5-92D1-2B928E7C742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359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2635-9F7A-4F93-819C-878A24B16152}" type="datetimeFigureOut">
              <a:rPr lang="sk-SK" smtClean="0"/>
              <a:t>21. 1. 2019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3461-435B-49E5-92D1-2B928E7C742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4801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2635-9F7A-4F93-819C-878A24B16152}" type="datetimeFigureOut">
              <a:rPr lang="sk-SK" smtClean="0"/>
              <a:t>21. 1. 2019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3461-435B-49E5-92D1-2B928E7C742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944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2635-9F7A-4F93-819C-878A24B16152}" type="datetimeFigureOut">
              <a:rPr lang="sk-SK" smtClean="0"/>
              <a:t>21. 1. 2019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3461-435B-49E5-92D1-2B928E7C742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558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2635-9F7A-4F93-819C-878A24B16152}" type="datetimeFigureOut">
              <a:rPr lang="sk-SK" smtClean="0"/>
              <a:t>21. 1. 2019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E3461-435B-49E5-92D1-2B928E7C742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368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2635-9F7A-4F93-819C-878A24B16152}" type="datetimeFigureOut">
              <a:rPr lang="sk-SK" smtClean="0"/>
              <a:t>21. 1. 2019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E3461-435B-49E5-92D1-2B928E7C742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746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568070" cy="3224350"/>
          </a:xfrm>
        </p:spPr>
        <p:txBody>
          <a:bodyPr>
            <a:noAutofit/>
          </a:bodyPr>
          <a:lstStyle/>
          <a:p>
            <a:r>
              <a:rPr lang="sk-SK" sz="9600" b="1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5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Voda a jej okolie</a:t>
            </a:r>
            <a:endParaRPr lang="sk-SK" sz="9600" b="1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505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59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5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Voda a jej okolie</a:t>
            </a:r>
            <a:endParaRPr lang="sk-SK" sz="60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accent1">
                  <a:lumMod val="5000"/>
                  <a:lumOff val="95000"/>
                  <a:alpha val="22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>
              <a:buNone/>
            </a:pPr>
            <a:r>
              <a:rPr lang="sk-SK" dirty="0" smtClean="0">
                <a:latin typeface="Agency FB" panose="020B0503020202020204" pitchFamily="34" charset="0"/>
              </a:rPr>
              <a:t>Voda mení skupenstvo, zloženie.</a:t>
            </a:r>
          </a:p>
          <a:p>
            <a:pPr marL="0" indent="0">
              <a:buNone/>
            </a:pPr>
            <a:r>
              <a:rPr lang="sk-SK" dirty="0" smtClean="0">
                <a:latin typeface="Agency FB" panose="020B0503020202020204" pitchFamily="34" charset="0"/>
              </a:rPr>
              <a:t>Voda: </a:t>
            </a:r>
          </a:p>
          <a:p>
            <a:r>
              <a:rPr lang="sk-SK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Kvapalná</a:t>
            </a:r>
            <a:r>
              <a:rPr lang="sk-SK" dirty="0" smtClean="0">
                <a:latin typeface="Agency FB" panose="020B0503020202020204" pitchFamily="34" charset="0"/>
              </a:rPr>
              <a:t> (dážď, moria, rieky)</a:t>
            </a:r>
          </a:p>
          <a:p>
            <a:r>
              <a:rPr lang="sk-SK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Plynná</a:t>
            </a:r>
            <a:r>
              <a:rPr lang="sk-SK" dirty="0" smtClean="0">
                <a:latin typeface="Agency FB" panose="020B0503020202020204" pitchFamily="34" charset="0"/>
              </a:rPr>
              <a:t> (vodná para)</a:t>
            </a:r>
          </a:p>
          <a:p>
            <a:r>
              <a:rPr lang="sk-SK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Tuhá</a:t>
            </a:r>
            <a:r>
              <a:rPr lang="sk-SK" dirty="0" smtClean="0">
                <a:latin typeface="Agency FB" panose="020B0503020202020204" pitchFamily="34" charset="0"/>
              </a:rPr>
              <a:t> (sneh, ľad)</a:t>
            </a:r>
          </a:p>
          <a:p>
            <a:endParaRPr lang="sk-SK" dirty="0">
              <a:latin typeface="Agency FB" panose="020B0503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9" b="100000" l="0" r="100000">
                        <a14:foregroundMark x1="21538" y1="69231" x2="21538" y2="69231"/>
                        <a14:foregroundMark x1="37692" y1="90769" x2="37692" y2="90769"/>
                        <a14:foregroundMark x1="60769" y1="83846" x2="60769" y2="83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6022" y="0"/>
            <a:ext cx="2474429" cy="247442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772" y="1453908"/>
            <a:ext cx="3524250" cy="191452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221" y="2923553"/>
            <a:ext cx="2925230" cy="215648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772" y="3692957"/>
            <a:ext cx="2783894" cy="184143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0011" y="4339268"/>
            <a:ext cx="3186984" cy="239023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6115" l="251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756" y="4365772"/>
            <a:ext cx="3155334" cy="254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2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5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Voda a jej okolie</a:t>
            </a:r>
            <a:endParaRPr lang="sk-SK" sz="6000" dirty="0"/>
          </a:p>
        </p:txBody>
      </p:sp>
      <p:sp>
        <p:nvSpPr>
          <p:cNvPr id="4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22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>
              <a:buNone/>
            </a:pPr>
            <a:r>
              <a:rPr lang="sk-SK" dirty="0" smtClean="0">
                <a:latin typeface="Agency FB" panose="020B0503020202020204" pitchFamily="34" charset="0"/>
              </a:rPr>
              <a:t>V prírode je voda v neustálom pohybe – </a:t>
            </a:r>
            <a:r>
              <a:rPr lang="sk-SK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kolobeh vody v prírode</a:t>
            </a:r>
            <a:r>
              <a:rPr lang="sk-SK" dirty="0" smtClean="0">
                <a:latin typeface="Agency FB" panose="020B0503020202020204" pitchFamily="34" charset="0"/>
              </a:rPr>
              <a:t>.</a:t>
            </a:r>
          </a:p>
          <a:p>
            <a:pPr marL="0" indent="0">
              <a:buNone/>
            </a:pPr>
            <a:r>
              <a:rPr lang="sk-SK" dirty="0" smtClean="0">
                <a:latin typeface="Agency FB" panose="020B0503020202020204" pitchFamily="34" charset="0"/>
              </a:rPr>
              <a:t>Vo vode sa rozpúšťajú plyny:</a:t>
            </a:r>
          </a:p>
          <a:p>
            <a:pPr marL="0" indent="0">
              <a:buNone/>
            </a:pPr>
            <a:r>
              <a:rPr lang="sk-SK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Kyslík</a:t>
            </a:r>
            <a:r>
              <a:rPr lang="sk-SK" dirty="0" smtClean="0">
                <a:latin typeface="Agency FB" panose="020B0503020202020204" pitchFamily="34" charset="0"/>
              </a:rPr>
              <a:t> – potrebný na dýchanie.</a:t>
            </a:r>
          </a:p>
          <a:p>
            <a:pPr marL="0" indent="0">
              <a:buNone/>
            </a:pPr>
            <a:r>
              <a:rPr lang="sk-SK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Oxid</a:t>
            </a:r>
            <a:r>
              <a:rPr lang="sk-SK" dirty="0" smtClean="0">
                <a:latin typeface="Agency FB" panose="020B0503020202020204" pitchFamily="34" charset="0"/>
              </a:rPr>
              <a:t> </a:t>
            </a:r>
            <a:r>
              <a:rPr lang="sk-SK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uhličitý</a:t>
            </a:r>
            <a:r>
              <a:rPr lang="sk-SK" dirty="0" smtClean="0">
                <a:latin typeface="Agency FB" panose="020B0503020202020204" pitchFamily="34" charset="0"/>
              </a:rPr>
              <a:t> – rastliny využívajú pri fotosyntéze.</a:t>
            </a:r>
          </a:p>
          <a:p>
            <a:endParaRPr lang="sk-SK" dirty="0">
              <a:latin typeface="Agency FB" panose="020B0503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7" b="100000" l="2675" r="983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4468" y="3543300"/>
            <a:ext cx="4629150" cy="33147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069" y="260903"/>
            <a:ext cx="2763378" cy="197871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53" y="3905861"/>
            <a:ext cx="5550890" cy="277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02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5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Voda a jej okolie</a:t>
            </a:r>
            <a:endParaRPr lang="sk-SK" sz="6000" dirty="0"/>
          </a:p>
        </p:txBody>
      </p:sp>
      <p:sp>
        <p:nvSpPr>
          <p:cNvPr id="4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4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>
              <a:buNone/>
            </a:pPr>
            <a:r>
              <a:rPr lang="sk-SK" dirty="0" smtClean="0">
                <a:latin typeface="Agency FB" panose="020B0503020202020204" pitchFamily="34" charset="0"/>
              </a:rPr>
              <a:t>Voda:</a:t>
            </a:r>
          </a:p>
          <a:p>
            <a:r>
              <a:rPr lang="sk-SK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Sladká </a:t>
            </a:r>
            <a:r>
              <a:rPr lang="sk-SK" dirty="0" smtClean="0">
                <a:latin typeface="Agency FB" panose="020B0503020202020204" pitchFamily="34" charset="0"/>
              </a:rPr>
              <a:t>– rieky, jazerá, ...</a:t>
            </a:r>
          </a:p>
          <a:p>
            <a:r>
              <a:rPr lang="sk-SK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Slaná</a:t>
            </a:r>
            <a:r>
              <a:rPr lang="sk-SK" dirty="0" smtClean="0">
                <a:latin typeface="Agency FB" panose="020B0503020202020204" pitchFamily="34" charset="0"/>
              </a:rPr>
              <a:t> – oceány, moria</a:t>
            </a:r>
          </a:p>
          <a:p>
            <a:endParaRPr lang="sk-SK" dirty="0">
              <a:latin typeface="Agency FB" panose="020B0503020202020204" pitchFamily="34" charset="0"/>
            </a:endParaRPr>
          </a:p>
          <a:p>
            <a:pPr marL="0" indent="0" algn="ctr">
              <a:buNone/>
            </a:pPr>
            <a:r>
              <a:rPr lang="sk-SK" i="1" dirty="0" smtClean="0">
                <a:latin typeface="Agency FB" panose="020B0503020202020204" pitchFamily="34" charset="0"/>
              </a:rPr>
              <a:t>Voda má samočistiacu schopnosť. Na samočistení vody sa podieľajú baktérie (ktoré sa živia rozkladom niektorých látok), mikroskopické prvoky a drobné vodné živočíchy – mäkkýše, larvy hmyzu a niektoré bylinožravé ryby. </a:t>
            </a:r>
            <a:endParaRPr lang="sk-SK" i="1" dirty="0">
              <a:latin typeface="Agency FB" panose="020B05030202020202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1" y="318742"/>
            <a:ext cx="3614530" cy="271089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70" r="96596">
                        <a14:backgroundMark x1="48369" y1="9206" x2="48369" y2="9206"/>
                        <a14:backgroundMark x1="42270" y1="3430" x2="42270" y2="3430"/>
                        <a14:backgroundMark x1="39574" y1="94043" x2="39574" y2="94043"/>
                        <a14:backgroundMark x1="65390" y1="3069" x2="65390" y2="3069"/>
                        <a14:backgroundMark x1="19574" y1="3430" x2="19574" y2="3430"/>
                        <a14:backgroundMark x1="62837" y1="92058" x2="62837" y2="920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5952" y="1674191"/>
            <a:ext cx="2363649" cy="18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62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5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auhaus 93" panose="04030905020B02020C02" pitchFamily="82" charset="0"/>
              </a:rPr>
              <a:t>Voda a jej okolie</a:t>
            </a:r>
            <a:endParaRPr lang="sk-SK" sz="5400" dirty="0"/>
          </a:p>
        </p:txBody>
      </p:sp>
      <p:sp>
        <p:nvSpPr>
          <p:cNvPr id="4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49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Stojaté vody </a:t>
            </a:r>
            <a:r>
              <a:rPr lang="sk-SK" dirty="0" smtClean="0">
                <a:latin typeface="Agency FB" panose="020B0503020202020204" pitchFamily="34" charset="0"/>
              </a:rPr>
              <a:t>– jazerá, rybníky, močiare, vodné nádrže.</a:t>
            </a:r>
          </a:p>
          <a:p>
            <a:pPr marL="0" indent="0">
              <a:buNone/>
            </a:pPr>
            <a:r>
              <a:rPr lang="sk-SK" dirty="0" smtClean="0">
                <a:latin typeface="Agency FB" panose="020B0503020202020204" pitchFamily="34" charset="0"/>
              </a:rPr>
              <a:t>Na dne žijú baktérie, </a:t>
            </a:r>
            <a:r>
              <a:rPr lang="sk-SK" dirty="0" err="1" smtClean="0">
                <a:latin typeface="Agency FB" panose="020B0503020202020204" pitchFamily="34" charset="0"/>
              </a:rPr>
              <a:t>bahenník</a:t>
            </a:r>
            <a:r>
              <a:rPr lang="sk-SK" dirty="0" smtClean="0">
                <a:latin typeface="Agency FB" panose="020B0503020202020204" pitchFamily="34" charset="0"/>
              </a:rPr>
              <a:t>, škľabky. Vo vode sa vznášajú riasy, pláva vodný hmyz a ryby.</a:t>
            </a:r>
          </a:p>
          <a:p>
            <a:r>
              <a:rPr lang="sk-SK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Tečúce vody </a:t>
            </a:r>
            <a:r>
              <a:rPr lang="sk-SK" dirty="0" smtClean="0">
                <a:latin typeface="Agency FB" panose="020B0503020202020204" pitchFamily="34" charset="0"/>
              </a:rPr>
              <a:t>– bystriny, potoky, rieky,</a:t>
            </a:r>
          </a:p>
          <a:p>
            <a:pPr marL="0" indent="0">
              <a:buNone/>
            </a:pPr>
            <a:r>
              <a:rPr lang="sk-SK" dirty="0" smtClean="0">
                <a:latin typeface="Agency FB" panose="020B0503020202020204" pitchFamily="34" charset="0"/>
              </a:rPr>
              <a:t>Rastliny majú menší vzrast a pevné stonky. Žijú v nej mäkkýše, larvy hmyzu</a:t>
            </a:r>
            <a:br>
              <a:rPr lang="sk-SK" dirty="0" smtClean="0">
                <a:latin typeface="Agency FB" panose="020B0503020202020204" pitchFamily="34" charset="0"/>
              </a:rPr>
            </a:br>
            <a:r>
              <a:rPr lang="sk-SK" dirty="0" smtClean="0">
                <a:latin typeface="Agency FB" panose="020B0503020202020204" pitchFamily="34" charset="0"/>
              </a:rPr>
              <a:t>a raky. Vo vode pstruh, vydra alebo aj bobor. </a:t>
            </a:r>
            <a:endParaRPr lang="sk-SK" dirty="0">
              <a:latin typeface="Agency FB" panose="020B0503020202020204" pitchFamily="34" charset="0"/>
            </a:endParaRPr>
          </a:p>
        </p:txBody>
      </p:sp>
      <p:pic>
        <p:nvPicPr>
          <p:cNvPr id="2050" name="Picture 2" descr="Súvisiaci obr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136" y="2782957"/>
            <a:ext cx="2593942" cy="194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226" y="4799169"/>
            <a:ext cx="2498129" cy="19828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22" y="4307197"/>
            <a:ext cx="2874065" cy="217231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109538"/>
            <a:ext cx="2381250" cy="1581150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7566992" y="1384659"/>
            <a:ext cx="89639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2000" dirty="0" err="1" smtClean="0">
                <a:latin typeface="Agency FB" panose="020B0503020202020204" pitchFamily="34" charset="0"/>
              </a:rPr>
              <a:t>bahenník</a:t>
            </a:r>
            <a:endParaRPr lang="sk-SK" sz="2000" dirty="0">
              <a:latin typeface="Agency FB" panose="020B0503020202020204" pitchFamily="34" charset="0"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2318" y="109538"/>
            <a:ext cx="2373209" cy="1581150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9948242" y="1405087"/>
            <a:ext cx="80663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2000" dirty="0" smtClean="0">
                <a:latin typeface="Agency FB" panose="020B0503020202020204" pitchFamily="34" charset="0"/>
              </a:rPr>
              <a:t>škľabka</a:t>
            </a:r>
            <a:endParaRPr lang="sk-SK" sz="2000" dirty="0">
              <a:latin typeface="Agency FB" panose="020B0503020202020204" pitchFamily="34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5233" y="4307197"/>
            <a:ext cx="2020552" cy="1398222"/>
          </a:xfrm>
          <a:prstGeom prst="rect">
            <a:avLst/>
          </a:prstGeom>
        </p:spPr>
      </p:pic>
      <p:sp>
        <p:nvSpPr>
          <p:cNvPr id="14" name="BlokTextu 13"/>
          <p:cNvSpPr txBox="1"/>
          <p:nvPr/>
        </p:nvSpPr>
        <p:spPr>
          <a:xfrm>
            <a:off x="3253999" y="5385508"/>
            <a:ext cx="6351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2000" dirty="0" smtClean="0">
                <a:latin typeface="Agency FB" panose="020B0503020202020204" pitchFamily="34" charset="0"/>
              </a:rPr>
              <a:t>vážka</a:t>
            </a:r>
            <a:endParaRPr lang="sk-SK" sz="2000" dirty="0">
              <a:latin typeface="Agency FB" panose="020B0503020202020204" pitchFamily="34" charset="0"/>
            </a:endParaRP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503" y="5299041"/>
            <a:ext cx="1877644" cy="1403292"/>
          </a:xfrm>
          <a:prstGeom prst="rect">
            <a:avLst/>
          </a:prstGeom>
        </p:spPr>
      </p:pic>
      <p:sp>
        <p:nvSpPr>
          <p:cNvPr id="16" name="BlokTextu 15"/>
          <p:cNvSpPr txBox="1"/>
          <p:nvPr/>
        </p:nvSpPr>
        <p:spPr>
          <a:xfrm>
            <a:off x="2858298" y="6319556"/>
            <a:ext cx="190789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2000" dirty="0" smtClean="0">
                <a:latin typeface="Agency FB" panose="020B0503020202020204" pitchFamily="34" charset="0"/>
              </a:rPr>
              <a:t>Korčuliarka obyčajná</a:t>
            </a:r>
            <a:endParaRPr lang="sk-SK" sz="2000" dirty="0">
              <a:latin typeface="Agency FB" panose="020B0503020202020204" pitchFamily="34" charset="0"/>
            </a:endParaRPr>
          </a:p>
        </p:txBody>
      </p:sp>
      <p:pic>
        <p:nvPicPr>
          <p:cNvPr id="2052" name="Picture 4" descr="Výsledok vyh&amp;lcaron;adávania obrázkov pre dopyt rak rie&amp;ccaron;ny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7" b="12807"/>
          <a:stretch/>
        </p:blipFill>
        <p:spPr bwMode="auto">
          <a:xfrm>
            <a:off x="6069496" y="3854555"/>
            <a:ext cx="3257174" cy="14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lokTextu 17"/>
          <p:cNvSpPr txBox="1"/>
          <p:nvPr/>
        </p:nvSpPr>
        <p:spPr>
          <a:xfrm>
            <a:off x="8218294" y="5050205"/>
            <a:ext cx="104868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2000" dirty="0" smtClean="0">
                <a:latin typeface="Agency FB" panose="020B0503020202020204" pitchFamily="34" charset="0"/>
              </a:rPr>
              <a:t>Rak riečny</a:t>
            </a:r>
            <a:endParaRPr lang="sk-SK" sz="2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09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5400" b="1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5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Čistá / znečistená voda</a:t>
            </a:r>
            <a:endParaRPr lang="sk-SK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6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 algn="ctr">
              <a:buNone/>
            </a:pPr>
            <a:r>
              <a:rPr lang="sk-SK" i="1" dirty="0" smtClean="0">
                <a:latin typeface="Agency FB" panose="020B0503020202020204" pitchFamily="34" charset="0"/>
              </a:rPr>
              <a:t>V čistej vode je dostatok kyslíka, v znečistenej vode je málo kyslíka a veľa hnilobných zvyškov. Pre vodný ekosystém je najdôležitejšia čistá voda. Organizmom najviac škodia hnilobné látky (komunálny a poľnohospodársky odpad, ropné výrobky) a jedovaté chemické látky. </a:t>
            </a:r>
          </a:p>
          <a:p>
            <a:pPr marL="0" indent="0" algn="ctr">
              <a:buNone/>
            </a:pPr>
            <a:endParaRPr lang="sk-SK" i="1" dirty="0">
              <a:latin typeface="Agency FB" panose="020B0503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6" y="3150912"/>
            <a:ext cx="3150704" cy="23499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982" y="4971077"/>
            <a:ext cx="2590800" cy="176212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135" y="3150913"/>
            <a:ext cx="3604769" cy="240077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439" y="3510853"/>
            <a:ext cx="3110592" cy="189340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2043" y="4950576"/>
            <a:ext cx="2504570" cy="180312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7"/>
          <a:srcRect l="21960"/>
          <a:stretch/>
        </p:blipFill>
        <p:spPr>
          <a:xfrm>
            <a:off x="5264382" y="5092315"/>
            <a:ext cx="1895061" cy="1621368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3652" y="5386194"/>
            <a:ext cx="1792106" cy="1347008"/>
          </a:xfrm>
          <a:prstGeom prst="rect">
            <a:avLst/>
          </a:prstGeom>
        </p:spPr>
      </p:pic>
      <p:pic>
        <p:nvPicPr>
          <p:cNvPr id="1026" name="Picture 2" descr="Súvisiaci obrázo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12" y="3058463"/>
            <a:ext cx="2341478" cy="175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9761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242</Words>
  <Application>Microsoft Office PowerPoint</Application>
  <PresentationFormat>Vlastná</PresentationFormat>
  <Paragraphs>30</Paragraphs>
  <Slides>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7" baseType="lpstr">
      <vt:lpstr>Motív balíka Office</vt:lpstr>
      <vt:lpstr>Voda a jej okolie</vt:lpstr>
      <vt:lpstr>Voda a jej okolie</vt:lpstr>
      <vt:lpstr>Voda a jej okolie</vt:lpstr>
      <vt:lpstr>Voda a jej okolie</vt:lpstr>
      <vt:lpstr>Voda a jej okolie</vt:lpstr>
      <vt:lpstr>Čistá / znečistená voda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 a jej okolie</dc:title>
  <dc:creator>Naty</dc:creator>
  <cp:lastModifiedBy>owner</cp:lastModifiedBy>
  <cp:revision>15</cp:revision>
  <dcterms:created xsi:type="dcterms:W3CDTF">2017-02-15T18:57:40Z</dcterms:created>
  <dcterms:modified xsi:type="dcterms:W3CDTF">2019-01-21T08:35:16Z</dcterms:modified>
</cp:coreProperties>
</file>