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risakdi" charset="1" panose="00000500000000000000"/>
      <p:regular r:id="rId10"/>
    </p:embeddedFont>
    <p:embeddedFont>
      <p:font typeface="Srisakdi Bold" charset="1" panose="00000800000000000000"/>
      <p:regular r:id="rId11"/>
    </p:embeddedFont>
    <p:embeddedFont>
      <p:font typeface="Open Sans Extra Bold" charset="1" panose="020B0906030804020204"/>
      <p:regular r:id="rId12"/>
    </p:embeddedFont>
    <p:embeddedFont>
      <p:font typeface="Open Sans Extra Bold Italics" charset="1" panose="020B0906030804020204"/>
      <p:regular r:id="rId13"/>
    </p:embeddedFont>
    <p:embeddedFont>
      <p:font typeface="Aliengo" charset="1" panose="00000000000000000000"/>
      <p:regular r:id="rId14"/>
    </p:embeddedFont>
    <p:embeddedFont>
      <p:font typeface="Purple Purse" charset="1" panose="02000504000000020003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26" Target="slides/slide11.xml" Type="http://schemas.openxmlformats.org/officeDocument/2006/relationships/slide"/><Relationship Id="rId27" Target="slides/slide12.xml" Type="http://schemas.openxmlformats.org/officeDocument/2006/relationships/slide"/><Relationship Id="rId28" Target="slides/slide13.xml" Type="http://schemas.openxmlformats.org/officeDocument/2006/relationships/slide"/><Relationship Id="rId29" Target="slides/slide14.xml" Type="http://schemas.openxmlformats.org/officeDocument/2006/relationships/slide"/><Relationship Id="rId3" Target="viewProps.xml" Type="http://schemas.openxmlformats.org/officeDocument/2006/relationships/viewProps"/><Relationship Id="rId30" Target="slides/slide15.xml" Type="http://schemas.openxmlformats.org/officeDocument/2006/relationships/slide"/><Relationship Id="rId31" Target="slides/slide16.xml" Type="http://schemas.openxmlformats.org/officeDocument/2006/relationships/slide"/><Relationship Id="rId32" Target="slides/slide17.xml" Type="http://schemas.openxmlformats.org/officeDocument/2006/relationships/slide"/><Relationship Id="rId33" Target="slides/slide18.xml" Type="http://schemas.openxmlformats.org/officeDocument/2006/relationships/slide"/><Relationship Id="rId34" Target="slides/slide19.xml" Type="http://schemas.openxmlformats.org/officeDocument/2006/relationships/slide"/><Relationship Id="rId35" Target="slides/slide2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628281" y="2177713"/>
            <a:ext cx="19241851" cy="5722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2"/>
              </a:lnSpc>
            </a:pPr>
            <a:r>
              <a:rPr lang="en-US" sz="10908">
                <a:solidFill>
                  <a:srgbClr val="BD3B48"/>
                </a:solidFill>
                <a:latin typeface="Purple Purse"/>
              </a:rPr>
              <a:t>STANDARDY</a:t>
            </a:r>
          </a:p>
          <a:p>
            <a:pPr algn="ctr">
              <a:lnSpc>
                <a:spcPts val="15272"/>
              </a:lnSpc>
            </a:pPr>
            <a:r>
              <a:rPr lang="en-US" sz="10908">
                <a:solidFill>
                  <a:srgbClr val="BD3B48"/>
                </a:solidFill>
                <a:latin typeface="Purple Purse"/>
              </a:rPr>
              <a:t>OCHRONY</a:t>
            </a:r>
          </a:p>
          <a:p>
            <a:pPr algn="ctr">
              <a:lnSpc>
                <a:spcPts val="15272"/>
              </a:lnSpc>
              <a:spcBef>
                <a:spcPct val="0"/>
              </a:spcBef>
            </a:pPr>
            <a:r>
              <a:rPr lang="en-US" sz="10908">
                <a:solidFill>
                  <a:srgbClr val="BD3B48"/>
                </a:solidFill>
                <a:latin typeface="Purple Purse"/>
              </a:rPr>
              <a:t>MAŁOLETNICH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28281" y="2826030"/>
            <a:ext cx="4634941" cy="463494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1952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AGRESJA FIZYCZNA I WERBALNA SĄ NIEDOZWOLONE: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31599" y="3587745"/>
            <a:ext cx="6402130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</a:t>
            </a:r>
            <a:r>
              <a:rPr lang="en-US" sz="3888">
                <a:solidFill>
                  <a:srgbClr val="000000"/>
                </a:solidFill>
                <a:latin typeface="Srisakdi Bold"/>
              </a:rPr>
              <a:t>W żadnym przypadku nie wolno używać przemocy, </a:t>
            </a:r>
          </a:p>
          <a:p>
            <a:pPr algn="ctr">
              <a:lnSpc>
                <a:spcPts val="5444"/>
              </a:lnSpc>
            </a:pP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Żadne formy agresji – fizycznej, słownej czy psychicznej – nie są akceptowalne.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5000" r="0" b="-2500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RÓWNOŚĆ I SPRAWIEDLIWOŚĆ: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31599" y="3587745"/>
            <a:ext cx="6402130" cy="3382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 naszej społeczności każdy jest równy.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Nie tolerujemy dyskryminacji ani faworyzowania.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9219" t="0" r="-3921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KOMUNIKACJA I WYPOWIEDŹ: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56795" y="3609165"/>
            <a:ext cx="8180115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Wasze uczucia są bardzo ważne. Jeśli jesteście smutni, zmartwieni, szczęśliwi lub zdenerwowani, ważne jest, abyście mogli o tym powiedzieć. Możecie powiedzieć o tym nauczycielowi, rodzicom lub innemu dorosłemu, któremu ufacie.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9219" t="0" r="-3921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WYRAŻANIE MYŚLI: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56795" y="3609165"/>
            <a:ext cx="8180115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Jeśli macie pomysły lub myśli, które chcecie podzielić, powinniście czuć się swobodnie, aby to zrobić. Możecie to robić podczas lekcji, </a:t>
            </a:r>
          </a:p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gdy nauczyciel Was o to poprosi, lub w czasie przerw, rozmawiając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z przyjaciółmi.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SŁUCHANIE INNYCH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56795" y="3609165"/>
            <a:ext cx="8180115" cy="3382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Tak samo, jak Wy chcecie być słuchani, ważne jest, abyście też słuchali innych. Kiedy ktoś mówi, pokazujcie mu szacunek, słuchając uważnie tego, co ma do powiedzenia.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5507" r="0" b="-4449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BYCIE UPRZEJMYM: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56795" y="3609165"/>
            <a:ext cx="8180115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Gdy wyrażacie swoje myśli, starajcie się robić to w sposób uprzejmy i miły. To znaczy, że nawet jeśli się z kimś nie zgadzacie, możecie to wyrazić w sposób, który nie sprawi, że ta osoba poczuje się źle.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9219" t="0" r="-3921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2952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ZAKAZ PRZEMOCY PSYCHICZNEJ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  <a:p>
            <a:pPr algn="ctr">
              <a:lnSpc>
                <a:spcPts val="7897"/>
              </a:lnSpc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i Mobbingu: </a:t>
            </a:r>
          </a:p>
          <a:p>
            <a:pPr algn="ctr">
              <a:lnSpc>
                <a:spcPts val="7897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831599" y="3948708"/>
            <a:ext cx="6402130" cy="4061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Nie wolno wyśmiewać, ośmieszać, plotkować ani izolować innych uczniów. Mobbing i każda forma przemocy psychicznej są niedopuszczalne.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157625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SZANOWANIE GRANIC OSOBISTYCH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31599" y="3948708"/>
            <a:ext cx="6402130" cy="2703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Ważne jest, aby szanować granice osobiste innych,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 tym prawo do prywatności i osobistej przestrzeni.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933450"/>
            <a:ext cx="13803998" cy="2952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JAK BEZPIECZNIE KORZYSTAĆ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  <a:p>
            <a:pPr algn="ctr">
              <a:lnSpc>
                <a:spcPts val="7897"/>
              </a:lnSpc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z internetu: </a:t>
            </a:r>
          </a:p>
          <a:p>
            <a:pPr algn="ctr">
              <a:lnSpc>
                <a:spcPts val="7897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417763" y="2769426"/>
            <a:ext cx="8447044" cy="6777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Używajcie internetu mądrze. Ograniczcie czas spędzany online, unikajcie niebezpiecznych stron i nie udostępniajcie swoich danych osobowych. Pamiętajcie, że w sieci też obowiązują zasady szacunku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i bezpiecznego zachowania. W szkole są prowadzone lekcje, które uczą Was, jak unikać zagrożeń w internecie​​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933450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SZUKANIE POMOCY: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17763" y="2769426"/>
            <a:ext cx="8447044" cy="541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</a:t>
            </a:r>
            <a:r>
              <a:rPr lang="en-US" sz="3888">
                <a:solidFill>
                  <a:srgbClr val="000000"/>
                </a:solidFill>
                <a:latin typeface="Srisakdi Bold"/>
              </a:rPr>
              <a:t>Jeśli czujesz się zagrożony, smutny, masz problemy lub widzisz, że ktoś inny jest w trudnej sytuacji, zawsze możesz poprosić o pomoc nauczyciela, wychowawcę, psychologa szkolnego lub dyrektora. Pamiętaj, że w szkole są ludzie, którzy chcą Ci pomóc.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-5000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71652" y="672094"/>
            <a:ext cx="13803998" cy="949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"Standardy Ochrony Małoletnich"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423824" y="2769426"/>
            <a:ext cx="8404944" cy="541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</a:t>
            </a:r>
            <a:r>
              <a:rPr lang="en-US" sz="3888">
                <a:solidFill>
                  <a:srgbClr val="000000"/>
                </a:solidFill>
                <a:latin typeface="Srisakdi Bold"/>
              </a:rPr>
              <a:t>to bardzo ważny dokument w Twojej szkole. Możesz go sobie wyobrazić jak tarczę ochronną, która jest tam, aby chronić Ciebie i wszystkich uczniów. W tym dokumencie są zapisane zasady i reguły, które sprawiają, że w szkole zawsze możesz czuć się bezpiecznie.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369364" y="1265124"/>
            <a:ext cx="17675288" cy="2467392"/>
          </a:xfrm>
          <a:custGeom>
            <a:avLst/>
            <a:gdLst/>
            <a:ahLst/>
            <a:cxnLst/>
            <a:rect r="r" b="b" t="t" l="l"/>
            <a:pathLst>
              <a:path h="2467392" w="17675288">
                <a:moveTo>
                  <a:pt x="0" y="0"/>
                </a:moveTo>
                <a:lnTo>
                  <a:pt x="17675288" y="0"/>
                </a:lnTo>
                <a:lnTo>
                  <a:pt x="17675288" y="2467392"/>
                </a:lnTo>
                <a:lnTo>
                  <a:pt x="0" y="2467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86" t="0" r="0" b="-117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388349" y="6507747"/>
            <a:ext cx="19647354" cy="3093525"/>
          </a:xfrm>
          <a:custGeom>
            <a:avLst/>
            <a:gdLst/>
            <a:ahLst/>
            <a:cxnLst/>
            <a:rect r="r" b="b" t="t" l="l"/>
            <a:pathLst>
              <a:path h="3093525" w="19647354">
                <a:moveTo>
                  <a:pt x="0" y="0"/>
                </a:moveTo>
                <a:lnTo>
                  <a:pt x="19647354" y="0"/>
                </a:lnTo>
                <a:lnTo>
                  <a:pt x="19647354" y="3093525"/>
                </a:lnTo>
                <a:lnTo>
                  <a:pt x="0" y="3093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61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840700" y="2266506"/>
            <a:ext cx="6334298" cy="633429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3893" r="0" b="-64545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353295" y="1129224"/>
            <a:ext cx="18575979" cy="1725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51"/>
              </a:lnSpc>
              <a:spcBef>
                <a:spcPct val="0"/>
              </a:spcBef>
            </a:pPr>
            <a:r>
              <a:rPr lang="en-US" sz="10108">
                <a:solidFill>
                  <a:srgbClr val="BD3B48"/>
                </a:solidFill>
                <a:latin typeface="Aliengo"/>
              </a:rPr>
              <a:t>116 111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17763" y="2769426"/>
            <a:ext cx="8447044" cy="666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telefon zaufania dla młodzieży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17763" y="5346397"/>
            <a:ext cx="8447044" cy="666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policyjny telefon zaufania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17763" y="7968785"/>
            <a:ext cx="8447044" cy="1345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Niebieska linia dla ofiar przemocy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 rodzinie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53295" y="6328583"/>
            <a:ext cx="18575979" cy="1725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51"/>
              </a:lnSpc>
              <a:spcBef>
                <a:spcPct val="0"/>
              </a:spcBef>
            </a:pPr>
            <a:r>
              <a:rPr lang="en-US" sz="10108">
                <a:solidFill>
                  <a:srgbClr val="BD3B48"/>
                </a:solidFill>
                <a:latin typeface="Aliengo"/>
              </a:rPr>
              <a:t>800 120 002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27078" y="3706195"/>
            <a:ext cx="18575979" cy="1725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51"/>
              </a:lnSpc>
              <a:spcBef>
                <a:spcPct val="0"/>
              </a:spcBef>
            </a:pPr>
            <a:r>
              <a:rPr lang="en-US" sz="10108">
                <a:solidFill>
                  <a:srgbClr val="BD3B48"/>
                </a:solidFill>
                <a:latin typeface="Aliengo"/>
              </a:rPr>
              <a:t>800 120 226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408" t="0" r="-16408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955776" y="813978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Co warto wiedzieć: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53615" y="1270976"/>
            <a:ext cx="9205685" cy="802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4811" indent="-377405" lvl="1">
              <a:lnSpc>
                <a:spcPts val="4894"/>
              </a:lnSpc>
              <a:buFont typeface="Arial"/>
              <a:buChar char="•"/>
            </a:pPr>
            <a:r>
              <a:rPr lang="en-US" sz="3496">
                <a:solidFill>
                  <a:srgbClr val="BD3B48"/>
                </a:solidFill>
                <a:latin typeface="Srisakdi Bold"/>
              </a:rPr>
              <a:t>Bezpieczeństwo jest kluczowe:</a:t>
            </a:r>
            <a:r>
              <a:rPr lang="en-US" sz="3496">
                <a:solidFill>
                  <a:srgbClr val="000000"/>
                </a:solidFill>
                <a:latin typeface="Srisakdi Bold"/>
              </a:rPr>
              <a:t> Szkoła dba o to, byście byli bezpieczni, zarówno fizycznie, jak i emocjonalnie.</a:t>
            </a:r>
          </a:p>
          <a:p>
            <a:pPr marL="754811" indent="-377405" lvl="1">
              <a:lnSpc>
                <a:spcPts val="4894"/>
              </a:lnSpc>
              <a:buFont typeface="Arial"/>
              <a:buChar char="•"/>
            </a:pPr>
            <a:r>
              <a:rPr lang="en-US" sz="3496">
                <a:solidFill>
                  <a:srgbClr val="BD3B48"/>
                </a:solidFill>
                <a:latin typeface="Srisakdi Bold"/>
              </a:rPr>
              <a:t>Wzajemny szacunek:</a:t>
            </a:r>
            <a:r>
              <a:rPr lang="en-US" sz="3496">
                <a:solidFill>
                  <a:srgbClr val="000000"/>
                </a:solidFill>
                <a:latin typeface="Srisakdi Bold"/>
              </a:rPr>
              <a:t> Każdy z Was zasługuje na szacunek; ważne jest, by szanować siebie nawzajem.</a:t>
            </a:r>
          </a:p>
          <a:p>
            <a:pPr marL="754811" indent="-377405" lvl="1">
              <a:lnSpc>
                <a:spcPts val="4894"/>
              </a:lnSpc>
              <a:buFont typeface="Arial"/>
              <a:buChar char="•"/>
            </a:pPr>
            <a:r>
              <a:rPr lang="en-US" sz="3496">
                <a:solidFill>
                  <a:srgbClr val="BD3B48"/>
                </a:solidFill>
                <a:latin typeface="Srisakdi Bold"/>
              </a:rPr>
              <a:t>Pomoc zawsze pod ręką:</a:t>
            </a:r>
            <a:r>
              <a:rPr lang="en-US" sz="3496">
                <a:solidFill>
                  <a:srgbClr val="000000"/>
                </a:solidFill>
                <a:latin typeface="Srisakdi Bold"/>
              </a:rPr>
              <a:t> Jeśli czujecie się smutni lub przestraszeni, możecie zawsze przyjść do nauczycieli lub innego dorosłego.</a:t>
            </a:r>
          </a:p>
          <a:p>
            <a:pPr algn="l" marL="754811" indent="-377405" lvl="1">
              <a:lnSpc>
                <a:spcPts val="4894"/>
              </a:lnSpc>
              <a:spcBef>
                <a:spcPct val="0"/>
              </a:spcBef>
              <a:buFont typeface="Arial"/>
              <a:buChar char="•"/>
            </a:pPr>
            <a:r>
              <a:rPr lang="en-US" sz="3496">
                <a:solidFill>
                  <a:srgbClr val="BD3B48"/>
                </a:solidFill>
                <a:latin typeface="Srisakdi Bold"/>
              </a:rPr>
              <a:t>Rozumienie granic:</a:t>
            </a:r>
            <a:r>
              <a:rPr lang="en-US" sz="3496">
                <a:solidFill>
                  <a:srgbClr val="000000"/>
                </a:solidFill>
                <a:latin typeface="Srisakdi Bold"/>
              </a:rPr>
              <a:t> Ważne jest, by znać i przestrzegać granic - pomaga to unikać nieporozumień i niewłaściwych sytuacji.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471652" y="672094"/>
            <a:ext cx="13803998" cy="19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Co robić, gdy Ty lub inny uczeń potrzebujecie pomocy: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23824" y="2769426"/>
            <a:ext cx="8404944" cy="6098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Jeśli czujesz się zagrożony, masz problem lub widzisz, że ktoś inny potrzebuje pomocy, powiedz o tym dorosłemu w szkole, na przykład nauczycielowi, wychowawcy, pedagogowi czy dyrektorowi. Oni są tam, aby Ci pomóc i mają odpowiednie szkolenia, aby wiedzieć, jak najlepiej zareagować​​​​.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9219" t="0" r="-39219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471652" y="672094"/>
            <a:ext cx="13803998" cy="19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Jakie zachowanie personelu jest dobre, </a:t>
            </a:r>
          </a:p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a jakie złe: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23824" y="2769426"/>
            <a:ext cx="8404944" cy="541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Dobry personel szkolny zawsze traktuje Was z szacunkiem, słucha i reaguje na Wasze potrzeby. Oni nigdy nie powinni przekraczać granic osobistych, na przykład przez niewłaściwy kontakt fizyczny czy prywatne spotkania za zamkniętymi drzwiami​​​​.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71652" y="672094"/>
            <a:ext cx="13803998" cy="19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Jakie są zasady zachowania między uczniami: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73651" y="3269623"/>
            <a:ext cx="7009044" cy="541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Wszyscy powinniście traktować się nawzajem z szacunkiem</a:t>
            </a:r>
            <a:r>
              <a:rPr lang="en-US" sz="3888">
                <a:solidFill>
                  <a:srgbClr val="000000"/>
                </a:solidFill>
                <a:latin typeface="Srisakdi Bold"/>
              </a:rPr>
              <a:t>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i akceptacją. Unikać wszelkich form agresji, takich jak bijatyki czy obraźliwe słowa. Pamiętajcie, że każdy ma prawo do swoich uczuć i przestrzeni osobistej​​.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309353"/>
            <a:ext cx="13803998" cy="9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SZACUNEK I AKCEPTACJA: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909354" y="3609165"/>
            <a:ext cx="8071142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Ważne jest, by szanować się nawzajem i akceptować różnice, takie jak kultura, etniczność czy wyznania. Każdy z Was ma prawo do własnych uczuć, przekonań i do posiadania własnej przestrzeni osobistej.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408" t="0" r="-16408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309353"/>
            <a:ext cx="13803998" cy="1952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KOMUNIKACJA I ROZWIĄZYWANIE KONFLIKTÓW:</a:t>
            </a:r>
            <a:r>
              <a:rPr lang="en-US" sz="5640">
                <a:solidFill>
                  <a:srgbClr val="BD3B48"/>
                </a:solidFill>
                <a:latin typeface="Purple Purse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909354" y="3609165"/>
            <a:ext cx="7324376" cy="5419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 </a:t>
            </a:r>
            <a:r>
              <a:rPr lang="en-US" sz="3888">
                <a:solidFill>
                  <a:srgbClr val="000000"/>
                </a:solidFill>
                <a:latin typeface="Srisakdi Bold"/>
              </a:rPr>
              <a:t>Uczcie się, jak zdrowo komunikować swoje uczucia </a:t>
            </a:r>
          </a:p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i jak pokojowo rozwiązywać konflikty. Zamiast używać agresji fizycznej czy werbalnej, starajcie się wyrażać swoje emocje słowami i rozmawiać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o problemach.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08" r="0" b="-98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11185" y="435804"/>
            <a:ext cx="16241092" cy="9415392"/>
            <a:chOff x="0" y="0"/>
            <a:chExt cx="3999897" cy="23188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99897" cy="2318847"/>
            </a:xfrm>
            <a:custGeom>
              <a:avLst/>
              <a:gdLst/>
              <a:ahLst/>
              <a:cxnLst/>
              <a:rect r="r" b="b" t="t" l="l"/>
              <a:pathLst>
                <a:path h="2318847" w="3999897">
                  <a:moveTo>
                    <a:pt x="17637" y="0"/>
                  </a:moveTo>
                  <a:lnTo>
                    <a:pt x="3982260" y="0"/>
                  </a:lnTo>
                  <a:cubicBezTo>
                    <a:pt x="3986938" y="0"/>
                    <a:pt x="3991424" y="1858"/>
                    <a:pt x="3994731" y="5166"/>
                  </a:cubicBezTo>
                  <a:cubicBezTo>
                    <a:pt x="3998039" y="8474"/>
                    <a:pt x="3999897" y="12960"/>
                    <a:pt x="3999897" y="17637"/>
                  </a:cubicBezTo>
                  <a:lnTo>
                    <a:pt x="3999897" y="2301209"/>
                  </a:lnTo>
                  <a:cubicBezTo>
                    <a:pt x="3999897" y="2310950"/>
                    <a:pt x="3992001" y="2318847"/>
                    <a:pt x="3982260" y="2318847"/>
                  </a:cubicBezTo>
                  <a:lnTo>
                    <a:pt x="17637" y="2318847"/>
                  </a:lnTo>
                  <a:cubicBezTo>
                    <a:pt x="7897" y="2318847"/>
                    <a:pt x="0" y="2310950"/>
                    <a:pt x="0" y="2301209"/>
                  </a:cubicBezTo>
                  <a:lnTo>
                    <a:pt x="0" y="17637"/>
                  </a:lnTo>
                  <a:cubicBezTo>
                    <a:pt x="0" y="7897"/>
                    <a:pt x="7897" y="0"/>
                    <a:pt x="176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BD3B4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999897" cy="2347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9317" y="2855151"/>
            <a:ext cx="6334298" cy="63342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2429732" y="1309353"/>
            <a:ext cx="13803998" cy="1952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7"/>
              </a:lnSpc>
              <a:spcBef>
                <a:spcPct val="0"/>
              </a:spcBef>
            </a:pPr>
            <a:r>
              <a:rPr lang="en-US" sz="5640">
                <a:solidFill>
                  <a:srgbClr val="BD3B48"/>
                </a:solidFill>
                <a:latin typeface="Purple Purse"/>
              </a:rPr>
              <a:t>WSPÓŁPRACA I PRACA ZESPOŁOWA: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67995" y="3609165"/>
            <a:ext cx="6311093" cy="47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Działajcie razem </a:t>
            </a:r>
          </a:p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i wspierajcie się nawzajem. Wspólne projekty i praca zespołowa są ważne, </a:t>
            </a:r>
          </a:p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ale pamiętajcie, </a:t>
            </a:r>
          </a:p>
          <a:p>
            <a:pPr algn="ctr"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by nie wykluczać innych </a:t>
            </a:r>
          </a:p>
          <a:p>
            <a:pPr algn="ctr">
              <a:lnSpc>
                <a:spcPts val="5444"/>
              </a:lnSpc>
              <a:spcBef>
                <a:spcPct val="0"/>
              </a:spcBef>
            </a:pPr>
            <a:r>
              <a:rPr lang="en-US" sz="3888">
                <a:solidFill>
                  <a:srgbClr val="000000"/>
                </a:solidFill>
                <a:latin typeface="Srisakdi Bold"/>
              </a:rPr>
              <a:t>i nie tworzyć klik.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DAF99x1sn_w</dc:identifier>
  <dcterms:modified xsi:type="dcterms:W3CDTF">2011-08-01T06:04:30Z</dcterms:modified>
  <cp:revision>1</cp:revision>
  <dc:title>STANDARDY OCHRONY MAŁOLETNICH</dc:title>
</cp:coreProperties>
</file>