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Old Standard TT" panose="020B0604020202020204" charset="-18"/>
      <p:regular r:id="rId36"/>
      <p:bold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6" d="100"/>
          <a:sy n="96" d="100"/>
        </p:scale>
        <p:origin x="66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40175984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40175984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c401759840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c40175984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40175984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40175984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c401759840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c40175984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40175984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40175984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40175984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c40175984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c40175984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c40175984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401759840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c40175984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401759840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40175984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c401759840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c40175984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c401759840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c40175984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c46115adf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c46115adf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6115adf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6115adf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c46115adf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c46115adf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c46115adf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c46115adf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c40175984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c40175984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401759840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c401759840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c401759840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c401759840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c401759840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c401759840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c401759840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c40175984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c401759840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c401759840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40175984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40175984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c401759840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c40175984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c401759840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c401759840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c401759840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c40175984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c401759840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c40175984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40175984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40175984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c401759840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c401759840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401759840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401759840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c40175984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c40175984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c40175984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c401759840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c401759840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c401759840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992775"/>
            <a:ext cx="8520600" cy="2107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dirty="0">
                <a:solidFill>
                  <a:schemeClr val="dk1"/>
                </a:solidFill>
              </a:rPr>
              <a:t>Liceum Ogólnokształcące im. Bolesława Chrobrego w Gubinie</a:t>
            </a:r>
            <a:endParaRPr dirty="0">
              <a:solidFill>
                <a:schemeClr val="dk1"/>
              </a:solidFill>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l" dirty="0">
                <a:solidFill>
                  <a:schemeClr val="dk1"/>
                </a:solidFill>
              </a:rPr>
              <a:t>Dlaczego warto do nas przyjść?</a:t>
            </a:r>
            <a:endParaRPr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292850"/>
            <a:ext cx="8520600" cy="129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l" dirty="0"/>
              <a:t>Klasa o profilu lingwistycznym to pierwszy </a:t>
            </a:r>
            <a:br>
              <a:rPr lang="pl" dirty="0"/>
            </a:br>
            <a:r>
              <a:rPr lang="pl" dirty="0"/>
              <a:t>krok do kariery na kierunkach</a:t>
            </a:r>
            <a:endParaRPr dirty="0"/>
          </a:p>
        </p:txBody>
      </p:sp>
      <p:sp>
        <p:nvSpPr>
          <p:cNvPr id="120" name="Google Shape;120;p22"/>
          <p:cNvSpPr txBox="1">
            <a:spLocks noGrp="1"/>
          </p:cNvSpPr>
          <p:nvPr>
            <p:ph type="body" idx="1"/>
          </p:nvPr>
        </p:nvSpPr>
        <p:spPr>
          <a:xfrm>
            <a:off x="266775" y="1812550"/>
            <a:ext cx="8520600" cy="3149400"/>
          </a:xfrm>
          <a:prstGeom prst="rect">
            <a:avLst/>
          </a:prstGeom>
        </p:spPr>
        <p:txBody>
          <a:bodyPr spcFirstLastPara="1" wrap="square" lIns="91425" tIns="91425" rIns="91425" bIns="91425" anchor="t" anchorCtr="0">
            <a:normAutofit fontScale="77500" lnSpcReduction="20000"/>
          </a:bodyPr>
          <a:lstStyle/>
          <a:p>
            <a:pPr marL="365760" lvl="0" indent="0" rtl="0">
              <a:lnSpc>
                <a:spcPct val="100000"/>
              </a:lnSpc>
              <a:spcBef>
                <a:spcPts val="0"/>
              </a:spcBef>
              <a:spcAft>
                <a:spcPts val="0"/>
              </a:spcAft>
              <a:buNone/>
            </a:pPr>
            <a:r>
              <a:rPr lang="pl" sz="2800" dirty="0">
                <a:highlight>
                  <a:schemeClr val="accent1"/>
                </a:highlight>
              </a:rPr>
              <a:t>filologia języków nowożytnych, lingwistyka stosowana, lingwistyka dla biznesu, dziennikarstwo, neofilologia, językoznastwo, stosunki europejskie, koreanistyka, amerykanistyka, buisness linguistics, kultura śródziemna, stosunki międzynarodowe, bezpieczeństwo narodowe, bezpieczeństwo wewnętrzne, europeistyka, komunikacja wizerunkowo-mediacyjna, edytorstwo, literatura popularna i kreacje światów gier, międzynarodowa komunikacja językowa, translacja konferencyjna, translatoryka biznesowa, komunikacja biznesowa, produkcja teatralna i organizacja widowisk studia.</a:t>
            </a:r>
            <a:endParaRPr sz="3200" dirty="0">
              <a:highlight>
                <a:schemeClr val="accent1"/>
              </a:highlight>
            </a:endParaRPr>
          </a:p>
          <a:p>
            <a:pPr marL="0" lvl="0" indent="0" algn="l" rtl="0">
              <a:spcBef>
                <a:spcPts val="0"/>
              </a:spcBef>
              <a:spcAft>
                <a:spcPts val="1200"/>
              </a:spcAft>
              <a:buNone/>
            </a:pPr>
            <a:endParaRPr dirty="0">
              <a:highlight>
                <a:schemeClr val="dk2"/>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6" name="Google Shape;126;p2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7" name="Google Shape;127;p23"/>
          <p:cNvPicPr preferRelativeResize="0"/>
          <p:nvPr/>
        </p:nvPicPr>
        <p:blipFill>
          <a:blip r:embed="rId3">
            <a:alphaModFix/>
          </a:blip>
          <a:stretch>
            <a:fillRect/>
          </a:stretch>
        </p:blipFill>
        <p:spPr>
          <a:xfrm>
            <a:off x="2" y="0"/>
            <a:ext cx="4344350" cy="3295000"/>
          </a:xfrm>
          <a:prstGeom prst="rect">
            <a:avLst/>
          </a:prstGeom>
          <a:noFill/>
          <a:ln>
            <a:noFill/>
          </a:ln>
        </p:spPr>
      </p:pic>
      <p:pic>
        <p:nvPicPr>
          <p:cNvPr id="128" name="Google Shape;128;p23" descr="C:\Users\Biblioteka\Desktop\hdimg43f9ff23cf7557bf14ad9b8d37f601.jpg"/>
          <p:cNvPicPr preferRelativeResize="0"/>
          <p:nvPr/>
        </p:nvPicPr>
        <p:blipFill rotWithShape="1">
          <a:blip r:embed="rId4">
            <a:alphaModFix/>
          </a:blip>
          <a:srcRect/>
          <a:stretch/>
        </p:blipFill>
        <p:spPr>
          <a:xfrm>
            <a:off x="4438752" y="1902426"/>
            <a:ext cx="4705200" cy="324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311700" y="281625"/>
            <a:ext cx="8520600" cy="801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l" dirty="0"/>
              <a:t>Profil politechniczny</a:t>
            </a:r>
            <a:endParaRPr dirty="0"/>
          </a:p>
        </p:txBody>
      </p:sp>
      <p:sp>
        <p:nvSpPr>
          <p:cNvPr id="134" name="Google Shape;134;p2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r>
              <a:rPr lang="pl" sz="2200" dirty="0"/>
              <a:t>Jeśli uwielbiasz matematykę, fizykę oraz informatykę i nie boisz się stawiać czoła wyzwaniom, to wybierz klasę matematyczno-informatyczną. Nawet uczniowie przeciętni mogą odnaleźć się w tej klasie. Wszelkie zaległości można nadrobić, gdyż zaczynamy zabawę z przedmiotami rozszerzonymi od podstaw.</a:t>
            </a:r>
            <a:endParaRPr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Przedmioty Rozszerzone</a:t>
            </a:r>
            <a:endParaRPr/>
          </a:p>
        </p:txBody>
      </p:sp>
      <p:sp>
        <p:nvSpPr>
          <p:cNvPr id="140" name="Google Shape;140;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MATEMATYKA</a:t>
            </a:r>
            <a:endParaRPr/>
          </a:p>
          <a:p>
            <a:pPr marL="0" lvl="0" indent="0" algn="l" rtl="0">
              <a:spcBef>
                <a:spcPts val="1200"/>
              </a:spcBef>
              <a:spcAft>
                <a:spcPts val="0"/>
              </a:spcAft>
              <a:buNone/>
            </a:pPr>
            <a:r>
              <a:rPr lang="pl"/>
              <a:t>INFORMATYKA</a:t>
            </a:r>
            <a:endParaRPr/>
          </a:p>
          <a:p>
            <a:pPr marL="0" lvl="0" indent="0" algn="l" rtl="0">
              <a:spcBef>
                <a:spcPts val="1200"/>
              </a:spcBef>
              <a:spcAft>
                <a:spcPts val="1200"/>
              </a:spcAft>
              <a:buNone/>
            </a:pPr>
            <a:r>
              <a:rPr lang="pl"/>
              <a:t>FIZYKA</a:t>
            </a:r>
            <a:endParaRPr/>
          </a:p>
        </p:txBody>
      </p:sp>
      <p:pic>
        <p:nvPicPr>
          <p:cNvPr id="141" name="Google Shape;141;p25" descr="C:\Users\Biblioteka\Desktop\Promocja LO\PLAKAT2.png"/>
          <p:cNvPicPr preferRelativeResize="0"/>
          <p:nvPr/>
        </p:nvPicPr>
        <p:blipFill rotWithShape="1">
          <a:blip r:embed="rId3">
            <a:alphaModFix/>
          </a:blip>
          <a:srcRect/>
          <a:stretch/>
        </p:blipFill>
        <p:spPr>
          <a:xfrm>
            <a:off x="4045177" y="237901"/>
            <a:ext cx="3953476" cy="4542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7" name="Google Shape;147;p2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62500" lnSpcReduction="20000"/>
          </a:bodyPr>
          <a:lstStyle/>
          <a:p>
            <a:pPr marL="365760" lvl="0" indent="0" algn="just" rtl="0">
              <a:lnSpc>
                <a:spcPct val="100000"/>
              </a:lnSpc>
              <a:spcBef>
                <a:spcPts val="0"/>
              </a:spcBef>
              <a:spcAft>
                <a:spcPts val="0"/>
              </a:spcAft>
              <a:buNone/>
            </a:pPr>
            <a:r>
              <a:rPr lang="pl" sz="3200" dirty="0"/>
              <a:t>Uczniowie, którzy chcą kontynuować naukę na wyższych uczelniach typu: politechnika, akademia ekonomiczna, SGH powinni wybrać klasę politechniczną. Dla uczniów, którzy nie chcą kontynuować nauki na uczelniach wyższych istnieje duża oferta szkół policealnych i pomaturalnych.</a:t>
            </a:r>
            <a:endParaRPr sz="3200" dirty="0"/>
          </a:p>
          <a:p>
            <a:pPr marL="365760" lvl="0" indent="0" algn="just" rtl="0">
              <a:lnSpc>
                <a:spcPct val="100000"/>
              </a:lnSpc>
              <a:spcBef>
                <a:spcPts val="600"/>
              </a:spcBef>
              <a:spcAft>
                <a:spcPts val="0"/>
              </a:spcAft>
              <a:buNone/>
            </a:pPr>
            <a:r>
              <a:rPr lang="pl" sz="3200" dirty="0"/>
              <a:t>     Absolwenci kończący klasę politechniczną będą świetnie przygotowani do podjęcia dalszej edukacji wybierając  różne ciekawe  kierunki:  matematyka, informatyka, budownictwo, architektura, ekonomia, geodezja, logistyka, marketing, mechanika i budowa maszyn, zarządzanie, fizyka komputerowa, elektrotechnika, mechatronika, automatyka i robotyka, elektronika, budownictwo, kierunki techniczne na uczelniach wojskowych.</a:t>
            </a:r>
            <a:endParaRPr sz="3200" dirty="0"/>
          </a:p>
          <a:p>
            <a:pPr marL="0" lvl="0" indent="0" algn="l" rtl="0">
              <a:spcBef>
                <a:spcPts val="0"/>
              </a:spcBef>
              <a:spcAft>
                <a:spcPts val="120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53" name="Google Shape;153;p2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4" name="Google Shape;154;p27"/>
          <p:cNvPicPr preferRelativeResize="0"/>
          <p:nvPr/>
        </p:nvPicPr>
        <p:blipFill>
          <a:blip r:embed="rId3">
            <a:alphaModFix/>
          </a:blip>
          <a:stretch>
            <a:fillRect/>
          </a:stretch>
        </p:blipFill>
        <p:spPr>
          <a:xfrm>
            <a:off x="178275" y="172975"/>
            <a:ext cx="4086173" cy="2717724"/>
          </a:xfrm>
          <a:prstGeom prst="rect">
            <a:avLst/>
          </a:prstGeom>
          <a:noFill/>
          <a:ln>
            <a:noFill/>
          </a:ln>
        </p:spPr>
      </p:pic>
      <p:pic>
        <p:nvPicPr>
          <p:cNvPr id="155" name="Google Shape;155;p27"/>
          <p:cNvPicPr preferRelativeResize="0"/>
          <p:nvPr/>
        </p:nvPicPr>
        <p:blipFill>
          <a:blip r:embed="rId4">
            <a:alphaModFix/>
          </a:blip>
          <a:stretch>
            <a:fillRect/>
          </a:stretch>
        </p:blipFill>
        <p:spPr>
          <a:xfrm>
            <a:off x="4312489" y="2334050"/>
            <a:ext cx="4831510" cy="27177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Profil mundurowy</a:t>
            </a:r>
            <a:endParaRPr dirty="0"/>
          </a:p>
        </p:txBody>
      </p:sp>
      <p:sp>
        <p:nvSpPr>
          <p:cNvPr id="161" name="Google Shape;161;p2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dirty="0"/>
              <a:t>Oddziały przygotowania wojskowego to:</a:t>
            </a:r>
            <a:endParaRPr dirty="0"/>
          </a:p>
          <a:p>
            <a:pPr marL="0" lvl="0" indent="0" algn="l" rtl="0">
              <a:spcBef>
                <a:spcPts val="1200"/>
              </a:spcBef>
              <a:spcAft>
                <a:spcPts val="0"/>
              </a:spcAft>
              <a:buNone/>
            </a:pPr>
            <a:r>
              <a:rPr lang="pl" dirty="0"/>
              <a:t>- pierwszy krok do pracy w służbach mundurowych (policja, straż graniczna itp.)</a:t>
            </a:r>
            <a:endParaRPr dirty="0"/>
          </a:p>
          <a:p>
            <a:pPr marL="0" lvl="0" indent="0" algn="l" rtl="0">
              <a:spcBef>
                <a:spcPts val="1200"/>
              </a:spcBef>
              <a:spcAft>
                <a:spcPts val="0"/>
              </a:spcAft>
              <a:buNone/>
            </a:pPr>
            <a:r>
              <a:rPr lang="pl" dirty="0"/>
              <a:t>- walka ze swoimi słabościami i sprawdzenie własnych możliwości</a:t>
            </a:r>
            <a:endParaRPr dirty="0"/>
          </a:p>
          <a:p>
            <a:pPr marL="0" lvl="0" indent="0" algn="l" rtl="0">
              <a:spcBef>
                <a:spcPts val="1200"/>
              </a:spcBef>
              <a:spcAft>
                <a:spcPts val="0"/>
              </a:spcAft>
              <a:buNone/>
            </a:pPr>
            <a:r>
              <a:rPr lang="pl" dirty="0"/>
              <a:t>- solidne przygotowanie do egzaminów do szkół oficerskich oraz studiów na  kierunku bezpieczeństwo narodowe </a:t>
            </a:r>
            <a:endParaRPr dirty="0"/>
          </a:p>
          <a:p>
            <a:pPr marL="0" lvl="0" indent="0" algn="l" rtl="0">
              <a:spcBef>
                <a:spcPts val="1200"/>
              </a:spcBef>
              <a:spcAft>
                <a:spcPts val="1200"/>
              </a:spcAft>
              <a:buNone/>
            </a:pPr>
            <a:r>
              <a:rPr lang="pl" dirty="0"/>
              <a:t>- piękna i niezapomniana historia</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Przedmioty rozszerzone</a:t>
            </a:r>
            <a:endParaRPr/>
          </a:p>
          <a:p>
            <a:pPr marL="0" lvl="0" indent="0" algn="l" rtl="0">
              <a:spcBef>
                <a:spcPts val="0"/>
              </a:spcBef>
              <a:spcAft>
                <a:spcPts val="0"/>
              </a:spcAft>
              <a:buNone/>
            </a:pPr>
            <a:endParaRPr/>
          </a:p>
        </p:txBody>
      </p:sp>
      <p:sp>
        <p:nvSpPr>
          <p:cNvPr id="167" name="Google Shape;167;p2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MATEMATYKA</a:t>
            </a:r>
            <a:endParaRPr/>
          </a:p>
          <a:p>
            <a:pPr marL="0" lvl="0" indent="0" algn="l" rtl="0">
              <a:spcBef>
                <a:spcPts val="1200"/>
              </a:spcBef>
              <a:spcAft>
                <a:spcPts val="0"/>
              </a:spcAft>
              <a:buNone/>
            </a:pPr>
            <a:r>
              <a:rPr lang="pl"/>
              <a:t>GEOGRAFIA</a:t>
            </a:r>
            <a:endParaRPr/>
          </a:p>
          <a:p>
            <a:pPr marL="0" lvl="0" indent="0" algn="l" rtl="0">
              <a:spcBef>
                <a:spcPts val="1200"/>
              </a:spcBef>
              <a:spcAft>
                <a:spcPts val="0"/>
              </a:spcAft>
              <a:buNone/>
            </a:pPr>
            <a:r>
              <a:rPr lang="pl"/>
              <a:t>JĘZYK ANGIELSKI</a:t>
            </a:r>
            <a:endParaRPr/>
          </a:p>
          <a:p>
            <a:pPr marL="0" lvl="0" indent="0" algn="l" rtl="0">
              <a:spcBef>
                <a:spcPts val="1200"/>
              </a:spcBef>
              <a:spcAft>
                <a:spcPts val="1200"/>
              </a:spcAft>
              <a:buNone/>
            </a:pPr>
            <a:r>
              <a:rPr lang="pl"/>
              <a:t>DODATKOWO BĘDZIE PRZEDMIOT UZUPEŁNIAJĄCY: ZAJĘCIA PROOBRONNE</a:t>
            </a:r>
            <a:endParaRPr/>
          </a:p>
        </p:txBody>
      </p:sp>
      <p:pic>
        <p:nvPicPr>
          <p:cNvPr id="168" name="Google Shape;168;p29"/>
          <p:cNvPicPr preferRelativeResize="0"/>
          <p:nvPr/>
        </p:nvPicPr>
        <p:blipFill>
          <a:blip r:embed="rId3">
            <a:alphaModFix/>
          </a:blip>
          <a:stretch>
            <a:fillRect/>
          </a:stretch>
        </p:blipFill>
        <p:spPr>
          <a:xfrm>
            <a:off x="4516848" y="292850"/>
            <a:ext cx="4083874" cy="2299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Klasa mundurowa przygotowuje do studiów</a:t>
            </a:r>
            <a:endParaRPr dirty="0"/>
          </a:p>
        </p:txBody>
      </p:sp>
      <p:sp>
        <p:nvSpPr>
          <p:cNvPr id="174" name="Google Shape;174;p3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300" dirty="0"/>
              <a:t>- na uczelnie mundurowe</a:t>
            </a:r>
            <a:endParaRPr sz="2300" dirty="0"/>
          </a:p>
          <a:p>
            <a:pPr marL="0" lvl="0" indent="0" algn="l" rtl="0">
              <a:spcBef>
                <a:spcPts val="1200"/>
              </a:spcBef>
              <a:spcAft>
                <a:spcPts val="0"/>
              </a:spcAft>
              <a:buNone/>
            </a:pPr>
            <a:r>
              <a:rPr lang="pl" sz="2300" dirty="0"/>
              <a:t>- na kierunki takie jak:geodezja, kartografia, ekonomia, finanse i rachunkowość, logistyka, bezpieczeństwo narodowe</a:t>
            </a:r>
            <a:endParaRPr sz="2300" dirty="0"/>
          </a:p>
          <a:p>
            <a:pPr marL="0" lvl="0" indent="0" algn="l" rtl="0">
              <a:spcBef>
                <a:spcPts val="1200"/>
              </a:spcBef>
              <a:spcAft>
                <a:spcPts val="120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1" name="Google Shape;181;p31"/>
          <p:cNvPicPr preferRelativeResize="0"/>
          <p:nvPr/>
        </p:nvPicPr>
        <p:blipFill>
          <a:blip r:embed="rId3">
            <a:alphaModFix/>
          </a:blip>
          <a:stretch>
            <a:fillRect/>
          </a:stretch>
        </p:blipFill>
        <p:spPr>
          <a:xfrm>
            <a:off x="80848" y="0"/>
            <a:ext cx="4184952" cy="2356199"/>
          </a:xfrm>
          <a:prstGeom prst="rect">
            <a:avLst/>
          </a:prstGeom>
          <a:noFill/>
          <a:ln>
            <a:noFill/>
          </a:ln>
        </p:spPr>
      </p:pic>
      <p:pic>
        <p:nvPicPr>
          <p:cNvPr id="182" name="Google Shape;182;p31"/>
          <p:cNvPicPr preferRelativeResize="0"/>
          <p:nvPr/>
        </p:nvPicPr>
        <p:blipFill>
          <a:blip r:embed="rId4">
            <a:alphaModFix/>
          </a:blip>
          <a:stretch>
            <a:fillRect/>
          </a:stretch>
        </p:blipFill>
        <p:spPr>
          <a:xfrm>
            <a:off x="5168173" y="160425"/>
            <a:ext cx="3306352" cy="4408450"/>
          </a:xfrm>
          <a:prstGeom prst="rect">
            <a:avLst/>
          </a:prstGeom>
          <a:noFill/>
          <a:ln>
            <a:noFill/>
          </a:ln>
        </p:spPr>
      </p:pic>
      <p:pic>
        <p:nvPicPr>
          <p:cNvPr id="183" name="Google Shape;183;p31"/>
          <p:cNvPicPr preferRelativeResize="0"/>
          <p:nvPr/>
        </p:nvPicPr>
        <p:blipFill>
          <a:blip r:embed="rId5">
            <a:alphaModFix/>
          </a:blip>
          <a:stretch>
            <a:fillRect/>
          </a:stretch>
        </p:blipFill>
        <p:spPr>
          <a:xfrm>
            <a:off x="467476" y="2419024"/>
            <a:ext cx="3961098" cy="2636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270375"/>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www.zsogubin.edupage.org                 zso@gubin.pl</a:t>
            </a:r>
            <a:endParaRPr/>
          </a:p>
        </p:txBody>
      </p:sp>
      <p:sp>
        <p:nvSpPr>
          <p:cNvPr id="66" name="Google Shape;66;p14"/>
          <p:cNvSpPr txBox="1">
            <a:spLocks noGrp="1"/>
          </p:cNvSpPr>
          <p:nvPr>
            <p:ph type="body" idx="1"/>
          </p:nvPr>
        </p:nvSpPr>
        <p:spPr>
          <a:xfrm rot="10800000">
            <a:off x="8832350" y="4568825"/>
            <a:ext cx="53100" cy="738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endParaRPr/>
          </a:p>
        </p:txBody>
      </p:sp>
      <p:pic>
        <p:nvPicPr>
          <p:cNvPr id="67" name="Google Shape;67;p14"/>
          <p:cNvPicPr preferRelativeResize="0"/>
          <p:nvPr/>
        </p:nvPicPr>
        <p:blipFill>
          <a:blip r:embed="rId3">
            <a:alphaModFix/>
          </a:blip>
          <a:stretch>
            <a:fillRect/>
          </a:stretch>
        </p:blipFill>
        <p:spPr>
          <a:xfrm>
            <a:off x="1271350" y="1363375"/>
            <a:ext cx="6760150" cy="36902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                     Profil biologiczno-chemiczny</a:t>
            </a:r>
            <a:endParaRPr/>
          </a:p>
        </p:txBody>
      </p:sp>
      <p:sp>
        <p:nvSpPr>
          <p:cNvPr id="189" name="Google Shape;189;p32"/>
          <p:cNvSpPr txBox="1">
            <a:spLocks noGrp="1"/>
          </p:cNvSpPr>
          <p:nvPr>
            <p:ph type="body" idx="1"/>
          </p:nvPr>
        </p:nvSpPr>
        <p:spPr>
          <a:xfrm>
            <a:off x="311700" y="1093850"/>
            <a:ext cx="8520600" cy="3340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pl" dirty="0"/>
              <a:t>Jeżeli któryś podpunkt poniżej do Was pasuje, to powinniście wybrać klasę o tym profilu:</a:t>
            </a:r>
            <a:endParaRPr dirty="0"/>
          </a:p>
          <a:p>
            <a:pPr marL="0" lvl="0" indent="0" algn="l" rtl="0">
              <a:lnSpc>
                <a:spcPct val="100000"/>
              </a:lnSpc>
              <a:spcBef>
                <a:spcPts val="600"/>
              </a:spcBef>
              <a:spcAft>
                <a:spcPts val="0"/>
              </a:spcAft>
              <a:buNone/>
            </a:pPr>
            <a:r>
              <a:rPr lang="pl" dirty="0"/>
              <a:t>- interesujesz się biologią i chemią, </a:t>
            </a:r>
            <a:endParaRPr dirty="0"/>
          </a:p>
          <a:p>
            <a:pPr marL="0" lvl="0" indent="0" algn="l" rtl="0">
              <a:lnSpc>
                <a:spcPct val="100000"/>
              </a:lnSpc>
              <a:spcBef>
                <a:spcPts val="600"/>
              </a:spcBef>
              <a:spcAft>
                <a:spcPts val="0"/>
              </a:spcAft>
              <a:buNone/>
            </a:pPr>
            <a:r>
              <a:rPr lang="pl" dirty="0"/>
              <a:t>- jesteś zapalonym przyrodnikiem, </a:t>
            </a:r>
            <a:endParaRPr dirty="0"/>
          </a:p>
          <a:p>
            <a:pPr marL="0" lvl="0" indent="0" algn="l" rtl="0">
              <a:lnSpc>
                <a:spcPct val="100000"/>
              </a:lnSpc>
              <a:spcBef>
                <a:spcPts val="600"/>
              </a:spcBef>
              <a:spcAft>
                <a:spcPts val="0"/>
              </a:spcAft>
              <a:buNone/>
            </a:pPr>
            <a:r>
              <a:rPr lang="pl" dirty="0"/>
              <a:t>- dostrzegasz piękno natury, </a:t>
            </a:r>
            <a:endParaRPr dirty="0"/>
          </a:p>
          <a:p>
            <a:pPr marL="0" lvl="0" indent="0" algn="l" rtl="0">
              <a:lnSpc>
                <a:spcPct val="100000"/>
              </a:lnSpc>
              <a:spcBef>
                <a:spcPts val="600"/>
              </a:spcBef>
              <a:spcAft>
                <a:spcPts val="0"/>
              </a:spcAft>
              <a:buNone/>
            </a:pPr>
            <a:r>
              <a:rPr lang="pl" dirty="0"/>
              <a:t>- starasz się samodzielnie myśleć, </a:t>
            </a:r>
            <a:endParaRPr dirty="0"/>
          </a:p>
          <a:p>
            <a:pPr marL="0" lvl="0" indent="0" algn="l" rtl="0">
              <a:lnSpc>
                <a:spcPct val="100000"/>
              </a:lnSpc>
              <a:spcBef>
                <a:spcPts val="600"/>
              </a:spcBef>
              <a:spcAft>
                <a:spcPts val="0"/>
              </a:spcAft>
              <a:buNone/>
            </a:pPr>
            <a:r>
              <a:rPr lang="pl" dirty="0"/>
              <a:t>- interesujesz się organizmem człowieka,  </a:t>
            </a:r>
            <a:endParaRPr dirty="0"/>
          </a:p>
          <a:p>
            <a:pPr marL="0" lvl="0" indent="0" algn="l" rtl="0">
              <a:lnSpc>
                <a:spcPct val="100000"/>
              </a:lnSpc>
              <a:spcBef>
                <a:spcPts val="600"/>
              </a:spcBef>
              <a:spcAft>
                <a:spcPts val="0"/>
              </a:spcAft>
              <a:buNone/>
            </a:pPr>
            <a:r>
              <a:rPr lang="pl" dirty="0"/>
              <a:t>- chcesz leczyć ludzi lub zwierzęta, </a:t>
            </a:r>
            <a:endParaRPr dirty="0"/>
          </a:p>
          <a:p>
            <a:pPr marL="0" lvl="0" indent="0" algn="l" rtl="0">
              <a:lnSpc>
                <a:spcPct val="100000"/>
              </a:lnSpc>
              <a:spcBef>
                <a:spcPts val="600"/>
              </a:spcBef>
              <a:spcAft>
                <a:spcPts val="0"/>
              </a:spcAft>
              <a:buNone/>
            </a:pPr>
            <a:r>
              <a:rPr lang="pl" dirty="0"/>
              <a:t>- chcesz zostać nauczycielem, </a:t>
            </a:r>
            <a:endParaRPr dirty="0"/>
          </a:p>
          <a:p>
            <a:pPr marL="0" lvl="0" indent="0" algn="l" rtl="0">
              <a:spcBef>
                <a:spcPts val="0"/>
              </a:spcBef>
              <a:spcAft>
                <a:spcPts val="0"/>
              </a:spcAft>
              <a:buNone/>
            </a:pPr>
            <a:endParaRPr dirty="0"/>
          </a:p>
          <a:p>
            <a:pPr marL="0" lvl="0" indent="0" algn="l" rtl="0">
              <a:spcBef>
                <a:spcPts val="1200"/>
              </a:spcBef>
              <a:spcAft>
                <a:spcPts val="120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PRZEDMIOTY ROZSZERZONE </a:t>
            </a:r>
            <a:endParaRPr/>
          </a:p>
        </p:txBody>
      </p:sp>
      <p:sp>
        <p:nvSpPr>
          <p:cNvPr id="195" name="Google Shape;195;p3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BIOLOGIA</a:t>
            </a:r>
            <a:endParaRPr/>
          </a:p>
          <a:p>
            <a:pPr marL="0" lvl="0" indent="0" algn="l" rtl="0">
              <a:spcBef>
                <a:spcPts val="1200"/>
              </a:spcBef>
              <a:spcAft>
                <a:spcPts val="0"/>
              </a:spcAft>
              <a:buNone/>
            </a:pPr>
            <a:r>
              <a:rPr lang="pl"/>
              <a:t>CHEMIA</a:t>
            </a:r>
            <a:endParaRPr/>
          </a:p>
          <a:p>
            <a:pPr marL="0" lvl="0" indent="0" algn="l" rtl="0">
              <a:spcBef>
                <a:spcPts val="1200"/>
              </a:spcBef>
              <a:spcAft>
                <a:spcPts val="1200"/>
              </a:spcAft>
              <a:buNone/>
            </a:pPr>
            <a:r>
              <a:rPr lang="pl"/>
              <a:t>JĘZYK ANGIELSKI</a:t>
            </a:r>
            <a:endParaRPr/>
          </a:p>
        </p:txBody>
      </p:sp>
      <p:pic>
        <p:nvPicPr>
          <p:cNvPr id="196" name="Google Shape;196;p33" descr="C:\Users\Biblioteka\Desktop\Promocja LO\hdimg17c4a534075150f04a64e1a5a02cdd.jpg"/>
          <p:cNvPicPr preferRelativeResize="0"/>
          <p:nvPr/>
        </p:nvPicPr>
        <p:blipFill rotWithShape="1">
          <a:blip r:embed="rId3">
            <a:alphaModFix/>
          </a:blip>
          <a:srcRect/>
          <a:stretch/>
        </p:blipFill>
        <p:spPr>
          <a:xfrm>
            <a:off x="2562750" y="1653375"/>
            <a:ext cx="6480152" cy="3173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Klasa o profilu biologiczno-chemicznym </a:t>
            </a:r>
            <a:br>
              <a:rPr lang="pl" dirty="0"/>
            </a:br>
            <a:r>
              <a:rPr lang="pl" dirty="0"/>
              <a:t>to początkowy etap na studia:</a:t>
            </a:r>
            <a:endParaRPr dirty="0"/>
          </a:p>
        </p:txBody>
      </p:sp>
      <p:sp>
        <p:nvSpPr>
          <p:cNvPr id="202" name="Google Shape;202;p34"/>
          <p:cNvSpPr txBox="1">
            <a:spLocks noGrp="1"/>
          </p:cNvSpPr>
          <p:nvPr>
            <p:ph type="body" idx="1"/>
          </p:nvPr>
        </p:nvSpPr>
        <p:spPr>
          <a:xfrm>
            <a:off x="311700" y="1531900"/>
            <a:ext cx="8520600" cy="3340200"/>
          </a:xfrm>
          <a:prstGeom prst="rect">
            <a:avLst/>
          </a:prstGeom>
        </p:spPr>
        <p:txBody>
          <a:bodyPr spcFirstLastPara="1" wrap="square" lIns="91425" tIns="91425" rIns="91425" bIns="91425" anchor="t" anchorCtr="0">
            <a:normAutofit lnSpcReduction="10000"/>
          </a:bodyPr>
          <a:lstStyle/>
          <a:p>
            <a:pPr marL="365760" lvl="0" indent="0" algn="l" rtl="0">
              <a:lnSpc>
                <a:spcPct val="100000"/>
              </a:lnSpc>
              <a:spcBef>
                <a:spcPts val="600"/>
              </a:spcBef>
              <a:spcAft>
                <a:spcPts val="0"/>
              </a:spcAft>
              <a:buNone/>
            </a:pPr>
            <a:r>
              <a:rPr lang="pl" sz="2200" dirty="0"/>
              <a:t>chemia, biologia, biotechnologia, technologia chemiczna, inżynieria procesowa, technologia żywności, fizjoterapia, kosmetologia, ochrona środowiska, inżynieria środowiska, analityka medyczna, weterynaria, dietetyka, mikrobiologia, projektant zieleni, ratownictwo medyczne, pielęgniarstwo, położnictwo, analityka medyczna, psychologia, technologia procesowa, elektroradiologia, bioinżynieria, neurologia, fizyka medyczna, audiofonologia, leśnictwo, bioinformatyka i biologia systemów, zdrowie publiczne, medycyna, stomatologia, farmacja.</a:t>
            </a:r>
            <a:endParaRPr sz="2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8" name="Google Shape;208;p3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9" name="Google Shape;209;p35"/>
          <p:cNvPicPr preferRelativeResize="0"/>
          <p:nvPr/>
        </p:nvPicPr>
        <p:blipFill>
          <a:blip r:embed="rId3">
            <a:alphaModFix/>
          </a:blip>
          <a:stretch>
            <a:fillRect/>
          </a:stretch>
        </p:blipFill>
        <p:spPr>
          <a:xfrm>
            <a:off x="121548" y="141688"/>
            <a:ext cx="3320400" cy="4427176"/>
          </a:xfrm>
          <a:prstGeom prst="rect">
            <a:avLst/>
          </a:prstGeom>
          <a:noFill/>
          <a:ln>
            <a:noFill/>
          </a:ln>
        </p:spPr>
      </p:pic>
      <p:pic>
        <p:nvPicPr>
          <p:cNvPr id="210" name="Google Shape;210;p35"/>
          <p:cNvPicPr preferRelativeResize="0"/>
          <p:nvPr/>
        </p:nvPicPr>
        <p:blipFill>
          <a:blip r:embed="rId4">
            <a:alphaModFix/>
          </a:blip>
          <a:stretch>
            <a:fillRect/>
          </a:stretch>
        </p:blipFill>
        <p:spPr>
          <a:xfrm>
            <a:off x="3699800" y="1919575"/>
            <a:ext cx="5132500" cy="28870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Nasze szkolne akcje</a:t>
            </a:r>
            <a:endParaRPr dirty="0"/>
          </a:p>
        </p:txBody>
      </p:sp>
      <p:sp>
        <p:nvSpPr>
          <p:cNvPr id="216" name="Google Shape;216;p36"/>
          <p:cNvSpPr txBox="1">
            <a:spLocks noGrp="1"/>
          </p:cNvSpPr>
          <p:nvPr>
            <p:ph type="body" idx="1"/>
          </p:nvPr>
        </p:nvSpPr>
        <p:spPr>
          <a:xfrm>
            <a:off x="311700" y="1475675"/>
            <a:ext cx="8520600" cy="309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dirty="0"/>
              <a:t>- Jęzory</a:t>
            </a:r>
            <a:endParaRPr dirty="0"/>
          </a:p>
          <a:p>
            <a:pPr marL="0" lvl="0" indent="0" algn="l" rtl="0">
              <a:spcBef>
                <a:spcPts val="1200"/>
              </a:spcBef>
              <a:spcAft>
                <a:spcPts val="0"/>
              </a:spcAft>
              <a:buNone/>
            </a:pPr>
            <a:r>
              <a:rPr lang="pl" dirty="0"/>
              <a:t>- Wieczór Historii Regionalnej</a:t>
            </a:r>
            <a:endParaRPr dirty="0"/>
          </a:p>
          <a:p>
            <a:pPr marL="0" lvl="0" indent="0" algn="l" rtl="0">
              <a:spcBef>
                <a:spcPts val="1200"/>
              </a:spcBef>
              <a:spcAft>
                <a:spcPts val="0"/>
              </a:spcAft>
              <a:buNone/>
            </a:pPr>
            <a:r>
              <a:rPr lang="pl" dirty="0"/>
              <a:t>- Debaty oksfordzkie</a:t>
            </a:r>
            <a:endParaRPr dirty="0"/>
          </a:p>
          <a:p>
            <a:pPr marL="0" lvl="0" indent="0" algn="l" rtl="0">
              <a:spcBef>
                <a:spcPts val="1200"/>
              </a:spcBef>
              <a:spcAft>
                <a:spcPts val="0"/>
              </a:spcAft>
              <a:buNone/>
            </a:pPr>
            <a:r>
              <a:rPr lang="pl" dirty="0"/>
              <a:t>- Pociąg do nauki</a:t>
            </a:r>
            <a:endParaRPr dirty="0"/>
          </a:p>
          <a:p>
            <a:pPr marL="0" lvl="0" indent="0" algn="l" rtl="0">
              <a:spcBef>
                <a:spcPts val="1200"/>
              </a:spcBef>
              <a:spcAft>
                <a:spcPts val="0"/>
              </a:spcAft>
              <a:buNone/>
            </a:pPr>
            <a:r>
              <a:rPr lang="pl" dirty="0"/>
              <a:t>- Symulacje wyborów</a:t>
            </a:r>
            <a:endParaRPr dirty="0"/>
          </a:p>
          <a:p>
            <a:pPr marL="0" lvl="0" indent="0" algn="l" rtl="0">
              <a:spcBef>
                <a:spcPts val="1200"/>
              </a:spcBef>
              <a:spcAft>
                <a:spcPts val="1200"/>
              </a:spcAft>
              <a:buNone/>
            </a:pPr>
            <a:r>
              <a:rPr lang="pl" dirty="0"/>
              <a:t>- Różne zbiórki charytatywne</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2" name="Google Shape;222;p3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3" name="Google Shape;223;p37"/>
          <p:cNvPicPr preferRelativeResize="0"/>
          <p:nvPr/>
        </p:nvPicPr>
        <p:blipFill>
          <a:blip r:embed="rId3">
            <a:alphaModFix/>
          </a:blip>
          <a:stretch>
            <a:fillRect/>
          </a:stretch>
        </p:blipFill>
        <p:spPr>
          <a:xfrm>
            <a:off x="0" y="1436449"/>
            <a:ext cx="4572000" cy="3429000"/>
          </a:xfrm>
          <a:prstGeom prst="rect">
            <a:avLst/>
          </a:prstGeom>
          <a:noFill/>
          <a:ln>
            <a:noFill/>
          </a:ln>
        </p:spPr>
      </p:pic>
      <p:pic>
        <p:nvPicPr>
          <p:cNvPr id="224" name="Google Shape;224;p37"/>
          <p:cNvPicPr preferRelativeResize="0"/>
          <p:nvPr/>
        </p:nvPicPr>
        <p:blipFill>
          <a:blip r:embed="rId4">
            <a:alphaModFix/>
          </a:blip>
          <a:stretch>
            <a:fillRect/>
          </a:stretch>
        </p:blipFill>
        <p:spPr>
          <a:xfrm>
            <a:off x="4575766" y="116800"/>
            <a:ext cx="4453608" cy="334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30" name="Google Shape;230;p3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1" name="Google Shape;231;p38"/>
          <p:cNvPicPr preferRelativeResize="0"/>
          <p:nvPr/>
        </p:nvPicPr>
        <p:blipFill>
          <a:blip r:embed="rId3">
            <a:alphaModFix/>
          </a:blip>
          <a:stretch>
            <a:fillRect/>
          </a:stretch>
        </p:blipFill>
        <p:spPr>
          <a:xfrm>
            <a:off x="4463125" y="1004000"/>
            <a:ext cx="4276598" cy="3207449"/>
          </a:xfrm>
          <a:prstGeom prst="rect">
            <a:avLst/>
          </a:prstGeom>
          <a:noFill/>
          <a:ln>
            <a:noFill/>
          </a:ln>
        </p:spPr>
      </p:pic>
      <p:pic>
        <p:nvPicPr>
          <p:cNvPr id="232" name="Google Shape;232;p38"/>
          <p:cNvPicPr preferRelativeResize="0"/>
          <p:nvPr/>
        </p:nvPicPr>
        <p:blipFill>
          <a:blip r:embed="rId4">
            <a:alphaModFix/>
          </a:blip>
          <a:stretch>
            <a:fillRect/>
          </a:stretch>
        </p:blipFill>
        <p:spPr>
          <a:xfrm>
            <a:off x="370600" y="129188"/>
            <a:ext cx="3717800" cy="49570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Z aktywnym samorządem szkolnym nigdy nie </a:t>
            </a:r>
            <a:br>
              <a:rPr lang="pl" dirty="0"/>
            </a:br>
            <a:r>
              <a:rPr lang="pl" dirty="0"/>
              <a:t>będziecie się nudzić! Organizujemy m. in.:</a:t>
            </a:r>
            <a:endParaRPr dirty="0"/>
          </a:p>
        </p:txBody>
      </p:sp>
      <p:sp>
        <p:nvSpPr>
          <p:cNvPr id="238" name="Google Shape;238;p39"/>
          <p:cNvSpPr txBox="1">
            <a:spLocks noGrp="1"/>
          </p:cNvSpPr>
          <p:nvPr>
            <p:ph type="body" idx="1"/>
          </p:nvPr>
        </p:nvSpPr>
        <p:spPr>
          <a:xfrm>
            <a:off x="311700" y="1520600"/>
            <a:ext cx="8520600" cy="3048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pl"/>
              <a:t>Belfer Cafe</a:t>
            </a:r>
            <a:endParaRPr/>
          </a:p>
          <a:p>
            <a:pPr marL="457200" lvl="0" indent="-342900" algn="l" rtl="0">
              <a:spcBef>
                <a:spcPts val="0"/>
              </a:spcBef>
              <a:spcAft>
                <a:spcPts val="0"/>
              </a:spcAft>
              <a:buSzPts val="1800"/>
              <a:buChar char="-"/>
            </a:pPr>
            <a:r>
              <a:rPr lang="pl"/>
              <a:t>Mikołajki</a:t>
            </a:r>
            <a:endParaRPr/>
          </a:p>
          <a:p>
            <a:pPr marL="457200" lvl="0" indent="-342900" algn="l" rtl="0">
              <a:spcBef>
                <a:spcPts val="0"/>
              </a:spcBef>
              <a:spcAft>
                <a:spcPts val="0"/>
              </a:spcAft>
              <a:buSzPts val="1800"/>
              <a:buChar char="-"/>
            </a:pPr>
            <a:r>
              <a:rPr lang="pl"/>
              <a:t>Walentynki</a:t>
            </a:r>
            <a:endParaRPr/>
          </a:p>
          <a:p>
            <a:pPr marL="457200" lvl="0" indent="-342900" algn="l" rtl="0">
              <a:spcBef>
                <a:spcPts val="0"/>
              </a:spcBef>
              <a:spcAft>
                <a:spcPts val="0"/>
              </a:spcAft>
              <a:buSzPts val="1800"/>
              <a:buChar char="-"/>
            </a:pPr>
            <a:r>
              <a:rPr lang="pl"/>
              <a:t>Halloween</a:t>
            </a:r>
            <a:endParaRPr/>
          </a:p>
          <a:p>
            <a:pPr marL="457200" lvl="0" indent="-342900" algn="l" rtl="0">
              <a:spcBef>
                <a:spcPts val="0"/>
              </a:spcBef>
              <a:spcAft>
                <a:spcPts val="0"/>
              </a:spcAft>
              <a:buSzPts val="1800"/>
              <a:buChar char="-"/>
            </a:pPr>
            <a:r>
              <a:rPr lang="pl"/>
              <a:t>Kiermasze</a:t>
            </a:r>
            <a:endParaRPr/>
          </a:p>
          <a:p>
            <a:pPr marL="457200" lvl="0" indent="-342900" algn="l" rtl="0">
              <a:spcBef>
                <a:spcPts val="0"/>
              </a:spcBef>
              <a:spcAft>
                <a:spcPts val="0"/>
              </a:spcAft>
              <a:buSzPts val="1800"/>
              <a:buChar char="-"/>
            </a:pPr>
            <a:r>
              <a:rPr lang="pl"/>
              <a:t>Masę dni tematycznych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44" name="Google Shape;244;p4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5" name="Google Shape;245;p40"/>
          <p:cNvPicPr preferRelativeResize="0"/>
          <p:nvPr/>
        </p:nvPicPr>
        <p:blipFill>
          <a:blip r:embed="rId3">
            <a:alphaModFix/>
          </a:blip>
          <a:stretch>
            <a:fillRect/>
          </a:stretch>
        </p:blipFill>
        <p:spPr>
          <a:xfrm>
            <a:off x="0" y="0"/>
            <a:ext cx="4228600" cy="3171450"/>
          </a:xfrm>
          <a:prstGeom prst="rect">
            <a:avLst/>
          </a:prstGeom>
          <a:noFill/>
          <a:ln>
            <a:noFill/>
          </a:ln>
        </p:spPr>
      </p:pic>
      <p:pic>
        <p:nvPicPr>
          <p:cNvPr id="246" name="Google Shape;246;p40"/>
          <p:cNvPicPr preferRelativeResize="0"/>
          <p:nvPr/>
        </p:nvPicPr>
        <p:blipFill>
          <a:blip r:embed="rId4">
            <a:alphaModFix/>
          </a:blip>
          <a:stretch>
            <a:fillRect/>
          </a:stretch>
        </p:blipFill>
        <p:spPr>
          <a:xfrm>
            <a:off x="4523623" y="554750"/>
            <a:ext cx="3320025" cy="44266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2" name="Google Shape;252;p4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3" name="Google Shape;253;p41"/>
          <p:cNvPicPr preferRelativeResize="0"/>
          <p:nvPr/>
        </p:nvPicPr>
        <p:blipFill>
          <a:blip r:embed="rId3">
            <a:alphaModFix/>
          </a:blip>
          <a:stretch>
            <a:fillRect/>
          </a:stretch>
        </p:blipFill>
        <p:spPr>
          <a:xfrm>
            <a:off x="0" y="242200"/>
            <a:ext cx="4022702" cy="3017027"/>
          </a:xfrm>
          <a:prstGeom prst="rect">
            <a:avLst/>
          </a:prstGeom>
          <a:noFill/>
          <a:ln>
            <a:noFill/>
          </a:ln>
        </p:spPr>
      </p:pic>
      <p:pic>
        <p:nvPicPr>
          <p:cNvPr id="254" name="Google Shape;254;p41"/>
          <p:cNvPicPr preferRelativeResize="0"/>
          <p:nvPr/>
        </p:nvPicPr>
        <p:blipFill>
          <a:blip r:embed="rId4">
            <a:alphaModFix/>
          </a:blip>
          <a:stretch>
            <a:fillRect/>
          </a:stretch>
        </p:blipFill>
        <p:spPr>
          <a:xfrm>
            <a:off x="4493550" y="1863583"/>
            <a:ext cx="4650450" cy="30927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2443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4280"/>
              <a:t>                Co oferujemy?</a:t>
            </a:r>
            <a:endParaRPr sz="5180"/>
          </a:p>
        </p:txBody>
      </p:sp>
      <p:sp>
        <p:nvSpPr>
          <p:cNvPr id="73" name="Google Shape;73;p1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pl" sz="1600" dirty="0"/>
              <a:t>- świetną bazę lokalową,</a:t>
            </a:r>
            <a:endParaRPr sz="1600" dirty="0"/>
          </a:p>
          <a:p>
            <a:pPr marL="0" lvl="0" indent="0" algn="l" rtl="0">
              <a:lnSpc>
                <a:spcPct val="95000"/>
              </a:lnSpc>
              <a:spcBef>
                <a:spcPts val="1200"/>
              </a:spcBef>
              <a:spcAft>
                <a:spcPts val="0"/>
              </a:spcAft>
              <a:buSzPts val="275"/>
              <a:buNone/>
            </a:pPr>
            <a:r>
              <a:rPr lang="pl" sz="1600" dirty="0"/>
              <a:t>- gabinet pedagoga szkolnego,</a:t>
            </a:r>
            <a:endParaRPr sz="1600" dirty="0"/>
          </a:p>
          <a:p>
            <a:pPr marL="0" lvl="0" indent="0" algn="l" rtl="0">
              <a:lnSpc>
                <a:spcPct val="95000"/>
              </a:lnSpc>
              <a:spcBef>
                <a:spcPts val="1200"/>
              </a:spcBef>
              <a:spcAft>
                <a:spcPts val="0"/>
              </a:spcAft>
              <a:buSzPts val="275"/>
              <a:buNone/>
            </a:pPr>
            <a:r>
              <a:rPr lang="pl" sz="1600" dirty="0"/>
              <a:t>- gabinet pielęgniarki szkolnej,</a:t>
            </a:r>
            <a:endParaRPr sz="1600" dirty="0"/>
          </a:p>
          <a:p>
            <a:pPr marL="0" lvl="0" indent="0" algn="l" rtl="0">
              <a:lnSpc>
                <a:spcPct val="95000"/>
              </a:lnSpc>
              <a:spcBef>
                <a:spcPts val="1200"/>
              </a:spcBef>
              <a:spcAft>
                <a:spcPts val="0"/>
              </a:spcAft>
              <a:buSzPts val="275"/>
              <a:buNone/>
            </a:pPr>
            <a:r>
              <a:rPr lang="pl" sz="1600" dirty="0"/>
              <a:t>- gabinet logopedy</a:t>
            </a:r>
            <a:endParaRPr sz="1600" dirty="0"/>
          </a:p>
          <a:p>
            <a:pPr marL="0" lvl="0" indent="0" algn="l" rtl="0">
              <a:lnSpc>
                <a:spcPct val="95000"/>
              </a:lnSpc>
              <a:spcBef>
                <a:spcPts val="1200"/>
              </a:spcBef>
              <a:spcAft>
                <a:spcPts val="0"/>
              </a:spcAft>
              <a:buSzPts val="275"/>
              <a:buNone/>
            </a:pPr>
            <a:r>
              <a:rPr lang="pl" sz="1600" dirty="0"/>
              <a:t>- bibliotekę szkolną z czytelnią,</a:t>
            </a:r>
            <a:endParaRPr sz="1600" dirty="0"/>
          </a:p>
          <a:p>
            <a:pPr marL="0" lvl="0" indent="0" algn="l" rtl="0">
              <a:lnSpc>
                <a:spcPct val="95000"/>
              </a:lnSpc>
              <a:spcBef>
                <a:spcPts val="1200"/>
              </a:spcBef>
              <a:spcAft>
                <a:spcPts val="0"/>
              </a:spcAft>
              <a:buSzPts val="275"/>
              <a:buNone/>
            </a:pPr>
            <a:r>
              <a:rPr lang="pl" sz="1600" dirty="0"/>
              <a:t>- świetlicę,</a:t>
            </a:r>
            <a:endParaRPr sz="1600" dirty="0"/>
          </a:p>
          <a:p>
            <a:pPr marL="0" lvl="0" indent="0" algn="l" rtl="0">
              <a:lnSpc>
                <a:spcPct val="95000"/>
              </a:lnSpc>
              <a:spcBef>
                <a:spcPts val="1200"/>
              </a:spcBef>
              <a:spcAft>
                <a:spcPts val="0"/>
              </a:spcAft>
              <a:buSzPts val="275"/>
              <a:buNone/>
            </a:pPr>
            <a:r>
              <a:rPr lang="pl" sz="1600" dirty="0"/>
              <a:t>- stołówkę,</a:t>
            </a:r>
            <a:endParaRPr sz="1600" dirty="0"/>
          </a:p>
          <a:p>
            <a:pPr marL="0" lvl="0" indent="0" algn="l" rtl="0">
              <a:lnSpc>
                <a:spcPct val="95000"/>
              </a:lnSpc>
              <a:spcBef>
                <a:spcPts val="1200"/>
              </a:spcBef>
              <a:spcAft>
                <a:spcPts val="0"/>
              </a:spcAft>
              <a:buSzPts val="275"/>
              <a:buNone/>
            </a:pPr>
            <a:r>
              <a:rPr lang="pl" sz="1600" dirty="0"/>
              <a:t>- zajęcia na basenie,</a:t>
            </a:r>
            <a:endParaRPr sz="1600" dirty="0"/>
          </a:p>
          <a:p>
            <a:pPr marL="0" lvl="0" indent="0" algn="l" rtl="0">
              <a:lnSpc>
                <a:spcPct val="95000"/>
              </a:lnSpc>
              <a:spcBef>
                <a:spcPts val="1200"/>
              </a:spcBef>
              <a:spcAft>
                <a:spcPts val="0"/>
              </a:spcAft>
              <a:buSzPts val="275"/>
              <a:buNone/>
            </a:pPr>
            <a:r>
              <a:rPr lang="pl" sz="1600" dirty="0"/>
              <a:t>- zajęcia na strzelnicy</a:t>
            </a:r>
            <a:endParaRPr sz="1600" dirty="0"/>
          </a:p>
          <a:p>
            <a:pPr marL="0" lvl="0" indent="0" algn="l" rtl="0">
              <a:lnSpc>
                <a:spcPct val="95000"/>
              </a:lnSpc>
              <a:spcBef>
                <a:spcPts val="1200"/>
              </a:spcBef>
              <a:spcAft>
                <a:spcPts val="1200"/>
              </a:spcAft>
              <a:buSzPts val="275"/>
              <a:buNone/>
            </a:pPr>
            <a:endParaRPr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Integracja to dla nas podstawa</a:t>
            </a:r>
            <a:endParaRPr/>
          </a:p>
        </p:txBody>
      </p:sp>
      <p:sp>
        <p:nvSpPr>
          <p:cNvPr id="260" name="Google Shape;260;p4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1" name="Google Shape;261;p42"/>
          <p:cNvPicPr preferRelativeResize="0"/>
          <p:nvPr/>
        </p:nvPicPr>
        <p:blipFill>
          <a:blip r:embed="rId3">
            <a:alphaModFix/>
          </a:blip>
          <a:stretch>
            <a:fillRect/>
          </a:stretch>
        </p:blipFill>
        <p:spPr>
          <a:xfrm>
            <a:off x="197675" y="1374575"/>
            <a:ext cx="4464173" cy="2511100"/>
          </a:xfrm>
          <a:prstGeom prst="rect">
            <a:avLst/>
          </a:prstGeom>
          <a:noFill/>
          <a:ln>
            <a:noFill/>
          </a:ln>
        </p:spPr>
      </p:pic>
      <p:pic>
        <p:nvPicPr>
          <p:cNvPr id="262" name="Google Shape;262;p42"/>
          <p:cNvPicPr preferRelativeResize="0"/>
          <p:nvPr/>
        </p:nvPicPr>
        <p:blipFill>
          <a:blip r:embed="rId4">
            <a:alphaModFix/>
          </a:blip>
          <a:stretch>
            <a:fillRect/>
          </a:stretch>
        </p:blipFill>
        <p:spPr>
          <a:xfrm>
            <a:off x="5135774" y="511750"/>
            <a:ext cx="3426624" cy="45688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Organizujemy wycieczki krajowe oraz zagraniczne</a:t>
            </a:r>
            <a:endParaRPr dirty="0"/>
          </a:p>
        </p:txBody>
      </p:sp>
      <p:sp>
        <p:nvSpPr>
          <p:cNvPr id="268" name="Google Shape;268;p4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69" name="Google Shape;269;p43"/>
          <p:cNvPicPr preferRelativeResize="0"/>
          <p:nvPr/>
        </p:nvPicPr>
        <p:blipFill>
          <a:blip r:embed="rId3">
            <a:alphaModFix/>
          </a:blip>
          <a:stretch>
            <a:fillRect/>
          </a:stretch>
        </p:blipFill>
        <p:spPr>
          <a:xfrm>
            <a:off x="216900" y="1228675"/>
            <a:ext cx="4453584" cy="3340200"/>
          </a:xfrm>
          <a:prstGeom prst="rect">
            <a:avLst/>
          </a:prstGeom>
          <a:noFill/>
          <a:ln>
            <a:noFill/>
          </a:ln>
        </p:spPr>
      </p:pic>
      <p:pic>
        <p:nvPicPr>
          <p:cNvPr id="270" name="Google Shape;270;p43"/>
          <p:cNvPicPr preferRelativeResize="0"/>
          <p:nvPr/>
        </p:nvPicPr>
        <p:blipFill>
          <a:blip r:embed="rId4">
            <a:alphaModFix/>
          </a:blip>
          <a:stretch>
            <a:fillRect/>
          </a:stretch>
        </p:blipFill>
        <p:spPr>
          <a:xfrm>
            <a:off x="4739683" y="1205675"/>
            <a:ext cx="4453618" cy="33401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Współpracujemy z Uniwersytetem Zielonogórskim</a:t>
            </a:r>
            <a:endParaRPr dirty="0"/>
          </a:p>
        </p:txBody>
      </p:sp>
      <p:sp>
        <p:nvSpPr>
          <p:cNvPr id="276" name="Google Shape;276;p4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7" name="Google Shape;277;p44"/>
          <p:cNvPicPr preferRelativeResize="0"/>
          <p:nvPr/>
        </p:nvPicPr>
        <p:blipFill>
          <a:blip r:embed="rId3">
            <a:alphaModFix/>
          </a:blip>
          <a:stretch>
            <a:fillRect/>
          </a:stretch>
        </p:blipFill>
        <p:spPr>
          <a:xfrm>
            <a:off x="361650" y="1573375"/>
            <a:ext cx="4210351" cy="2367177"/>
          </a:xfrm>
          <a:prstGeom prst="rect">
            <a:avLst/>
          </a:prstGeom>
          <a:noFill/>
          <a:ln>
            <a:noFill/>
          </a:ln>
        </p:spPr>
      </p:pic>
      <p:pic>
        <p:nvPicPr>
          <p:cNvPr id="278" name="Google Shape;278;p44" descr="C:\Users\Biblioteka\Desktop\zdjęcia\zdj 2015-16\UZ 2015\P51021-102644[1].jpg"/>
          <p:cNvPicPr preferRelativeResize="0"/>
          <p:nvPr/>
        </p:nvPicPr>
        <p:blipFill rotWithShape="1">
          <a:blip r:embed="rId4">
            <a:alphaModFix/>
          </a:blip>
          <a:srcRect/>
          <a:stretch/>
        </p:blipFill>
        <p:spPr>
          <a:xfrm>
            <a:off x="4671225" y="1509375"/>
            <a:ext cx="3888900" cy="2879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a:t>Czekamy na Was!</a:t>
            </a:r>
            <a:endParaRPr dirty="0"/>
          </a:p>
        </p:txBody>
      </p:sp>
      <p:sp>
        <p:nvSpPr>
          <p:cNvPr id="284" name="Google Shape;284;p4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27432" lvl="0" indent="0" algn="l" rtl="0">
              <a:lnSpc>
                <a:spcPct val="100000"/>
              </a:lnSpc>
              <a:spcBef>
                <a:spcPts val="0"/>
              </a:spcBef>
              <a:spcAft>
                <a:spcPts val="0"/>
              </a:spcAft>
              <a:buClr>
                <a:srgbClr val="000000"/>
              </a:buClr>
              <a:buSzPts val="2080"/>
              <a:buFont typeface="Arial"/>
              <a:buNone/>
            </a:pPr>
            <a:r>
              <a:rPr lang="pl"/>
              <a:t>Zespół Szkół Ogólnokształcących w Gubinie</a:t>
            </a:r>
            <a:endParaRPr/>
          </a:p>
          <a:p>
            <a:pPr marL="27432" lvl="0" indent="0" algn="l" rtl="0">
              <a:lnSpc>
                <a:spcPct val="100000"/>
              </a:lnSpc>
              <a:spcBef>
                <a:spcPts val="600"/>
              </a:spcBef>
              <a:spcAft>
                <a:spcPts val="0"/>
              </a:spcAft>
              <a:buClr>
                <a:srgbClr val="000000"/>
              </a:buClr>
              <a:buSzPts val="2080"/>
              <a:buFont typeface="Arial"/>
              <a:buNone/>
            </a:pPr>
            <a:r>
              <a:rPr lang="pl"/>
              <a:t>ul. Piastowska 26</a:t>
            </a:r>
            <a:endParaRPr/>
          </a:p>
          <a:p>
            <a:pPr marL="0" lvl="0" indent="0" algn="l" rtl="0">
              <a:lnSpc>
                <a:spcPct val="100000"/>
              </a:lnSpc>
              <a:spcBef>
                <a:spcPts val="600"/>
              </a:spcBef>
              <a:spcAft>
                <a:spcPts val="0"/>
              </a:spcAft>
              <a:buNone/>
            </a:pPr>
            <a:r>
              <a:rPr lang="pl"/>
              <a:t>66-620 Gubin</a:t>
            </a:r>
            <a:endParaRPr/>
          </a:p>
          <a:p>
            <a:pPr marL="0" lvl="0" indent="0" algn="l" rtl="0">
              <a:lnSpc>
                <a:spcPct val="100000"/>
              </a:lnSpc>
              <a:spcBef>
                <a:spcPts val="600"/>
              </a:spcBef>
              <a:spcAft>
                <a:spcPts val="0"/>
              </a:spcAft>
              <a:buClr>
                <a:srgbClr val="000000"/>
              </a:buClr>
              <a:buSzPts val="2080"/>
              <a:buFont typeface="Arial"/>
              <a:buNone/>
            </a:pPr>
            <a:endParaRPr/>
          </a:p>
          <a:p>
            <a:pPr marL="0" lvl="0" indent="0" algn="l" rtl="0">
              <a:spcBef>
                <a:spcPts val="0"/>
              </a:spcBef>
              <a:spcAft>
                <a:spcPts val="0"/>
              </a:spcAft>
              <a:buNone/>
            </a:pPr>
            <a:r>
              <a:rPr lang="pl"/>
              <a:t>E-mail zso@gubin.pl</a:t>
            </a:r>
            <a:endParaRPr/>
          </a:p>
          <a:p>
            <a:pPr marL="0" lvl="0" indent="0" algn="l" rtl="0">
              <a:spcBef>
                <a:spcPts val="1200"/>
              </a:spcBef>
              <a:spcAft>
                <a:spcPts val="0"/>
              </a:spcAft>
              <a:buNone/>
            </a:pPr>
            <a:r>
              <a:rPr lang="pl"/>
              <a:t>Tel. 68 455 81 84</a:t>
            </a:r>
            <a:endParaRPr/>
          </a:p>
          <a:p>
            <a:pPr marL="0" lvl="0" indent="0" algn="l" rtl="0">
              <a:spcBef>
                <a:spcPts val="1200"/>
              </a:spcBef>
              <a:spcAft>
                <a:spcPts val="1200"/>
              </a:spcAft>
              <a:buNone/>
            </a:pPr>
            <a:endParaRPr/>
          </a:p>
        </p:txBody>
      </p:sp>
      <p:pic>
        <p:nvPicPr>
          <p:cNvPr id="285" name="Google Shape;285;p45"/>
          <p:cNvPicPr preferRelativeResize="0"/>
          <p:nvPr/>
        </p:nvPicPr>
        <p:blipFill>
          <a:blip r:embed="rId3">
            <a:alphaModFix/>
          </a:blip>
          <a:stretch>
            <a:fillRect/>
          </a:stretch>
        </p:blipFill>
        <p:spPr>
          <a:xfrm>
            <a:off x="4939100" y="1879950"/>
            <a:ext cx="2946850" cy="282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                            Warto o nas wiedzieć!</a:t>
            </a:r>
            <a:endParaRPr/>
          </a:p>
        </p:txBody>
      </p:sp>
      <p:sp>
        <p:nvSpPr>
          <p:cNvPr id="79" name="Google Shape;79;p16"/>
          <p:cNvSpPr txBox="1">
            <a:spLocks noGrp="1"/>
          </p:cNvSpPr>
          <p:nvPr>
            <p:ph type="body" idx="1"/>
          </p:nvPr>
        </p:nvSpPr>
        <p:spPr>
          <a:xfrm>
            <a:off x="311675" y="1093850"/>
            <a:ext cx="4160100" cy="3791400"/>
          </a:xfrm>
          <a:prstGeom prst="rect">
            <a:avLst/>
          </a:prstGeom>
        </p:spPr>
        <p:txBody>
          <a:bodyPr spcFirstLastPara="1" wrap="square" lIns="91425" tIns="91425" rIns="91425" bIns="91425" anchor="t" anchorCtr="0">
            <a:normAutofit fontScale="25000" lnSpcReduction="20000"/>
          </a:bodyPr>
          <a:lstStyle/>
          <a:p>
            <a:pPr marL="0" lvl="0" indent="0" algn="l" rtl="0">
              <a:lnSpc>
                <a:spcPct val="95000"/>
              </a:lnSpc>
              <a:spcBef>
                <a:spcPts val="0"/>
              </a:spcBef>
              <a:spcAft>
                <a:spcPts val="0"/>
              </a:spcAft>
              <a:buNone/>
            </a:pPr>
            <a:r>
              <a:rPr lang="pl" sz="7580" dirty="0"/>
              <a:t>- wysoki poziom nauczania potwierdzony wynikami egzaminów zewnętrznych to nasza mocna strona</a:t>
            </a:r>
            <a:endParaRPr sz="7580" dirty="0"/>
          </a:p>
          <a:p>
            <a:pPr marL="0" lvl="0" indent="0" algn="l" rtl="0">
              <a:lnSpc>
                <a:spcPct val="95000"/>
              </a:lnSpc>
              <a:spcBef>
                <a:spcPts val="1200"/>
              </a:spcBef>
              <a:spcAft>
                <a:spcPts val="0"/>
              </a:spcAft>
              <a:buNone/>
            </a:pPr>
            <a:r>
              <a:rPr lang="pl" sz="7580" dirty="0"/>
              <a:t>- proponujemy szeroki wachlarz zajęć pozalekcyjnych, rozwijających zainteresowania</a:t>
            </a:r>
            <a:endParaRPr sz="7580" dirty="0"/>
          </a:p>
          <a:p>
            <a:pPr marL="0" lvl="0" indent="0" algn="l" rtl="0">
              <a:lnSpc>
                <a:spcPct val="95000"/>
              </a:lnSpc>
              <a:spcBef>
                <a:spcPts val="1200"/>
              </a:spcBef>
              <a:spcAft>
                <a:spcPts val="0"/>
              </a:spcAft>
              <a:buNone/>
            </a:pPr>
            <a:r>
              <a:rPr lang="pl" sz="7580" dirty="0"/>
              <a:t>- nasi uczniowie odnoszą sukcesy w konkursach i olimpiadach -prowadzimy międzynarodowe projekty językowe</a:t>
            </a:r>
            <a:endParaRPr sz="7580" dirty="0"/>
          </a:p>
          <a:p>
            <a:pPr marL="0" lvl="0" indent="0" algn="l" rtl="0">
              <a:lnSpc>
                <a:spcPct val="95000"/>
              </a:lnSpc>
              <a:spcBef>
                <a:spcPts val="1200"/>
              </a:spcBef>
              <a:spcAft>
                <a:spcPts val="0"/>
              </a:spcAft>
              <a:buNone/>
            </a:pPr>
            <a:endParaRPr sz="3057" dirty="0"/>
          </a:p>
          <a:p>
            <a:pPr marL="0" lvl="0" indent="0" algn="l" rtl="0">
              <a:lnSpc>
                <a:spcPct val="95000"/>
              </a:lnSpc>
              <a:spcBef>
                <a:spcPts val="1200"/>
              </a:spcBef>
              <a:spcAft>
                <a:spcPts val="0"/>
              </a:spcAft>
              <a:buSzPts val="100"/>
              <a:buNone/>
            </a:pPr>
            <a:endParaRPr sz="1150" dirty="0"/>
          </a:p>
          <a:p>
            <a:pPr marL="0" lvl="0" indent="0" algn="l" rtl="0">
              <a:lnSpc>
                <a:spcPct val="95000"/>
              </a:lnSpc>
              <a:spcBef>
                <a:spcPts val="1200"/>
              </a:spcBef>
              <a:spcAft>
                <a:spcPts val="0"/>
              </a:spcAft>
              <a:buSzPts val="100"/>
              <a:buNone/>
            </a:pPr>
            <a:r>
              <a:rPr lang="pl" sz="1150" dirty="0"/>
              <a:t>                           </a:t>
            </a:r>
            <a:endParaRPr sz="1150" dirty="0"/>
          </a:p>
          <a:p>
            <a:pPr marL="0" lvl="0" indent="0" algn="l" rtl="0">
              <a:lnSpc>
                <a:spcPct val="95000"/>
              </a:lnSpc>
              <a:spcBef>
                <a:spcPts val="1200"/>
              </a:spcBef>
              <a:spcAft>
                <a:spcPts val="1200"/>
              </a:spcAft>
              <a:buSzPts val="100"/>
              <a:buNone/>
            </a:pPr>
            <a:endParaRPr sz="1150" dirty="0"/>
          </a:p>
        </p:txBody>
      </p:sp>
      <p:sp>
        <p:nvSpPr>
          <p:cNvPr id="80" name="Google Shape;80;p16"/>
          <p:cNvSpPr txBox="1"/>
          <p:nvPr/>
        </p:nvSpPr>
        <p:spPr>
          <a:xfrm>
            <a:off x="4572000" y="1052300"/>
            <a:ext cx="4214400" cy="38745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pl" sz="1800" dirty="0">
                <a:solidFill>
                  <a:schemeClr val="dk1"/>
                </a:solidFill>
                <a:latin typeface="Old Standard TT"/>
                <a:ea typeface="Old Standard TT"/>
                <a:cs typeface="Old Standard TT"/>
                <a:sym typeface="Old Standard TT"/>
              </a:rPr>
              <a:t>- nasi uczniowie biorą udział w warsztatach i wykładach: chemicznych, biologicznych, fizycznych i językowych odbywających się na uczelniach wyższych</a:t>
            </a:r>
            <a:endParaRPr sz="1800" dirty="0">
              <a:solidFill>
                <a:schemeClr val="dk1"/>
              </a:solidFill>
              <a:latin typeface="Old Standard TT"/>
              <a:ea typeface="Old Standard TT"/>
              <a:cs typeface="Old Standard TT"/>
              <a:sym typeface="Old Standard TT"/>
            </a:endParaRPr>
          </a:p>
          <a:p>
            <a:pPr marL="0" lvl="0" indent="0" algn="l" rtl="0">
              <a:lnSpc>
                <a:spcPct val="95000"/>
              </a:lnSpc>
              <a:spcBef>
                <a:spcPts val="1200"/>
              </a:spcBef>
              <a:spcAft>
                <a:spcPts val="0"/>
              </a:spcAft>
              <a:buNone/>
            </a:pPr>
            <a:r>
              <a:rPr lang="pl" sz="1800" dirty="0">
                <a:solidFill>
                  <a:schemeClr val="dk1"/>
                </a:solidFill>
                <a:latin typeface="Old Standard TT"/>
                <a:ea typeface="Old Standard TT"/>
                <a:cs typeface="Old Standard TT"/>
                <a:sym typeface="Old Standard TT"/>
              </a:rPr>
              <a:t>- zwiedzamy i poznajemy Polskę i Europę</a:t>
            </a:r>
            <a:endParaRPr sz="1800" dirty="0">
              <a:solidFill>
                <a:schemeClr val="dk1"/>
              </a:solidFill>
              <a:latin typeface="Old Standard TT"/>
              <a:ea typeface="Old Standard TT"/>
              <a:cs typeface="Old Standard TT"/>
              <a:sym typeface="Old Standard TT"/>
            </a:endParaRPr>
          </a:p>
          <a:p>
            <a:pPr marL="0" lvl="0" indent="0" algn="l" rtl="0">
              <a:lnSpc>
                <a:spcPct val="95000"/>
              </a:lnSpc>
              <a:spcBef>
                <a:spcPts val="1200"/>
              </a:spcBef>
              <a:spcAft>
                <a:spcPts val="1200"/>
              </a:spcAft>
              <a:buNone/>
            </a:pPr>
            <a:r>
              <a:rPr lang="pl" sz="1800" dirty="0">
                <a:solidFill>
                  <a:schemeClr val="dk1"/>
                </a:solidFill>
                <a:latin typeface="Old Standard TT"/>
                <a:ea typeface="Old Standard TT"/>
                <a:cs typeface="Old Standard TT"/>
                <a:sym typeface="Old Standard TT"/>
              </a:rPr>
              <a:t>- nasi nauczyciele to doświadczeni, twórczy i wykonujący swój zawód z pasją profesjonaliści</a:t>
            </a:r>
            <a:endParaRPr sz="1800" dirty="0">
              <a:solidFill>
                <a:schemeClr val="dk1"/>
              </a:solidFill>
              <a:latin typeface="Old Standard TT"/>
              <a:ea typeface="Old Standard TT"/>
              <a:cs typeface="Old Standard TT"/>
              <a:sym typeface="Old Standard T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6" name="Google Shape;86;p1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7" name="Google Shape;87;p17"/>
          <p:cNvPicPr preferRelativeResize="0"/>
          <p:nvPr/>
        </p:nvPicPr>
        <p:blipFill>
          <a:blip r:embed="rId3">
            <a:alphaModFix/>
          </a:blip>
          <a:stretch>
            <a:fillRect/>
          </a:stretch>
        </p:blipFill>
        <p:spPr>
          <a:xfrm>
            <a:off x="0" y="-8"/>
            <a:ext cx="4966077" cy="2793433"/>
          </a:xfrm>
          <a:prstGeom prst="rect">
            <a:avLst/>
          </a:prstGeom>
          <a:noFill/>
          <a:ln>
            <a:noFill/>
          </a:ln>
        </p:spPr>
      </p:pic>
      <p:pic>
        <p:nvPicPr>
          <p:cNvPr id="88" name="Google Shape;88;p17"/>
          <p:cNvPicPr preferRelativeResize="0"/>
          <p:nvPr/>
        </p:nvPicPr>
        <p:blipFill>
          <a:blip r:embed="rId4">
            <a:alphaModFix/>
          </a:blip>
          <a:stretch>
            <a:fillRect/>
          </a:stretch>
        </p:blipFill>
        <p:spPr>
          <a:xfrm>
            <a:off x="4966075" y="2144043"/>
            <a:ext cx="4121323" cy="27475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4" name="Google Shape;94;p1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5" name="Google Shape;95;p18"/>
          <p:cNvPicPr preferRelativeResize="0"/>
          <p:nvPr/>
        </p:nvPicPr>
        <p:blipFill>
          <a:blip r:embed="rId3">
            <a:alphaModFix/>
          </a:blip>
          <a:stretch>
            <a:fillRect/>
          </a:stretch>
        </p:blipFill>
        <p:spPr>
          <a:xfrm>
            <a:off x="860275" y="520150"/>
            <a:ext cx="7272751" cy="4048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1867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dirty="0"/>
              <a:t>Profile klas pierwszych LO w roku szkolnym </a:t>
            </a:r>
            <a:br>
              <a:rPr lang="pl" dirty="0"/>
            </a:br>
            <a:r>
              <a:rPr lang="pl" dirty="0"/>
              <a:t>2024-2025</a:t>
            </a:r>
            <a:endParaRPr dirty="0"/>
          </a:p>
          <a:p>
            <a:pPr marL="0" lvl="0" indent="0" algn="l" rtl="0">
              <a:spcBef>
                <a:spcPts val="0"/>
              </a:spcBef>
              <a:spcAft>
                <a:spcPts val="0"/>
              </a:spcAft>
              <a:buNone/>
            </a:pPr>
            <a:endParaRPr dirty="0"/>
          </a:p>
        </p:txBody>
      </p:sp>
      <p:sp>
        <p:nvSpPr>
          <p:cNvPr id="101" name="Google Shape;101;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pl" sz="2100" dirty="0"/>
              <a:t>Drodzy Ósmoklasiści! Przed Wami ważny moment w życiu,  wybór  nowej szkoły. Musicie się zastanowić nad </a:t>
            </a:r>
            <a:r>
              <a:rPr lang="pl-PL" sz="2100" dirty="0"/>
              <a:t>s</a:t>
            </a:r>
            <a:r>
              <a:rPr lang="pl" sz="2100" dirty="0"/>
              <a:t>woją przyszłością. Porozmawiajcie z rodzicami, co byście chcieli robić, gdy dorośniecie. Jeśli dobrze wybierzesz teraz, masz większą szansę na spełnienie swoich marzeń. Przed podjęciem decyzji sprawdź, jakie przedmioty maturalne biorą pod uwagę wyższe uczelnie podczas rekrutacji.</a:t>
            </a:r>
            <a:endParaRPr sz="2100" dirty="0"/>
          </a:p>
          <a:p>
            <a:pPr marL="0" lvl="0" indent="0" algn="l" rtl="0">
              <a:spcBef>
                <a:spcPts val="1200"/>
              </a:spcBef>
              <a:spcAft>
                <a:spcPts val="1200"/>
              </a:spcAft>
              <a:buNone/>
            </a:pPr>
            <a:r>
              <a:rPr lang="pl" dirty="0"/>
              <a:t>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0"/>
            <a:ext cx="8520600" cy="801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pl" dirty="0"/>
              <a:t>Profil Lingwistyczny</a:t>
            </a:r>
            <a:endParaRPr dirty="0"/>
          </a:p>
        </p:txBody>
      </p:sp>
      <p:sp>
        <p:nvSpPr>
          <p:cNvPr id="107" name="Google Shape;107;p20"/>
          <p:cNvSpPr txBox="1">
            <a:spLocks noGrp="1"/>
          </p:cNvSpPr>
          <p:nvPr>
            <p:ph type="body" idx="1"/>
          </p:nvPr>
        </p:nvSpPr>
        <p:spPr>
          <a:xfrm>
            <a:off x="311700" y="588550"/>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dirty="0"/>
              <a:t>Klasa lingwistyczna pasuje do ciebie idealnie, jeśli: </a:t>
            </a:r>
            <a:endParaRPr sz="1600" dirty="0"/>
          </a:p>
          <a:p>
            <a:pPr marL="0" lvl="0" indent="0" algn="l" rtl="0">
              <a:spcBef>
                <a:spcPts val="1200"/>
              </a:spcBef>
              <a:spcAft>
                <a:spcPts val="0"/>
              </a:spcAft>
              <a:buNone/>
            </a:pPr>
            <a:r>
              <a:rPr lang="pl" sz="1600" dirty="0"/>
              <a:t>- interesują ciebie języki obce,</a:t>
            </a:r>
            <a:endParaRPr sz="1600" dirty="0"/>
          </a:p>
          <a:p>
            <a:pPr marL="0" lvl="0" indent="0" algn="l" rtl="0">
              <a:spcBef>
                <a:spcPts val="1200"/>
              </a:spcBef>
              <a:spcAft>
                <a:spcPts val="0"/>
              </a:spcAft>
              <a:buNone/>
            </a:pPr>
            <a:r>
              <a:rPr lang="pl" sz="1600" dirty="0"/>
              <a:t>- lubisz czytać literaturę obcojęzyczną,</a:t>
            </a:r>
            <a:endParaRPr sz="1600" dirty="0"/>
          </a:p>
          <a:p>
            <a:pPr marL="0" lvl="0" indent="0" algn="l" rtl="0">
              <a:spcBef>
                <a:spcPts val="1200"/>
              </a:spcBef>
              <a:spcAft>
                <a:spcPts val="0"/>
              </a:spcAft>
              <a:buNone/>
            </a:pPr>
            <a:r>
              <a:rPr lang="pl" sz="1600" dirty="0"/>
              <a:t>- uwielbiasz poznawać nowe kraje</a:t>
            </a:r>
            <a:endParaRPr sz="1600" dirty="0"/>
          </a:p>
          <a:p>
            <a:pPr marL="0" lvl="0" indent="0" algn="l" rtl="0">
              <a:spcBef>
                <a:spcPts val="1200"/>
              </a:spcBef>
              <a:spcAft>
                <a:spcPts val="0"/>
              </a:spcAft>
              <a:buNone/>
            </a:pPr>
            <a:r>
              <a:rPr lang="pl" sz="1600" dirty="0"/>
              <a:t>- chcesz rozwijać swoje umiejętności językowe,</a:t>
            </a:r>
            <a:endParaRPr sz="1600" dirty="0"/>
          </a:p>
          <a:p>
            <a:pPr marL="0" lvl="0" indent="0" algn="l" rtl="0">
              <a:spcBef>
                <a:spcPts val="1200"/>
              </a:spcBef>
              <a:spcAft>
                <a:spcPts val="0"/>
              </a:spcAft>
              <a:buNone/>
            </a:pPr>
            <a:r>
              <a:rPr lang="pl" sz="1600" dirty="0"/>
              <a:t>- interesujesz się kulturą innych państw,</a:t>
            </a:r>
            <a:endParaRPr sz="1600" dirty="0"/>
          </a:p>
          <a:p>
            <a:pPr marL="0" lvl="0" indent="0" algn="l" rtl="0">
              <a:spcBef>
                <a:spcPts val="1200"/>
              </a:spcBef>
              <a:spcAft>
                <a:spcPts val="0"/>
              </a:spcAft>
              <a:buNone/>
            </a:pPr>
            <a:r>
              <a:rPr lang="pl" sz="1600" dirty="0"/>
              <a:t>- lubisz oglądać filmy w języku obcym,</a:t>
            </a:r>
            <a:endParaRPr sz="1600" dirty="0"/>
          </a:p>
          <a:p>
            <a:pPr marL="0" lvl="0" indent="0" algn="l" rtl="0">
              <a:spcBef>
                <a:spcPts val="1200"/>
              </a:spcBef>
              <a:spcAft>
                <a:spcPts val="0"/>
              </a:spcAft>
              <a:buNone/>
            </a:pPr>
            <a:r>
              <a:rPr lang="pl" sz="1600" dirty="0"/>
              <a:t>- chcesz zostać nauczycielem,</a:t>
            </a:r>
          </a:p>
          <a:p>
            <a:pPr marL="0" lvl="0" indent="0" algn="l" rtl="0">
              <a:spcBef>
                <a:spcPts val="1200"/>
              </a:spcBef>
              <a:spcAft>
                <a:spcPts val="0"/>
              </a:spcAft>
              <a:buNone/>
            </a:pPr>
            <a:r>
              <a:rPr lang="pl" sz="1600" dirty="0"/>
              <a:t>A w skrócie: Jeśli lubisz się uczyć języków i masz do tego talent, to poradzisz sobie na 100%</a:t>
            </a:r>
            <a:endParaRPr sz="1600" dirty="0"/>
          </a:p>
          <a:p>
            <a:pPr marL="0" lvl="0" indent="0" algn="l" rtl="0">
              <a:spcBef>
                <a:spcPts val="1200"/>
              </a:spcBef>
              <a:spcAft>
                <a:spcPts val="1200"/>
              </a:spcAft>
              <a:buNone/>
            </a:pPr>
            <a:endParaRPr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304075"/>
            <a:ext cx="8520600" cy="80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Przedmioty Rozszerzone</a:t>
            </a:r>
            <a:endParaRPr/>
          </a:p>
        </p:txBody>
      </p:sp>
      <p:sp>
        <p:nvSpPr>
          <p:cNvPr id="113" name="Google Shape;113;p2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JĘZYK POLSKI</a:t>
            </a:r>
            <a:endParaRPr/>
          </a:p>
          <a:p>
            <a:pPr marL="0" lvl="0" indent="0" algn="l" rtl="0">
              <a:spcBef>
                <a:spcPts val="1200"/>
              </a:spcBef>
              <a:spcAft>
                <a:spcPts val="0"/>
              </a:spcAft>
              <a:buNone/>
            </a:pPr>
            <a:r>
              <a:rPr lang="pl"/>
              <a:t>JĘZYK ANGIELSKI</a:t>
            </a:r>
            <a:endParaRPr/>
          </a:p>
          <a:p>
            <a:pPr marL="0" lvl="0" indent="0" algn="l" rtl="0">
              <a:spcBef>
                <a:spcPts val="1200"/>
              </a:spcBef>
              <a:spcAft>
                <a:spcPts val="1200"/>
              </a:spcAft>
              <a:buNone/>
            </a:pPr>
            <a:r>
              <a:rPr lang="pl"/>
              <a:t>JĘZYK NIEMIECKI</a:t>
            </a:r>
            <a:endParaRPr/>
          </a:p>
        </p:txBody>
      </p:sp>
      <p:pic>
        <p:nvPicPr>
          <p:cNvPr id="114" name="Google Shape;114;p21" descr="C:\Users\Biblioteka\Desktop\Promocja LO\IMG-20200615-WA0001.jpg"/>
          <p:cNvPicPr preferRelativeResize="0"/>
          <p:nvPr/>
        </p:nvPicPr>
        <p:blipFill rotWithShape="1">
          <a:blip r:embed="rId3">
            <a:alphaModFix/>
          </a:blip>
          <a:srcRect/>
          <a:stretch/>
        </p:blipFill>
        <p:spPr>
          <a:xfrm>
            <a:off x="2580101" y="2138248"/>
            <a:ext cx="6410775" cy="2664200"/>
          </a:xfrm>
          <a:prstGeom prst="rect">
            <a:avLst/>
          </a:prstGeom>
          <a:noFill/>
          <a:ln>
            <a:noFill/>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886</Words>
  <Application>Microsoft Office PowerPoint</Application>
  <PresentationFormat>Pokaz na ekranie (16:9)</PresentationFormat>
  <Paragraphs>103</Paragraphs>
  <Slides>33</Slides>
  <Notes>33</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33</vt:i4>
      </vt:variant>
    </vt:vector>
  </HeadingPairs>
  <TitlesOfParts>
    <vt:vector size="36" baseType="lpstr">
      <vt:lpstr>Arial</vt:lpstr>
      <vt:lpstr>Old Standard TT</vt:lpstr>
      <vt:lpstr>Paperback</vt:lpstr>
      <vt:lpstr>Liceum Ogólnokształcące im. Bolesława Chrobrego w Gubinie</vt:lpstr>
      <vt:lpstr>www.zsogubin.edupage.org                 zso@gubin.pl</vt:lpstr>
      <vt:lpstr>                Co oferujemy?</vt:lpstr>
      <vt:lpstr>                            Warto o nas wiedzieć!</vt:lpstr>
      <vt:lpstr>Prezentacja programu PowerPoint</vt:lpstr>
      <vt:lpstr>Prezentacja programu PowerPoint</vt:lpstr>
      <vt:lpstr>Profile klas pierwszych LO w roku szkolnym  2024-2025 </vt:lpstr>
      <vt:lpstr>Profil Lingwistyczny</vt:lpstr>
      <vt:lpstr>Przedmioty Rozszerzone</vt:lpstr>
      <vt:lpstr>Klasa o profilu lingwistycznym to pierwszy  krok do kariery na kierunkach</vt:lpstr>
      <vt:lpstr>Prezentacja programu PowerPoint</vt:lpstr>
      <vt:lpstr>Profil politechniczny</vt:lpstr>
      <vt:lpstr>Przedmioty Rozszerzone</vt:lpstr>
      <vt:lpstr>Prezentacja programu PowerPoint</vt:lpstr>
      <vt:lpstr>Prezentacja programu PowerPoint</vt:lpstr>
      <vt:lpstr>Profil mundurowy</vt:lpstr>
      <vt:lpstr>Przedmioty rozszerzone </vt:lpstr>
      <vt:lpstr>Klasa mundurowa przygotowuje do studiów</vt:lpstr>
      <vt:lpstr>Prezentacja programu PowerPoint</vt:lpstr>
      <vt:lpstr>                     Profil biologiczno-chemiczny</vt:lpstr>
      <vt:lpstr>PRZEDMIOTY ROZSZERZONE </vt:lpstr>
      <vt:lpstr>Klasa o profilu biologiczno-chemicznym  to początkowy etap na studia:</vt:lpstr>
      <vt:lpstr>Prezentacja programu PowerPoint</vt:lpstr>
      <vt:lpstr>Nasze szkolne akcje</vt:lpstr>
      <vt:lpstr>Prezentacja programu PowerPoint</vt:lpstr>
      <vt:lpstr>Prezentacja programu PowerPoint</vt:lpstr>
      <vt:lpstr>Z aktywnym samorządem szkolnym nigdy nie  będziecie się nudzić! Organizujemy m. in.:</vt:lpstr>
      <vt:lpstr>Prezentacja programu PowerPoint</vt:lpstr>
      <vt:lpstr>Prezentacja programu PowerPoint</vt:lpstr>
      <vt:lpstr>Integracja to dla nas podstawa</vt:lpstr>
      <vt:lpstr>Organizujemy wycieczki krajowe oraz zagraniczne</vt:lpstr>
      <vt:lpstr>Współpracujemy z Uniwersytetem Zielonogórskim</vt:lpstr>
      <vt:lpstr>Czekamy na Was!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Liceum Ogólnokształcące im. Bolesława Chrobrego w Gubinie</dc:title>
  <dc:creator>edyta</dc:creator>
  <cp:lastModifiedBy>edyta</cp:lastModifiedBy>
  <cp:revision>4</cp:revision>
  <dcterms:modified xsi:type="dcterms:W3CDTF">2024-03-21T19:08:10Z</dcterms:modified>
</cp:coreProperties>
</file>