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svg" ContentType="image/svg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63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6" r:id="rId13"/>
    <p:sldId id="275" r:id="rId14"/>
    <p:sldId id="277" r:id="rId15"/>
    <p:sldId id="278" r:id="rId16"/>
    <p:sldId id="264" r:id="rId17"/>
    <p:sldId id="265" r:id="rId18"/>
    <p:sldId id="266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B3E4D0-CB6E-4709-938F-A86A9254BDBF}" v="44" dt="2024-02-09T21:25:41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-4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31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4" Type="http://schemas.openxmlformats.org/officeDocument/2006/relationships/image" Target="../media/image2.png"/><Relationship Id="rId5" Type="http://schemas.openxmlformats.org/officeDocument/2006/relationships/image" Target="../media/image4.sv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4" Type="http://schemas.openxmlformats.org/officeDocument/2006/relationships/image" Target="../media/image4.png"/><Relationship Id="rId5" Type="http://schemas.openxmlformats.org/officeDocument/2006/relationships/image" Target="../media/image7.sv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4" Type="http://schemas.openxmlformats.org/officeDocument/2006/relationships/image" Target="../media/image2.png"/><Relationship Id="rId5" Type="http://schemas.openxmlformats.org/officeDocument/2006/relationships/image" Target="../media/image4.sv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4" Type="http://schemas.openxmlformats.org/officeDocument/2006/relationships/image" Target="../media/image2.png"/><Relationship Id="rId5" Type="http://schemas.openxmlformats.org/officeDocument/2006/relationships/image" Target="../media/image4.sv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4" Type="http://schemas.openxmlformats.org/officeDocument/2006/relationships/image" Target="../media/image4.png"/><Relationship Id="rId5" Type="http://schemas.openxmlformats.org/officeDocument/2006/relationships/image" Target="../media/image7.sv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4" Type="http://schemas.openxmlformats.org/officeDocument/2006/relationships/image" Target="../media/image4.png"/><Relationship Id="rId5" Type="http://schemas.openxmlformats.org/officeDocument/2006/relationships/image" Target="../media/image7.sv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4" Type="http://schemas.openxmlformats.org/officeDocument/2006/relationships/image" Target="../media/image2.png"/><Relationship Id="rId5" Type="http://schemas.openxmlformats.org/officeDocument/2006/relationships/image" Target="../media/image4.sv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4" Type="http://schemas.openxmlformats.org/officeDocument/2006/relationships/image" Target="../media/image2.png"/><Relationship Id="rId5" Type="http://schemas.openxmlformats.org/officeDocument/2006/relationships/image" Target="../media/image4.sv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4" Type="http://schemas.openxmlformats.org/officeDocument/2006/relationships/image" Target="../media/image1.png"/><Relationship Id="rId5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4" Type="http://schemas.openxmlformats.org/officeDocument/2006/relationships/image" Target="../media/image4.png"/><Relationship Id="rId5" Type="http://schemas.openxmlformats.org/officeDocument/2006/relationships/image" Target="../media/image7.svg"/><Relationship Id="rId6" Type="http://schemas.openxmlformats.org/officeDocument/2006/relationships/hyperlink" Target="https://www.national-geographic.pl/artykul/ewolucja-pieniadza-od-pierwszych-form-platniczych-do-cyfrowych-transakcji" TargetMode="External"/><Relationship Id="rId7" Type="http://schemas.openxmlformats.org/officeDocument/2006/relationships/hyperlink" Target="https://poradnikprzedsiebiorcy.pl/-pieniadz-na-przestrzeni-wiekow" TargetMode="External"/><Relationship Id="rId8" Type="http://schemas.openxmlformats.org/officeDocument/2006/relationships/hyperlink" Target="https://zasobyip2.ore.edu.pl/uploads/publications/44e33f66b612afab5cfe9bbd9acaad54_/3-instytucje-rynkowe/3-1-pieniadz-wczoraj-i-dzis-czyli-co-warto-wiedziec-o-pieniadzu/index.html" TargetMode="External"/><Relationship Id="rId9" Type="http://schemas.openxmlformats.org/officeDocument/2006/relationships/hyperlink" Target="https://zpe.gov.pl/a/podobno-nigdy-nie-zasypia-formy-rola-i-funkcje-wspolczesnego-pieniadza/D1GPTwGSA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4" Type="http://schemas.openxmlformats.org/officeDocument/2006/relationships/image" Target="../media/image2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4" Type="http://schemas.openxmlformats.org/officeDocument/2006/relationships/image" Target="../media/image4.png"/><Relationship Id="rId5" Type="http://schemas.openxmlformats.org/officeDocument/2006/relationships/image" Target="../media/image7.sv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4" Type="http://schemas.openxmlformats.org/officeDocument/2006/relationships/image" Target="../media/image2.png"/><Relationship Id="rId5" Type="http://schemas.openxmlformats.org/officeDocument/2006/relationships/image" Target="../media/image4.sv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4" Type="http://schemas.openxmlformats.org/officeDocument/2006/relationships/image" Target="../media/image2.png"/><Relationship Id="rId5" Type="http://schemas.openxmlformats.org/officeDocument/2006/relationships/image" Target="../media/image4.sv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4" Type="http://schemas.openxmlformats.org/officeDocument/2006/relationships/image" Target="../media/image4.png"/><Relationship Id="rId5" Type="http://schemas.openxmlformats.org/officeDocument/2006/relationships/image" Target="../media/image7.sv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4" Type="http://schemas.openxmlformats.org/officeDocument/2006/relationships/image" Target="../media/image2.png"/><Relationship Id="rId5" Type="http://schemas.openxmlformats.org/officeDocument/2006/relationships/image" Target="../media/image4.sv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4" Type="http://schemas.openxmlformats.org/officeDocument/2006/relationships/image" Target="../media/image4.png"/><Relationship Id="rId5" Type="http://schemas.openxmlformats.org/officeDocument/2006/relationships/image" Target="../media/image7.sv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4" Type="http://schemas.openxmlformats.org/officeDocument/2006/relationships/image" Target="../media/image2.png"/><Relationship Id="rId5" Type="http://schemas.openxmlformats.org/officeDocument/2006/relationships/image" Target="../media/image4.sv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8552386" y="3505063"/>
            <a:ext cx="14019936" cy="5888373"/>
          </a:xfrm>
          <a:custGeom>
            <a:avLst/>
            <a:gdLst/>
            <a:ahLst/>
            <a:cxnLst/>
            <a:rect l="l" t="t" r="r" b="b"/>
            <a:pathLst>
              <a:path w="14019936" h="5888373">
                <a:moveTo>
                  <a:pt x="0" y="0"/>
                </a:moveTo>
                <a:lnTo>
                  <a:pt x="14019936" y="0"/>
                </a:lnTo>
                <a:lnTo>
                  <a:pt x="14019936" y="5888374"/>
                </a:lnTo>
                <a:lnTo>
                  <a:pt x="0" y="5888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077179"/>
            <a:ext cx="3392149" cy="3209821"/>
          </a:xfrm>
          <a:custGeom>
            <a:avLst/>
            <a:gdLst/>
            <a:ahLst/>
            <a:cxnLst/>
            <a:rect l="l" t="t" r="r" b="b"/>
            <a:pathLst>
              <a:path w="3392149" h="3209821">
                <a:moveTo>
                  <a:pt x="0" y="0"/>
                </a:moveTo>
                <a:lnTo>
                  <a:pt x="3392149" y="0"/>
                </a:lnTo>
                <a:lnTo>
                  <a:pt x="3392149" y="3209821"/>
                </a:lnTo>
                <a:lnTo>
                  <a:pt x="0" y="3209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-91164" y="100711"/>
            <a:ext cx="3392149" cy="3209821"/>
          </a:xfrm>
          <a:custGeom>
            <a:avLst/>
            <a:gdLst/>
            <a:ahLst/>
            <a:cxnLst/>
            <a:rect l="l" t="t" r="r" b="b"/>
            <a:pathLst>
              <a:path w="3392149" h="3209821">
                <a:moveTo>
                  <a:pt x="0" y="0"/>
                </a:moveTo>
                <a:lnTo>
                  <a:pt x="3392149" y="0"/>
                </a:lnTo>
                <a:lnTo>
                  <a:pt x="3392149" y="3209822"/>
                </a:lnTo>
                <a:lnTo>
                  <a:pt x="0" y="320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497672" y="3092661"/>
            <a:ext cx="7722528" cy="190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pl-PL" sz="12400" b="1" dirty="0">
                <a:solidFill>
                  <a:srgbClr val="EF8943"/>
                </a:solidFill>
                <a:latin typeface="Garamond" panose="02020404030301010803" pitchFamily="18" charset="0"/>
              </a:rPr>
              <a:t>Ewolucja</a:t>
            </a:r>
            <a:endParaRPr lang="en-US" sz="12400" b="1" dirty="0">
              <a:solidFill>
                <a:srgbClr val="EF8943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09700" y="5008483"/>
            <a:ext cx="772252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8800" b="1" dirty="0">
                <a:solidFill>
                  <a:srgbClr val="4867A6"/>
                </a:solidFill>
                <a:latin typeface="Garamond" panose="02020404030301010803" pitchFamily="18" charset="0"/>
              </a:rPr>
              <a:t>form pieniądza</a:t>
            </a:r>
            <a:endParaRPr lang="en-US" sz="88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 descr="Cash - Free business icons">
            <a:extLst>
              <a:ext uri="{FF2B5EF4-FFF2-40B4-BE49-F238E27FC236}">
                <a16:creationId xmlns:a16="http://schemas.microsoft.com/office/drawing/2014/main" xmlns="" id="{427AA283-6423-A648-6083-55755232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660" y="1705621"/>
            <a:ext cx="71628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C12D1BB-36D3-0E26-1FA9-705AB9F9B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0386DA1A-4F3A-A5D9-7289-69FFFC20A9B6}"/>
              </a:ext>
            </a:extLst>
          </p:cNvPr>
          <p:cNvSpPr/>
          <p:nvPr/>
        </p:nvSpPr>
        <p:spPr>
          <a:xfrm rot="5400000">
            <a:off x="-100634" y="100634"/>
            <a:ext cx="3744520" cy="3543252"/>
          </a:xfrm>
          <a:custGeom>
            <a:avLst/>
            <a:gdLst/>
            <a:ahLst/>
            <a:cxnLst/>
            <a:rect l="l" t="t" r="r" b="b"/>
            <a:pathLst>
              <a:path w="3744520" h="3543252">
                <a:moveTo>
                  <a:pt x="0" y="0"/>
                </a:moveTo>
                <a:lnTo>
                  <a:pt x="3744520" y="0"/>
                </a:lnTo>
                <a:lnTo>
                  <a:pt x="3744520" y="3543252"/>
                </a:lnTo>
                <a:lnTo>
                  <a:pt x="0" y="354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2710BF62-71B6-198E-7AC2-16F38EB5EAE1}"/>
              </a:ext>
            </a:extLst>
          </p:cNvPr>
          <p:cNvSpPr/>
          <p:nvPr/>
        </p:nvSpPr>
        <p:spPr>
          <a:xfrm rot="806000">
            <a:off x="-1091174" y="8684501"/>
            <a:ext cx="8583484" cy="2732409"/>
          </a:xfrm>
          <a:custGeom>
            <a:avLst/>
            <a:gdLst/>
            <a:ahLst/>
            <a:cxnLst/>
            <a:rect l="l" t="t" r="r" b="b"/>
            <a:pathLst>
              <a:path w="8583484" h="2732409">
                <a:moveTo>
                  <a:pt x="0" y="0"/>
                </a:moveTo>
                <a:lnTo>
                  <a:pt x="8583484" y="0"/>
                </a:lnTo>
                <a:lnTo>
                  <a:pt x="8583484" y="2732409"/>
                </a:lnTo>
                <a:lnTo>
                  <a:pt x="0" y="273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xmlns="" id="{4F20792E-D131-A4BC-7B04-ED73306EF467}"/>
              </a:ext>
            </a:extLst>
          </p:cNvPr>
          <p:cNvSpPr txBox="1"/>
          <p:nvPr/>
        </p:nvSpPr>
        <p:spPr>
          <a:xfrm>
            <a:off x="1157338" y="847094"/>
            <a:ext cx="15973323" cy="1182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8800" b="1" dirty="0">
                <a:solidFill>
                  <a:srgbClr val="4867A6"/>
                </a:solidFill>
                <a:latin typeface="Garamond" panose="02020404030301010803" pitchFamily="18" charset="0"/>
              </a:rPr>
              <a:t>Pieniądz elektroniczny</a:t>
            </a:r>
            <a:endParaRPr lang="en-US" sz="88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xmlns="" id="{E0C601A7-44D2-D176-8B4A-E6A8D254EA02}"/>
              </a:ext>
            </a:extLst>
          </p:cNvPr>
          <p:cNvSpPr txBox="1"/>
          <p:nvPr/>
        </p:nvSpPr>
        <p:spPr>
          <a:xfrm>
            <a:off x="10287000" y="2781300"/>
            <a:ext cx="73152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Rozwój pieniądza doprowadził do powstania pieniądza elektronicznego </a:t>
            </a:r>
            <a:b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i </a:t>
            </a:r>
            <a:r>
              <a:rPr lang="pl-PL" sz="3600" dirty="0" err="1">
                <a:solidFill>
                  <a:srgbClr val="000000"/>
                </a:solidFill>
                <a:latin typeface="Garamond" panose="02020404030301010803" pitchFamily="18" charset="0"/>
              </a:rPr>
              <a:t>kryptowalut</a:t>
            </a: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Pieniądz elektroniczny </a:t>
            </a: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polega na zapisie danych o rachunkach bankowych na wirtualnych nośnikach </a:t>
            </a:r>
            <a:b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i kartach magnetycznych.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Pozwala to na samodzielne zarządzanie finansami, wykonywanie szybkich przelewów i płacenie kartą </a:t>
            </a:r>
            <a:b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w sklepach, zegarkami, telefonami </a:t>
            </a:r>
            <a:b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i skanowaniem tęczówki oka. </a:t>
            </a:r>
            <a:endParaRPr 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45E5635-BE9C-80A2-AAE1-1CE21AB41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338" y="3289568"/>
            <a:ext cx="7605662" cy="507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14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002AEAD-95B0-D9F6-061D-0E068D316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E6EF70F4-44FE-1F0C-B98D-CA49D01E5A95}"/>
              </a:ext>
            </a:extLst>
          </p:cNvPr>
          <p:cNvSpPr/>
          <p:nvPr/>
        </p:nvSpPr>
        <p:spPr>
          <a:xfrm rot="10048330">
            <a:off x="-921828" y="-1122153"/>
            <a:ext cx="8244792" cy="2624592"/>
          </a:xfrm>
          <a:custGeom>
            <a:avLst/>
            <a:gdLst/>
            <a:ahLst/>
            <a:cxnLst/>
            <a:rect l="l" t="t" r="r" b="b"/>
            <a:pathLst>
              <a:path w="8244792" h="2624592">
                <a:moveTo>
                  <a:pt x="0" y="0"/>
                </a:moveTo>
                <a:lnTo>
                  <a:pt x="8244792" y="0"/>
                </a:lnTo>
                <a:lnTo>
                  <a:pt x="8244792" y="2624592"/>
                </a:lnTo>
                <a:lnTo>
                  <a:pt x="0" y="262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1C9AFA84-F21E-2FA0-E43C-04FEFDD2DCC5}"/>
              </a:ext>
            </a:extLst>
          </p:cNvPr>
          <p:cNvSpPr/>
          <p:nvPr/>
        </p:nvSpPr>
        <p:spPr>
          <a:xfrm flipH="1">
            <a:off x="8774025" y="1438762"/>
            <a:ext cx="9513975" cy="9002599"/>
          </a:xfrm>
          <a:custGeom>
            <a:avLst/>
            <a:gdLst/>
            <a:ahLst/>
            <a:cxnLst/>
            <a:rect l="l" t="t" r="r" b="b"/>
            <a:pathLst>
              <a:path w="9513975" h="9002599">
                <a:moveTo>
                  <a:pt x="9513975" y="0"/>
                </a:moveTo>
                <a:lnTo>
                  <a:pt x="0" y="0"/>
                </a:lnTo>
                <a:lnTo>
                  <a:pt x="0" y="9002599"/>
                </a:lnTo>
                <a:lnTo>
                  <a:pt x="9513975" y="9002599"/>
                </a:lnTo>
                <a:lnTo>
                  <a:pt x="95139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37EB8BE0-ECBF-EFBD-4945-EE0B3F296D5F}"/>
              </a:ext>
            </a:extLst>
          </p:cNvPr>
          <p:cNvSpPr txBox="1"/>
          <p:nvPr/>
        </p:nvSpPr>
        <p:spPr>
          <a:xfrm>
            <a:off x="1722155" y="1075372"/>
            <a:ext cx="148209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4800" b="1" dirty="0">
                <a:solidFill>
                  <a:srgbClr val="4867A6"/>
                </a:solidFill>
                <a:latin typeface="Garamond" panose="02020404030301010803" pitchFamily="18" charset="0"/>
              </a:rPr>
              <a:t>Liczba wydanych kart płatniczych </a:t>
            </a:r>
            <a:br>
              <a:rPr lang="pl-PL" sz="4800" b="1" dirty="0">
                <a:solidFill>
                  <a:srgbClr val="4867A6"/>
                </a:solidFill>
                <a:latin typeface="Garamond" panose="02020404030301010803" pitchFamily="18" charset="0"/>
              </a:rPr>
            </a:br>
            <a:r>
              <a:rPr lang="pl-PL" sz="4800" b="1" dirty="0">
                <a:solidFill>
                  <a:srgbClr val="4867A6"/>
                </a:solidFill>
                <a:latin typeface="Garamond" panose="02020404030301010803" pitchFamily="18" charset="0"/>
              </a:rPr>
              <a:t>w Polsce w latach 1998–2012</a:t>
            </a:r>
            <a:endParaRPr lang="en-US" sz="48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FB5FDB5-559B-CBEC-E05D-030F0237C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907" y="2705100"/>
            <a:ext cx="11632186" cy="7111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398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885220-23BF-BD43-756C-9B8E5B690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F0F8378-E0D4-BF11-DD86-DC764DCAB773}"/>
              </a:ext>
            </a:extLst>
          </p:cNvPr>
          <p:cNvSpPr/>
          <p:nvPr/>
        </p:nvSpPr>
        <p:spPr>
          <a:xfrm rot="10048330">
            <a:off x="-921828" y="-1122153"/>
            <a:ext cx="8244792" cy="2624592"/>
          </a:xfrm>
          <a:custGeom>
            <a:avLst/>
            <a:gdLst/>
            <a:ahLst/>
            <a:cxnLst/>
            <a:rect l="l" t="t" r="r" b="b"/>
            <a:pathLst>
              <a:path w="8244792" h="2624592">
                <a:moveTo>
                  <a:pt x="0" y="0"/>
                </a:moveTo>
                <a:lnTo>
                  <a:pt x="8244792" y="0"/>
                </a:lnTo>
                <a:lnTo>
                  <a:pt x="8244792" y="2624592"/>
                </a:lnTo>
                <a:lnTo>
                  <a:pt x="0" y="262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15A3F7BB-F143-5197-955D-C137A245FA90}"/>
              </a:ext>
            </a:extLst>
          </p:cNvPr>
          <p:cNvSpPr/>
          <p:nvPr/>
        </p:nvSpPr>
        <p:spPr>
          <a:xfrm flipH="1">
            <a:off x="8774025" y="1438762"/>
            <a:ext cx="9513975" cy="9002599"/>
          </a:xfrm>
          <a:custGeom>
            <a:avLst/>
            <a:gdLst/>
            <a:ahLst/>
            <a:cxnLst/>
            <a:rect l="l" t="t" r="r" b="b"/>
            <a:pathLst>
              <a:path w="9513975" h="9002599">
                <a:moveTo>
                  <a:pt x="9513975" y="0"/>
                </a:moveTo>
                <a:lnTo>
                  <a:pt x="0" y="0"/>
                </a:lnTo>
                <a:lnTo>
                  <a:pt x="0" y="9002599"/>
                </a:lnTo>
                <a:lnTo>
                  <a:pt x="9513975" y="9002599"/>
                </a:lnTo>
                <a:lnTo>
                  <a:pt x="95139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B4666452-4994-9AEE-FADD-A38A77692A21}"/>
              </a:ext>
            </a:extLst>
          </p:cNvPr>
          <p:cNvSpPr txBox="1"/>
          <p:nvPr/>
        </p:nvSpPr>
        <p:spPr>
          <a:xfrm>
            <a:off x="1722155" y="1570071"/>
            <a:ext cx="14820900" cy="121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9600" b="1" dirty="0">
                <a:solidFill>
                  <a:srgbClr val="4867A6"/>
                </a:solidFill>
                <a:latin typeface="Garamond" panose="02020404030301010803" pitchFamily="18" charset="0"/>
              </a:rPr>
              <a:t>Kryptowaluty</a:t>
            </a:r>
            <a:endParaRPr lang="en-US" sz="96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xmlns="" id="{D92DA531-ED13-D978-CD6D-6892758992D2}"/>
              </a:ext>
            </a:extLst>
          </p:cNvPr>
          <p:cNvSpPr txBox="1"/>
          <p:nvPr/>
        </p:nvSpPr>
        <p:spPr>
          <a:xfrm>
            <a:off x="982170" y="3368562"/>
            <a:ext cx="77724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Kryptowaluty powstały w odpowiedzi na niedogodności związane z pieniędzmi papierowymi i elektronicznymi, takimi jak uzależnienie od systemu bankowego, inflacja i kontrola organów państwa.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W 2009 roku wynaleziono pierwszą </a:t>
            </a:r>
            <a:r>
              <a:rPr lang="pl-PL" sz="4000" dirty="0" err="1">
                <a:solidFill>
                  <a:srgbClr val="000000"/>
                </a:solidFill>
                <a:latin typeface="Garamond" panose="02020404030301010803" pitchFamily="18" charset="0"/>
              </a:rPr>
              <a:t>kryptowalutę</a:t>
            </a: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pl-PL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Bitcoin</a:t>
            </a: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, a od tego czasu powstało wiele innych </a:t>
            </a:r>
            <a:r>
              <a:rPr lang="pl-PL" sz="4000" dirty="0" err="1">
                <a:solidFill>
                  <a:srgbClr val="000000"/>
                </a:solidFill>
                <a:latin typeface="Garamond" panose="02020404030301010803" pitchFamily="18" charset="0"/>
              </a:rPr>
              <a:t>kryptowalut</a:t>
            </a: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  <a:endParaRPr lang="en-US" sz="4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 descr="Bitcoin - Free business and finance icons">
            <a:extLst>
              <a:ext uri="{FF2B5EF4-FFF2-40B4-BE49-F238E27FC236}">
                <a16:creationId xmlns:a16="http://schemas.microsoft.com/office/drawing/2014/main" xmlns="" id="{D80118FC-34EC-9E60-F302-B2A9F741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717" y="3368562"/>
            <a:ext cx="6346938" cy="63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939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15640DF-AD7A-103B-8D3D-C3ED79F34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3678A5E9-A87F-315B-E24A-00A03F7E2255}"/>
              </a:ext>
            </a:extLst>
          </p:cNvPr>
          <p:cNvSpPr/>
          <p:nvPr/>
        </p:nvSpPr>
        <p:spPr>
          <a:xfrm rot="5400000">
            <a:off x="-100634" y="100634"/>
            <a:ext cx="3744520" cy="3543252"/>
          </a:xfrm>
          <a:custGeom>
            <a:avLst/>
            <a:gdLst/>
            <a:ahLst/>
            <a:cxnLst/>
            <a:rect l="l" t="t" r="r" b="b"/>
            <a:pathLst>
              <a:path w="3744520" h="3543252">
                <a:moveTo>
                  <a:pt x="0" y="0"/>
                </a:moveTo>
                <a:lnTo>
                  <a:pt x="3744520" y="0"/>
                </a:lnTo>
                <a:lnTo>
                  <a:pt x="3744520" y="3543252"/>
                </a:lnTo>
                <a:lnTo>
                  <a:pt x="0" y="354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AFDD0A9B-2A9E-547C-6E19-26A74BD621F4}"/>
              </a:ext>
            </a:extLst>
          </p:cNvPr>
          <p:cNvSpPr/>
          <p:nvPr/>
        </p:nvSpPr>
        <p:spPr>
          <a:xfrm rot="806000">
            <a:off x="-1091174" y="8684501"/>
            <a:ext cx="8583484" cy="2732409"/>
          </a:xfrm>
          <a:custGeom>
            <a:avLst/>
            <a:gdLst/>
            <a:ahLst/>
            <a:cxnLst/>
            <a:rect l="l" t="t" r="r" b="b"/>
            <a:pathLst>
              <a:path w="8583484" h="2732409">
                <a:moveTo>
                  <a:pt x="0" y="0"/>
                </a:moveTo>
                <a:lnTo>
                  <a:pt x="8583484" y="0"/>
                </a:lnTo>
                <a:lnTo>
                  <a:pt x="8583484" y="2732409"/>
                </a:lnTo>
                <a:lnTo>
                  <a:pt x="0" y="273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xmlns="" id="{7022B815-52C4-786F-D4B1-15BCB2912E02}"/>
              </a:ext>
            </a:extLst>
          </p:cNvPr>
          <p:cNvSpPr txBox="1"/>
          <p:nvPr/>
        </p:nvSpPr>
        <p:spPr>
          <a:xfrm>
            <a:off x="1157338" y="847094"/>
            <a:ext cx="15973323" cy="1182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8800" b="1" dirty="0">
                <a:solidFill>
                  <a:srgbClr val="4867A6"/>
                </a:solidFill>
                <a:latin typeface="Garamond" panose="02020404030301010803" pitchFamily="18" charset="0"/>
              </a:rPr>
              <a:t>Pieniądz w Polsce</a:t>
            </a:r>
            <a:endParaRPr lang="en-US" sz="88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xmlns="" id="{9865FCB6-F800-36F2-A782-5514FD7595E0}"/>
              </a:ext>
            </a:extLst>
          </p:cNvPr>
          <p:cNvSpPr txBox="1"/>
          <p:nvPr/>
        </p:nvSpPr>
        <p:spPr>
          <a:xfrm>
            <a:off x="10134600" y="3290885"/>
            <a:ext cx="7315200" cy="5738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W Polsce jednostką monetarną jest polski złoty (symbol: PLN), </a:t>
            </a:r>
            <a:b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od denominacji.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1 stycznia 1995 r. dodajemy „nowy”. Ta reforma określona mianem „reformy skreślenia czterech zer” zastąpiła 10 000 PLZ – 1 PLN.</a:t>
            </a:r>
            <a:endParaRPr 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0437CFC-3DA6-7809-496A-CA911307E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3314700"/>
            <a:ext cx="6723968" cy="6115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1F7A817-38F0-C391-5403-F0513A2410C5}"/>
              </a:ext>
            </a:extLst>
          </p:cNvPr>
          <p:cNvSpPr txBox="1"/>
          <p:nvPr/>
        </p:nvSpPr>
        <p:spPr>
          <a:xfrm>
            <a:off x="2057400" y="2705100"/>
            <a:ext cx="6723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Garamond" panose="02020404030301010803" pitchFamily="18" charset="0"/>
              </a:rPr>
              <a:t>Banknot 1000 złotych przed denominacją w 1994 roku</a:t>
            </a:r>
          </a:p>
        </p:txBody>
      </p:sp>
    </p:spTree>
    <p:extLst>
      <p:ext uri="{BB962C8B-B14F-4D97-AF65-F5344CB8AC3E}">
        <p14:creationId xmlns:p14="http://schemas.microsoft.com/office/powerpoint/2010/main" val="1301871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174068C-A80E-F207-4462-A1A7DEA66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6CC2B55D-1899-EEDD-9CFA-2381A39F5B23}"/>
              </a:ext>
            </a:extLst>
          </p:cNvPr>
          <p:cNvSpPr/>
          <p:nvPr/>
        </p:nvSpPr>
        <p:spPr>
          <a:xfrm rot="5400000">
            <a:off x="-100634" y="100634"/>
            <a:ext cx="3744520" cy="3543252"/>
          </a:xfrm>
          <a:custGeom>
            <a:avLst/>
            <a:gdLst/>
            <a:ahLst/>
            <a:cxnLst/>
            <a:rect l="l" t="t" r="r" b="b"/>
            <a:pathLst>
              <a:path w="3744520" h="3543252">
                <a:moveTo>
                  <a:pt x="0" y="0"/>
                </a:moveTo>
                <a:lnTo>
                  <a:pt x="3744520" y="0"/>
                </a:lnTo>
                <a:lnTo>
                  <a:pt x="3744520" y="3543252"/>
                </a:lnTo>
                <a:lnTo>
                  <a:pt x="0" y="354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D4A6E20A-3827-274E-23A1-53807CEF3801}"/>
              </a:ext>
            </a:extLst>
          </p:cNvPr>
          <p:cNvSpPr/>
          <p:nvPr/>
        </p:nvSpPr>
        <p:spPr>
          <a:xfrm rot="806000">
            <a:off x="-1091174" y="8684501"/>
            <a:ext cx="8583484" cy="2732409"/>
          </a:xfrm>
          <a:custGeom>
            <a:avLst/>
            <a:gdLst/>
            <a:ahLst/>
            <a:cxnLst/>
            <a:rect l="l" t="t" r="r" b="b"/>
            <a:pathLst>
              <a:path w="8583484" h="2732409">
                <a:moveTo>
                  <a:pt x="0" y="0"/>
                </a:moveTo>
                <a:lnTo>
                  <a:pt x="8583484" y="0"/>
                </a:lnTo>
                <a:lnTo>
                  <a:pt x="8583484" y="2732409"/>
                </a:lnTo>
                <a:lnTo>
                  <a:pt x="0" y="273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xmlns="" id="{0B88154C-004E-6921-87C9-6D6AD1D0A4FE}"/>
              </a:ext>
            </a:extLst>
          </p:cNvPr>
          <p:cNvSpPr txBox="1"/>
          <p:nvPr/>
        </p:nvSpPr>
        <p:spPr>
          <a:xfrm>
            <a:off x="1157338" y="847094"/>
            <a:ext cx="15973323" cy="1182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8800" b="1" dirty="0">
                <a:solidFill>
                  <a:srgbClr val="4867A6"/>
                </a:solidFill>
                <a:latin typeface="Garamond" panose="02020404030301010803" pitchFamily="18" charset="0"/>
              </a:rPr>
              <a:t>Ciekawostka!</a:t>
            </a:r>
            <a:endParaRPr lang="en-US" sz="88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xmlns="" id="{E8583F24-A4F4-CD2E-28D8-0FD723A62449}"/>
              </a:ext>
            </a:extLst>
          </p:cNvPr>
          <p:cNvSpPr txBox="1"/>
          <p:nvPr/>
        </p:nvSpPr>
        <p:spPr>
          <a:xfrm>
            <a:off x="10134600" y="3290885"/>
            <a:ext cx="73152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Jeszcze do końca XIX w. w wielu regionach świata można było płacić muszelkami. Muszelki morskiego ślimaka kauri przez wieki były bardzo popularnym środkiem płatniczym </a:t>
            </a:r>
            <a:b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w Azji, Afryce i Oceanii.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Z czasem jednak straciły wartość handlową – pozostały tylko ozdobą, którą można m.in. zobaczyć na góralskich kapeluszach na Podhalu.</a:t>
            </a:r>
            <a:endParaRPr 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35DB9C5-2B16-8729-F898-2E53D7FF48EB}"/>
              </a:ext>
            </a:extLst>
          </p:cNvPr>
          <p:cNvSpPr txBox="1"/>
          <p:nvPr/>
        </p:nvSpPr>
        <p:spPr>
          <a:xfrm>
            <a:off x="1157338" y="2552700"/>
            <a:ext cx="8088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Garamond" panose="02020404030301010803" pitchFamily="18" charset="0"/>
              </a:rPr>
              <a:t>Muszelki kauri na góralskim kapeluszu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835047E-EC54-C1A9-FB87-82A72B25CF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06" r="24594"/>
          <a:stretch/>
        </p:blipFill>
        <p:spPr>
          <a:xfrm>
            <a:off x="1157338" y="3396503"/>
            <a:ext cx="8088030" cy="5857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41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23D5C8D-CD3D-BF0F-03A7-5823E8516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792020E4-83B7-3F16-39C4-D650A0BC5B4D}"/>
              </a:ext>
            </a:extLst>
          </p:cNvPr>
          <p:cNvSpPr/>
          <p:nvPr/>
        </p:nvSpPr>
        <p:spPr>
          <a:xfrm rot="10048330">
            <a:off x="-921828" y="-1122153"/>
            <a:ext cx="8244792" cy="2624592"/>
          </a:xfrm>
          <a:custGeom>
            <a:avLst/>
            <a:gdLst/>
            <a:ahLst/>
            <a:cxnLst/>
            <a:rect l="l" t="t" r="r" b="b"/>
            <a:pathLst>
              <a:path w="8244792" h="2624592">
                <a:moveTo>
                  <a:pt x="0" y="0"/>
                </a:moveTo>
                <a:lnTo>
                  <a:pt x="8244792" y="0"/>
                </a:lnTo>
                <a:lnTo>
                  <a:pt x="8244792" y="2624592"/>
                </a:lnTo>
                <a:lnTo>
                  <a:pt x="0" y="262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E4383FA0-C06F-9A7E-33D4-CEC64EC3E473}"/>
              </a:ext>
            </a:extLst>
          </p:cNvPr>
          <p:cNvSpPr/>
          <p:nvPr/>
        </p:nvSpPr>
        <p:spPr>
          <a:xfrm flipH="1">
            <a:off x="8774025" y="1438762"/>
            <a:ext cx="9513975" cy="9002599"/>
          </a:xfrm>
          <a:custGeom>
            <a:avLst/>
            <a:gdLst/>
            <a:ahLst/>
            <a:cxnLst/>
            <a:rect l="l" t="t" r="r" b="b"/>
            <a:pathLst>
              <a:path w="9513975" h="9002599">
                <a:moveTo>
                  <a:pt x="9513975" y="0"/>
                </a:moveTo>
                <a:lnTo>
                  <a:pt x="0" y="0"/>
                </a:lnTo>
                <a:lnTo>
                  <a:pt x="0" y="9002599"/>
                </a:lnTo>
                <a:lnTo>
                  <a:pt x="9513975" y="9002599"/>
                </a:lnTo>
                <a:lnTo>
                  <a:pt x="95139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BD2AD2C0-1DCE-C609-7C40-49526BDB2191}"/>
              </a:ext>
            </a:extLst>
          </p:cNvPr>
          <p:cNvSpPr txBox="1"/>
          <p:nvPr/>
        </p:nvSpPr>
        <p:spPr>
          <a:xfrm>
            <a:off x="1722155" y="1409700"/>
            <a:ext cx="14820900" cy="1182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8800" b="1" dirty="0">
                <a:solidFill>
                  <a:srgbClr val="4867A6"/>
                </a:solidFill>
                <a:latin typeface="Garamond" panose="02020404030301010803" pitchFamily="18" charset="0"/>
              </a:rPr>
              <a:t>Znaczenie pieniądza</a:t>
            </a:r>
            <a:endParaRPr lang="en-US" sz="88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xmlns="" id="{20554955-B6D2-D258-C96C-67C86616C52A}"/>
              </a:ext>
            </a:extLst>
          </p:cNvPr>
          <p:cNvSpPr txBox="1"/>
          <p:nvPr/>
        </p:nvSpPr>
        <p:spPr>
          <a:xfrm>
            <a:off x="970775" y="3155765"/>
            <a:ext cx="816183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Pieniądz stanowi fundamentalny element współczesnej gospodarki opartej na wymianie towarowej </a:t>
            </a:r>
            <a:b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i pieniężnej.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Choć mówi się, że pieniądze nie przynoszą szczęścia, to bez wątpienia brak środków finansowych wiąże się </a:t>
            </a:r>
            <a:b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z wieloma komplikacjami </a:t>
            </a:r>
            <a:b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i problemami, utrudniającymi osiągnięcie życiowych celów. </a:t>
            </a:r>
            <a:endParaRPr lang="en-US" sz="4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Money Detailed Flat Circular Flat icon">
            <a:extLst>
              <a:ext uri="{FF2B5EF4-FFF2-40B4-BE49-F238E27FC236}">
                <a16:creationId xmlns:a16="http://schemas.microsoft.com/office/drawing/2014/main" xmlns="" id="{4536E4FF-82F8-2A77-7C36-2D69FC0C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190" y="3248634"/>
            <a:ext cx="6466866" cy="646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69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3904" y="5891565"/>
            <a:ext cx="10465320" cy="4395435"/>
          </a:xfrm>
          <a:custGeom>
            <a:avLst/>
            <a:gdLst/>
            <a:ahLst/>
            <a:cxnLst/>
            <a:rect l="l" t="t" r="r" b="b"/>
            <a:pathLst>
              <a:path w="10465320" h="4395435">
                <a:moveTo>
                  <a:pt x="0" y="0"/>
                </a:moveTo>
                <a:lnTo>
                  <a:pt x="10465320" y="0"/>
                </a:lnTo>
                <a:lnTo>
                  <a:pt x="10465320" y="4395435"/>
                </a:lnTo>
                <a:lnTo>
                  <a:pt x="0" y="4395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322309" y="5891565"/>
            <a:ext cx="10465320" cy="4395435"/>
          </a:xfrm>
          <a:custGeom>
            <a:avLst/>
            <a:gdLst/>
            <a:ahLst/>
            <a:cxnLst/>
            <a:rect l="l" t="t" r="r" b="b"/>
            <a:pathLst>
              <a:path w="10465320" h="4395435">
                <a:moveTo>
                  <a:pt x="0" y="0"/>
                </a:moveTo>
                <a:lnTo>
                  <a:pt x="10465321" y="0"/>
                </a:lnTo>
                <a:lnTo>
                  <a:pt x="10465321" y="4395435"/>
                </a:lnTo>
                <a:lnTo>
                  <a:pt x="0" y="4395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3864052" y="38100"/>
            <a:ext cx="1095472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4400" b="1" dirty="0">
                <a:solidFill>
                  <a:srgbClr val="4867A6"/>
                </a:solidFill>
                <a:latin typeface="Garamond" panose="02020404030301010803" pitchFamily="18" charset="0"/>
              </a:rPr>
              <a:t>Zamiast podsumowania…</a:t>
            </a:r>
            <a:endParaRPr lang="en-US" sz="44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 rot="-10800000" flipH="1">
            <a:off x="0" y="0"/>
            <a:ext cx="5008873" cy="4739646"/>
          </a:xfrm>
          <a:custGeom>
            <a:avLst/>
            <a:gdLst/>
            <a:ahLst/>
            <a:cxnLst/>
            <a:rect l="l" t="t" r="r" b="b"/>
            <a:pathLst>
              <a:path w="5008873" h="4739646">
                <a:moveTo>
                  <a:pt x="5008873" y="0"/>
                </a:moveTo>
                <a:lnTo>
                  <a:pt x="0" y="0"/>
                </a:lnTo>
                <a:lnTo>
                  <a:pt x="0" y="4739646"/>
                </a:lnTo>
                <a:lnTo>
                  <a:pt x="5008873" y="4739646"/>
                </a:lnTo>
                <a:lnTo>
                  <a:pt x="500887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 rot="-10800000">
            <a:off x="14700199" y="0"/>
            <a:ext cx="3587801" cy="3394957"/>
          </a:xfrm>
          <a:custGeom>
            <a:avLst/>
            <a:gdLst/>
            <a:ahLst/>
            <a:cxnLst/>
            <a:rect l="l" t="t" r="r" b="b"/>
            <a:pathLst>
              <a:path w="3587801" h="3394957">
                <a:moveTo>
                  <a:pt x="0" y="0"/>
                </a:moveTo>
                <a:lnTo>
                  <a:pt x="3587801" y="0"/>
                </a:lnTo>
                <a:lnTo>
                  <a:pt x="3587801" y="3394957"/>
                </a:lnTo>
                <a:lnTo>
                  <a:pt x="0" y="3394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xmlns="" id="{E841C29C-ABD0-4698-CA9C-981C9C6686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4" t="1851" b="4075"/>
          <a:stretch/>
        </p:blipFill>
        <p:spPr>
          <a:xfrm>
            <a:off x="2743199" y="905708"/>
            <a:ext cx="12627103" cy="903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61802" y="171349"/>
            <a:ext cx="6020530" cy="5696926"/>
          </a:xfrm>
          <a:custGeom>
            <a:avLst/>
            <a:gdLst/>
            <a:ahLst/>
            <a:cxnLst/>
            <a:rect l="l" t="t" r="r" b="b"/>
            <a:pathLst>
              <a:path w="6020530" h="5696926">
                <a:moveTo>
                  <a:pt x="0" y="0"/>
                </a:moveTo>
                <a:lnTo>
                  <a:pt x="6020530" y="0"/>
                </a:lnTo>
                <a:lnTo>
                  <a:pt x="6020530" y="5696926"/>
                </a:lnTo>
                <a:lnTo>
                  <a:pt x="0" y="5696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2007922" flipH="1">
            <a:off x="9913672" y="7448473"/>
            <a:ext cx="10954604" cy="4600934"/>
          </a:xfrm>
          <a:custGeom>
            <a:avLst/>
            <a:gdLst/>
            <a:ahLst/>
            <a:cxnLst/>
            <a:rect l="l" t="t" r="r" b="b"/>
            <a:pathLst>
              <a:path w="10954604" h="4600934">
                <a:moveTo>
                  <a:pt x="10954603" y="0"/>
                </a:moveTo>
                <a:lnTo>
                  <a:pt x="0" y="0"/>
                </a:lnTo>
                <a:lnTo>
                  <a:pt x="0" y="4600933"/>
                </a:lnTo>
                <a:lnTo>
                  <a:pt x="10954603" y="4600933"/>
                </a:lnTo>
                <a:lnTo>
                  <a:pt x="109546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241568" y="3114098"/>
            <a:ext cx="9804864" cy="1701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19"/>
              </a:lnSpc>
            </a:pPr>
            <a:r>
              <a:rPr lang="pl-PL" sz="8800" b="1" dirty="0">
                <a:solidFill>
                  <a:srgbClr val="EF8943"/>
                </a:solidFill>
                <a:latin typeface="Garamond" panose="02020404030301010803" pitchFamily="18" charset="0"/>
              </a:rPr>
              <a:t>Pracę przygotował:</a:t>
            </a:r>
            <a:endParaRPr lang="en-US" sz="8800" b="1" dirty="0">
              <a:solidFill>
                <a:srgbClr val="EF8943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90800" y="5125641"/>
            <a:ext cx="12877800" cy="1701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19"/>
              </a:lnSpc>
            </a:pPr>
            <a:r>
              <a:rPr lang="pl-PL" sz="8800" b="1" dirty="0">
                <a:solidFill>
                  <a:srgbClr val="4867A6"/>
                </a:solidFill>
                <a:latin typeface="Garamond" panose="02020404030301010803" pitchFamily="18" charset="0"/>
              </a:rPr>
              <a:t>Maciej Kowalczyk, kl. 1b2 </a:t>
            </a:r>
            <a:endParaRPr lang="en-US" sz="88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16BADC4-7DF5-0CFC-D6F9-895A65950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37A27F92-F9F7-11BC-FF4D-D01159FD7448}"/>
              </a:ext>
            </a:extLst>
          </p:cNvPr>
          <p:cNvSpPr/>
          <p:nvPr/>
        </p:nvSpPr>
        <p:spPr>
          <a:xfrm rot="5400000">
            <a:off x="-100634" y="100634"/>
            <a:ext cx="3744520" cy="3543252"/>
          </a:xfrm>
          <a:custGeom>
            <a:avLst/>
            <a:gdLst/>
            <a:ahLst/>
            <a:cxnLst/>
            <a:rect l="l" t="t" r="r" b="b"/>
            <a:pathLst>
              <a:path w="3744520" h="3543252">
                <a:moveTo>
                  <a:pt x="0" y="0"/>
                </a:moveTo>
                <a:lnTo>
                  <a:pt x="3744520" y="0"/>
                </a:lnTo>
                <a:lnTo>
                  <a:pt x="3744520" y="3543252"/>
                </a:lnTo>
                <a:lnTo>
                  <a:pt x="0" y="354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0E876AFA-586C-890F-C3F4-AFBB6706D700}"/>
              </a:ext>
            </a:extLst>
          </p:cNvPr>
          <p:cNvSpPr/>
          <p:nvPr/>
        </p:nvSpPr>
        <p:spPr>
          <a:xfrm rot="806000">
            <a:off x="-1091174" y="8684501"/>
            <a:ext cx="8583484" cy="2732409"/>
          </a:xfrm>
          <a:custGeom>
            <a:avLst/>
            <a:gdLst/>
            <a:ahLst/>
            <a:cxnLst/>
            <a:rect l="l" t="t" r="r" b="b"/>
            <a:pathLst>
              <a:path w="8583484" h="2732409">
                <a:moveTo>
                  <a:pt x="0" y="0"/>
                </a:moveTo>
                <a:lnTo>
                  <a:pt x="8583484" y="0"/>
                </a:lnTo>
                <a:lnTo>
                  <a:pt x="8583484" y="2732409"/>
                </a:lnTo>
                <a:lnTo>
                  <a:pt x="0" y="273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xmlns="" id="{2873BC63-D7B8-AAD9-13EA-F46AFC218D55}"/>
              </a:ext>
            </a:extLst>
          </p:cNvPr>
          <p:cNvSpPr txBox="1"/>
          <p:nvPr/>
        </p:nvSpPr>
        <p:spPr>
          <a:xfrm>
            <a:off x="1157338" y="495300"/>
            <a:ext cx="1597332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8000" b="1" dirty="0">
                <a:solidFill>
                  <a:srgbClr val="4867A6"/>
                </a:solidFill>
                <a:latin typeface="Garamond" panose="02020404030301010803" pitchFamily="18" charset="0"/>
              </a:rPr>
              <a:t>Materiały źródłowe:</a:t>
            </a:r>
            <a:endParaRPr lang="en-US" sz="80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xmlns="" id="{8F29D569-1783-CB58-AE01-F7960BBA2491}"/>
              </a:ext>
            </a:extLst>
          </p:cNvPr>
          <p:cNvSpPr txBox="1"/>
          <p:nvPr/>
        </p:nvSpPr>
        <p:spPr>
          <a:xfrm>
            <a:off x="2209800" y="2188369"/>
            <a:ext cx="14905621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  <a:hlinkClick r:id="rId6"/>
              </a:rPr>
              <a:t>https://www.national-geographic.pl/artykul/ewolucja-pieniadza-od-pierwszych-form-platniczych-do-cyfrowych-transakcji</a:t>
            </a:r>
            <a:endParaRPr lang="pl-PL" sz="4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  <a:hlinkClick r:id="rId7"/>
              </a:rPr>
              <a:t>https://poradnikprzedsiebiorcy.pl/-pieniadz-na-przestrzeni-wiekow</a:t>
            </a:r>
            <a:endParaRPr lang="pl-PL" sz="4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Rybiałek M., Ewolucja środków płatności, Zeszyt 4 (192) 2012, Warszawa 2012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  <a:hlinkClick r:id="rId8"/>
              </a:rPr>
              <a:t>https://zasobyip2.ore.edu.pl/uploads/publications/44e33f66b612afab5cfe9bbd9acaad54_/3-instytucje-rynkowe/3-1-pieniadz-wczoraj-i-dzis-czyli-co-warto-wiedziec-o-pieniadzu/index.html</a:t>
            </a:r>
            <a:endParaRPr lang="pl-PL" sz="4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0000"/>
                </a:solidFill>
                <a:latin typeface="Garamond" panose="02020404030301010803" pitchFamily="18" charset="0"/>
                <a:hlinkClick r:id="rId9"/>
              </a:rPr>
              <a:t>https://zpe.gov.pl/a/podobno-nigdy-nie-zasypia-formy-rola-i-funkcje-wspolczesnego-pieniadza/D1GPTwGSA</a:t>
            </a: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en-US" sz="4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80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10048330">
            <a:off x="-921828" y="-1122153"/>
            <a:ext cx="8244792" cy="2624592"/>
          </a:xfrm>
          <a:custGeom>
            <a:avLst/>
            <a:gdLst/>
            <a:ahLst/>
            <a:cxnLst/>
            <a:rect l="l" t="t" r="r" b="b"/>
            <a:pathLst>
              <a:path w="8244792" h="2624592">
                <a:moveTo>
                  <a:pt x="0" y="0"/>
                </a:moveTo>
                <a:lnTo>
                  <a:pt x="8244792" y="0"/>
                </a:lnTo>
                <a:lnTo>
                  <a:pt x="8244792" y="2624592"/>
                </a:lnTo>
                <a:lnTo>
                  <a:pt x="0" y="262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flipH="1">
            <a:off x="8774025" y="1438762"/>
            <a:ext cx="9513975" cy="9002599"/>
          </a:xfrm>
          <a:custGeom>
            <a:avLst/>
            <a:gdLst/>
            <a:ahLst/>
            <a:cxnLst/>
            <a:rect l="l" t="t" r="r" b="b"/>
            <a:pathLst>
              <a:path w="9513975" h="9002599">
                <a:moveTo>
                  <a:pt x="9513975" y="0"/>
                </a:moveTo>
                <a:lnTo>
                  <a:pt x="0" y="0"/>
                </a:lnTo>
                <a:lnTo>
                  <a:pt x="0" y="9002599"/>
                </a:lnTo>
                <a:lnTo>
                  <a:pt x="9513975" y="9002599"/>
                </a:lnTo>
                <a:lnTo>
                  <a:pt x="95139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722155" y="1104900"/>
            <a:ext cx="14820900" cy="1124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7200" b="1" dirty="0">
                <a:solidFill>
                  <a:srgbClr val="4867A6"/>
                </a:solidFill>
                <a:latin typeface="Garamond" panose="02020404030301010803" pitchFamily="18" charset="0"/>
              </a:rPr>
              <a:t>Wszystko zaczęło się od barteru…</a:t>
            </a:r>
            <a:endParaRPr lang="en-US" sz="72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xmlns="" id="{CA835FF9-F6C9-77C9-D7B8-FBCE34F41033}"/>
              </a:ext>
            </a:extLst>
          </p:cNvPr>
          <p:cNvSpPr txBox="1"/>
          <p:nvPr/>
        </p:nvSpPr>
        <p:spPr>
          <a:xfrm>
            <a:off x="990600" y="3023592"/>
            <a:ext cx="77724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Historia pieniądza sięga pradawnych czasów, kiedy jeszcze nie istniało pojęcie pieniądza. Ludzie wówczas praktykowali </a:t>
            </a:r>
            <a:r>
              <a:rPr lang="pl-PL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barter</a:t>
            </a: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, czyli bezpośrednią wymianę towarów.</a:t>
            </a:r>
          </a:p>
          <a:p>
            <a:pPr marL="571500" indent="-5715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Niemniej jednak, tego rodzaju wymiana nie zawsze była uczciwa, gdyż często dokonywano transakcji między towarami o zupełnie różnej wartości. </a:t>
            </a:r>
          </a:p>
          <a:p>
            <a:pPr marL="571500" indent="-5715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Z czasem zauważono, że taka forma wymiany jest niepraktyczna i obarczona wieloma wadami.</a:t>
            </a:r>
            <a:endParaRPr 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186D456-67C6-ADF1-A6D4-B229A62092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583"/>
          <a:stretch/>
        </p:blipFill>
        <p:spPr>
          <a:xfrm>
            <a:off x="10027556" y="3454896"/>
            <a:ext cx="7011247" cy="560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5400000">
            <a:off x="-100634" y="100634"/>
            <a:ext cx="3744520" cy="3543252"/>
          </a:xfrm>
          <a:custGeom>
            <a:avLst/>
            <a:gdLst/>
            <a:ahLst/>
            <a:cxnLst/>
            <a:rect l="l" t="t" r="r" b="b"/>
            <a:pathLst>
              <a:path w="3744520" h="3543252">
                <a:moveTo>
                  <a:pt x="0" y="0"/>
                </a:moveTo>
                <a:lnTo>
                  <a:pt x="3744520" y="0"/>
                </a:lnTo>
                <a:lnTo>
                  <a:pt x="3744520" y="3543252"/>
                </a:lnTo>
                <a:lnTo>
                  <a:pt x="0" y="354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 rot="806000">
            <a:off x="-1091174" y="8684501"/>
            <a:ext cx="8583484" cy="2732409"/>
          </a:xfrm>
          <a:custGeom>
            <a:avLst/>
            <a:gdLst/>
            <a:ahLst/>
            <a:cxnLst/>
            <a:rect l="l" t="t" r="r" b="b"/>
            <a:pathLst>
              <a:path w="8583484" h="2732409">
                <a:moveTo>
                  <a:pt x="0" y="0"/>
                </a:moveTo>
                <a:lnTo>
                  <a:pt x="8583484" y="0"/>
                </a:lnTo>
                <a:lnTo>
                  <a:pt x="8583484" y="2732409"/>
                </a:lnTo>
                <a:lnTo>
                  <a:pt x="0" y="273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/>
          <p:cNvSpPr txBox="1"/>
          <p:nvPr/>
        </p:nvSpPr>
        <p:spPr>
          <a:xfrm>
            <a:off x="1157338" y="847094"/>
            <a:ext cx="15973323" cy="109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6399" b="1" dirty="0">
                <a:solidFill>
                  <a:srgbClr val="4867A6"/>
                </a:solidFill>
                <a:latin typeface="Garamond" panose="02020404030301010803" pitchFamily="18" charset="0"/>
              </a:rPr>
              <a:t>Ewolucja pieniądza do formy kruszcowej</a:t>
            </a:r>
            <a:endParaRPr lang="en-US" sz="6399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134600" y="2897866"/>
            <a:ext cx="7315200" cy="6436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pl-PL" sz="3000" dirty="0">
                <a:solidFill>
                  <a:srgbClr val="000000"/>
                </a:solidFill>
                <a:latin typeface="Garamond" panose="02020404030301010803" pitchFamily="18" charset="0"/>
              </a:rPr>
              <a:t>Rozwinięto stopniowo środek płatniczy w postaci rzadkich kruszców, np. złota. Kruszce były korzystne ze względu na małą objętość ułatwiającą przenoszenie, możliwość przypisania stałej wartości w oparciu o wagę oraz trwałość. </a:t>
            </a:r>
          </a:p>
          <a:p>
            <a:pPr marL="457200" indent="-4572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pl-PL" sz="3000" dirty="0">
                <a:solidFill>
                  <a:srgbClr val="000000"/>
                </a:solidFill>
                <a:latin typeface="Garamond" panose="02020404030301010803" pitchFamily="18" charset="0"/>
              </a:rPr>
              <a:t>Na początku występowały w nieregularnych formach, lecz z czasem przekształcono je </a:t>
            </a:r>
            <a:br>
              <a:rPr lang="pl-PL" sz="3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3000" dirty="0">
                <a:solidFill>
                  <a:srgbClr val="000000"/>
                </a:solidFill>
                <a:latin typeface="Garamond" panose="02020404030301010803" pitchFamily="18" charset="0"/>
              </a:rPr>
              <a:t>w bardziej standardowe sztabki i krążki. </a:t>
            </a:r>
            <a:br>
              <a:rPr lang="pl-PL" sz="3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3000" dirty="0">
                <a:solidFill>
                  <a:srgbClr val="000000"/>
                </a:solidFill>
                <a:latin typeface="Garamond" panose="02020404030301010803" pitchFamily="18" charset="0"/>
              </a:rPr>
              <a:t>Tak powstały </a:t>
            </a:r>
            <a:r>
              <a:rPr lang="pl-PL" sz="3000" b="1" dirty="0">
                <a:solidFill>
                  <a:srgbClr val="000000"/>
                </a:solidFill>
                <a:latin typeface="Garamond" panose="02020404030301010803" pitchFamily="18" charset="0"/>
              </a:rPr>
              <a:t>monety</a:t>
            </a:r>
            <a:r>
              <a:rPr lang="pl-PL" sz="3000" dirty="0">
                <a:solidFill>
                  <a:srgbClr val="000000"/>
                </a:solidFill>
                <a:latin typeface="Garamond" panose="02020404030301010803" pitchFamily="18" charset="0"/>
              </a:rPr>
              <a:t>, których wartość wynikała z materiału, z jakiego zostały wykonane.</a:t>
            </a:r>
            <a:endParaRPr lang="en-US" sz="3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247BDE8-5BBE-4EB5-CDAD-C43C5FD2B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59" y="3498056"/>
            <a:ext cx="7966141" cy="3744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932B014-54BB-5BDA-6910-B1A36321D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EF57BD3C-788E-F717-0D4B-ADF0F0E722A2}"/>
              </a:ext>
            </a:extLst>
          </p:cNvPr>
          <p:cNvSpPr/>
          <p:nvPr/>
        </p:nvSpPr>
        <p:spPr>
          <a:xfrm rot="10048330">
            <a:off x="-921828" y="-1122153"/>
            <a:ext cx="8244792" cy="2624592"/>
          </a:xfrm>
          <a:custGeom>
            <a:avLst/>
            <a:gdLst/>
            <a:ahLst/>
            <a:cxnLst/>
            <a:rect l="l" t="t" r="r" b="b"/>
            <a:pathLst>
              <a:path w="8244792" h="2624592">
                <a:moveTo>
                  <a:pt x="0" y="0"/>
                </a:moveTo>
                <a:lnTo>
                  <a:pt x="8244792" y="0"/>
                </a:lnTo>
                <a:lnTo>
                  <a:pt x="8244792" y="2624592"/>
                </a:lnTo>
                <a:lnTo>
                  <a:pt x="0" y="262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92321D3D-38B6-8CD2-5FF3-3D74A64B5D19}"/>
              </a:ext>
            </a:extLst>
          </p:cNvPr>
          <p:cNvSpPr/>
          <p:nvPr/>
        </p:nvSpPr>
        <p:spPr>
          <a:xfrm flipH="1">
            <a:off x="8774025" y="1438762"/>
            <a:ext cx="9513975" cy="9002599"/>
          </a:xfrm>
          <a:custGeom>
            <a:avLst/>
            <a:gdLst/>
            <a:ahLst/>
            <a:cxnLst/>
            <a:rect l="l" t="t" r="r" b="b"/>
            <a:pathLst>
              <a:path w="9513975" h="9002599">
                <a:moveTo>
                  <a:pt x="9513975" y="0"/>
                </a:moveTo>
                <a:lnTo>
                  <a:pt x="0" y="0"/>
                </a:lnTo>
                <a:lnTo>
                  <a:pt x="0" y="9002599"/>
                </a:lnTo>
                <a:lnTo>
                  <a:pt x="9513975" y="9002599"/>
                </a:lnTo>
                <a:lnTo>
                  <a:pt x="95139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2B190573-F877-4E6A-1B97-256BE6C40E2B}"/>
              </a:ext>
            </a:extLst>
          </p:cNvPr>
          <p:cNvSpPr txBox="1"/>
          <p:nvPr/>
        </p:nvSpPr>
        <p:spPr>
          <a:xfrm>
            <a:off x="1722155" y="876300"/>
            <a:ext cx="148209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8000" b="1" dirty="0">
                <a:solidFill>
                  <a:srgbClr val="4867A6"/>
                </a:solidFill>
                <a:latin typeface="Garamond" panose="02020404030301010803" pitchFamily="18" charset="0"/>
              </a:rPr>
              <a:t>Ewolucja monety</a:t>
            </a:r>
            <a:endParaRPr lang="en-US" sz="80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xmlns="" id="{134A2B65-F53F-49D5-CDF9-9C003A6FA0D4}"/>
              </a:ext>
            </a:extLst>
          </p:cNvPr>
          <p:cNvSpPr txBox="1"/>
          <p:nvPr/>
        </p:nvSpPr>
        <p:spPr>
          <a:xfrm>
            <a:off x="1016865" y="2476500"/>
            <a:ext cx="7772400" cy="5392566"/>
          </a:xfrm>
          <a:prstGeom prst="rect">
            <a:avLst/>
          </a:prstGeom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Za twórców monet powszechnie uważani są Fenicjanie. Jednak najnowsze odkrycia archeologiczne nie potwierdzają tej tezy. Najstarsze znalezisko pochodzi z VII w. p.n.e. i nosi pieczęć złotnika z Efezu.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xmlns="" id="{EAA7181C-842B-DE5A-37A8-6484CE7F82AB}"/>
              </a:ext>
            </a:extLst>
          </p:cNvPr>
          <p:cNvSpPr txBox="1"/>
          <p:nvPr/>
        </p:nvSpPr>
        <p:spPr>
          <a:xfrm>
            <a:off x="9296400" y="2476500"/>
            <a:ext cx="7772400" cy="5392566"/>
          </a:xfrm>
          <a:prstGeom prst="rect">
            <a:avLst/>
          </a:prstGeom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Odnaleziono również monety wywodzące się z kręgu cywilizacji greckiej, również wytopione w tym samym stuleciu. Zarówno jedne, jak i drugie były bryłkami elektrum – czyli stop srebra i złota.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19F5A35-6E6B-D5E4-6EEB-0B36A48EC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8096250"/>
            <a:ext cx="4762500" cy="1924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866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8723DEA-DD49-FA88-12C4-1CE9E2A10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9747A57E-8D4C-1B9E-725D-9C035ECBD309}"/>
              </a:ext>
            </a:extLst>
          </p:cNvPr>
          <p:cNvSpPr/>
          <p:nvPr/>
        </p:nvSpPr>
        <p:spPr>
          <a:xfrm rot="10048330">
            <a:off x="-921828" y="-1122153"/>
            <a:ext cx="8244792" cy="2624592"/>
          </a:xfrm>
          <a:custGeom>
            <a:avLst/>
            <a:gdLst/>
            <a:ahLst/>
            <a:cxnLst/>
            <a:rect l="l" t="t" r="r" b="b"/>
            <a:pathLst>
              <a:path w="8244792" h="2624592">
                <a:moveTo>
                  <a:pt x="0" y="0"/>
                </a:moveTo>
                <a:lnTo>
                  <a:pt x="8244792" y="0"/>
                </a:lnTo>
                <a:lnTo>
                  <a:pt x="8244792" y="2624592"/>
                </a:lnTo>
                <a:lnTo>
                  <a:pt x="0" y="262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DE395F53-7910-7274-1282-A8296A1DC0F3}"/>
              </a:ext>
            </a:extLst>
          </p:cNvPr>
          <p:cNvSpPr/>
          <p:nvPr/>
        </p:nvSpPr>
        <p:spPr>
          <a:xfrm flipH="1">
            <a:off x="8774025" y="1438762"/>
            <a:ext cx="9513975" cy="9002599"/>
          </a:xfrm>
          <a:custGeom>
            <a:avLst/>
            <a:gdLst/>
            <a:ahLst/>
            <a:cxnLst/>
            <a:rect l="l" t="t" r="r" b="b"/>
            <a:pathLst>
              <a:path w="9513975" h="9002599">
                <a:moveTo>
                  <a:pt x="9513975" y="0"/>
                </a:moveTo>
                <a:lnTo>
                  <a:pt x="0" y="0"/>
                </a:lnTo>
                <a:lnTo>
                  <a:pt x="0" y="9002599"/>
                </a:lnTo>
                <a:lnTo>
                  <a:pt x="9513975" y="9002599"/>
                </a:lnTo>
                <a:lnTo>
                  <a:pt x="95139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7615ADFB-8619-9F74-4D05-A7688209CA22}"/>
              </a:ext>
            </a:extLst>
          </p:cNvPr>
          <p:cNvSpPr txBox="1"/>
          <p:nvPr/>
        </p:nvSpPr>
        <p:spPr>
          <a:xfrm>
            <a:off x="1722155" y="1522660"/>
            <a:ext cx="14820900" cy="1182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8800" b="1" dirty="0">
                <a:solidFill>
                  <a:srgbClr val="4867A6"/>
                </a:solidFill>
                <a:latin typeface="Garamond" panose="02020404030301010803" pitchFamily="18" charset="0"/>
              </a:rPr>
              <a:t>Problemy z monetami</a:t>
            </a:r>
            <a:endParaRPr lang="en-US" sz="88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xmlns="" id="{266A205D-374E-DE88-73FB-1BF41D4B6D02}"/>
              </a:ext>
            </a:extLst>
          </p:cNvPr>
          <p:cNvSpPr txBox="1"/>
          <p:nvPr/>
        </p:nvSpPr>
        <p:spPr>
          <a:xfrm>
            <a:off x="982170" y="3368562"/>
            <a:ext cx="7772400" cy="5933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pl-PL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Monety kruszcowe z czasem również zaczęły sprawiać trudności: </a:t>
            </a:r>
          </a:p>
          <a:p>
            <a:pPr marL="571500" indent="-5715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Produkcja monet ze srebra i złota była zbyt kosztowna, a ilość metali szlachetnych nie wystarczała </a:t>
            </a:r>
            <a:b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do pełnego zaspokojenia istniejącego na rynku zapotrzebowania.</a:t>
            </a:r>
          </a:p>
          <a:p>
            <a:pPr marL="571500" indent="-5715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Co więcej, przemieszczanie się </a:t>
            </a:r>
            <a:b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z sakiewkami pełnymi monet było niewygodne i niebezpieczne.</a:t>
            </a:r>
            <a:endParaRPr lang="en-US" sz="4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CFD27EA-6ADE-3F12-8E41-0A69BCE7E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3883370"/>
            <a:ext cx="7357241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537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85210ED-3719-34EA-F54F-03098267C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201B83AE-91AB-C9DD-3EEB-3919E807B645}"/>
              </a:ext>
            </a:extLst>
          </p:cNvPr>
          <p:cNvSpPr/>
          <p:nvPr/>
        </p:nvSpPr>
        <p:spPr>
          <a:xfrm rot="5400000">
            <a:off x="-100634" y="100634"/>
            <a:ext cx="3744520" cy="3543252"/>
          </a:xfrm>
          <a:custGeom>
            <a:avLst/>
            <a:gdLst/>
            <a:ahLst/>
            <a:cxnLst/>
            <a:rect l="l" t="t" r="r" b="b"/>
            <a:pathLst>
              <a:path w="3744520" h="3543252">
                <a:moveTo>
                  <a:pt x="0" y="0"/>
                </a:moveTo>
                <a:lnTo>
                  <a:pt x="3744520" y="0"/>
                </a:lnTo>
                <a:lnTo>
                  <a:pt x="3744520" y="3543252"/>
                </a:lnTo>
                <a:lnTo>
                  <a:pt x="0" y="354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056B4783-CB92-8C23-DB24-CB3E869C7950}"/>
              </a:ext>
            </a:extLst>
          </p:cNvPr>
          <p:cNvSpPr/>
          <p:nvPr/>
        </p:nvSpPr>
        <p:spPr>
          <a:xfrm rot="806000">
            <a:off x="-1091174" y="8684501"/>
            <a:ext cx="8583484" cy="2732409"/>
          </a:xfrm>
          <a:custGeom>
            <a:avLst/>
            <a:gdLst/>
            <a:ahLst/>
            <a:cxnLst/>
            <a:rect l="l" t="t" r="r" b="b"/>
            <a:pathLst>
              <a:path w="8583484" h="2732409">
                <a:moveTo>
                  <a:pt x="0" y="0"/>
                </a:moveTo>
                <a:lnTo>
                  <a:pt x="8583484" y="0"/>
                </a:lnTo>
                <a:lnTo>
                  <a:pt x="8583484" y="2732409"/>
                </a:lnTo>
                <a:lnTo>
                  <a:pt x="0" y="273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xmlns="" id="{CD75121D-89A2-A83D-ADC6-74475680503D}"/>
              </a:ext>
            </a:extLst>
          </p:cNvPr>
          <p:cNvSpPr txBox="1"/>
          <p:nvPr/>
        </p:nvSpPr>
        <p:spPr>
          <a:xfrm>
            <a:off x="1157338" y="847094"/>
            <a:ext cx="15973323" cy="1182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8800" b="1" dirty="0">
                <a:solidFill>
                  <a:srgbClr val="4867A6"/>
                </a:solidFill>
                <a:latin typeface="Garamond" panose="02020404030301010803" pitchFamily="18" charset="0"/>
              </a:rPr>
              <a:t>Narodziny banknotów</a:t>
            </a:r>
            <a:endParaRPr lang="en-US" sz="88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xmlns="" id="{2027154D-3FBB-3475-7E4A-3DB4233DCED3}"/>
              </a:ext>
            </a:extLst>
          </p:cNvPr>
          <p:cNvSpPr txBox="1"/>
          <p:nvPr/>
        </p:nvSpPr>
        <p:spPr>
          <a:xfrm>
            <a:off x="10134600" y="2897866"/>
            <a:ext cx="73152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Początkowo monety zaczęto składać u złotników, którzy w zamian wystawiali kwity depozytowe, zawierające informacje o ilości srebra lub złota przekazanej przez posiadacza dokumentu.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Ten rozwój doprowadził do powstania </a:t>
            </a:r>
            <a:r>
              <a:rPr lang="pl-PL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pieniądza papierowego</a:t>
            </a:r>
            <a:r>
              <a:rPr lang="pl-PL" sz="3600" dirty="0">
                <a:solidFill>
                  <a:srgbClr val="000000"/>
                </a:solidFill>
                <a:latin typeface="Garamond" panose="02020404030301010803" pitchFamily="18" charset="0"/>
              </a:rPr>
              <a:t>, gdzie ludzie zaczęli coraz częściej uregulować swoje zobowiązania przy użyciu tych kwitów depozytowych.</a:t>
            </a:r>
            <a:endParaRPr 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6ED63C5-BEC4-5D48-92E7-C9603163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548" y="2853768"/>
            <a:ext cx="8346252" cy="5903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899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D31AF6C-077E-8EBE-8B38-B73F30551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82D73AC9-A9EE-5280-7BAB-762DFBAD8FC7}"/>
              </a:ext>
            </a:extLst>
          </p:cNvPr>
          <p:cNvSpPr/>
          <p:nvPr/>
        </p:nvSpPr>
        <p:spPr>
          <a:xfrm rot="10048330">
            <a:off x="-921828" y="-1122153"/>
            <a:ext cx="8244792" cy="2624592"/>
          </a:xfrm>
          <a:custGeom>
            <a:avLst/>
            <a:gdLst/>
            <a:ahLst/>
            <a:cxnLst/>
            <a:rect l="l" t="t" r="r" b="b"/>
            <a:pathLst>
              <a:path w="8244792" h="2624592">
                <a:moveTo>
                  <a:pt x="0" y="0"/>
                </a:moveTo>
                <a:lnTo>
                  <a:pt x="8244792" y="0"/>
                </a:lnTo>
                <a:lnTo>
                  <a:pt x="8244792" y="2624592"/>
                </a:lnTo>
                <a:lnTo>
                  <a:pt x="0" y="262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A6824621-B2A9-23AC-5A37-060516D0D68F}"/>
              </a:ext>
            </a:extLst>
          </p:cNvPr>
          <p:cNvSpPr/>
          <p:nvPr/>
        </p:nvSpPr>
        <p:spPr>
          <a:xfrm flipH="1">
            <a:off x="8774025" y="1438762"/>
            <a:ext cx="9513975" cy="9002599"/>
          </a:xfrm>
          <a:custGeom>
            <a:avLst/>
            <a:gdLst/>
            <a:ahLst/>
            <a:cxnLst/>
            <a:rect l="l" t="t" r="r" b="b"/>
            <a:pathLst>
              <a:path w="9513975" h="9002599">
                <a:moveTo>
                  <a:pt x="9513975" y="0"/>
                </a:moveTo>
                <a:lnTo>
                  <a:pt x="0" y="0"/>
                </a:lnTo>
                <a:lnTo>
                  <a:pt x="0" y="9002599"/>
                </a:lnTo>
                <a:lnTo>
                  <a:pt x="9513975" y="9002599"/>
                </a:lnTo>
                <a:lnTo>
                  <a:pt x="95139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5A2F2D86-41E0-018D-9383-963A25991D45}"/>
              </a:ext>
            </a:extLst>
          </p:cNvPr>
          <p:cNvSpPr txBox="1"/>
          <p:nvPr/>
        </p:nvSpPr>
        <p:spPr>
          <a:xfrm>
            <a:off x="1722155" y="876300"/>
            <a:ext cx="148209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8000" b="1" dirty="0">
                <a:solidFill>
                  <a:srgbClr val="4867A6"/>
                </a:solidFill>
                <a:latin typeface="Garamond" panose="02020404030301010803" pitchFamily="18" charset="0"/>
              </a:rPr>
              <a:t>Banknoty w Europie</a:t>
            </a:r>
            <a:endParaRPr lang="en-US" sz="80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xmlns="" id="{F2425B95-8D80-9BEB-53F8-BAC4F8642706}"/>
              </a:ext>
            </a:extLst>
          </p:cNvPr>
          <p:cNvSpPr txBox="1"/>
          <p:nvPr/>
        </p:nvSpPr>
        <p:spPr>
          <a:xfrm>
            <a:off x="1016865" y="2718873"/>
            <a:ext cx="7772400" cy="4907818"/>
          </a:xfrm>
          <a:prstGeom prst="rect">
            <a:avLst/>
          </a:prstGeom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Wdrożenie regulacji przez władze państwowe przyczyniło się do popularności banknotów jako środka płatniczego. Chiny były pierwszym krajem, który wprowadził banknoty już w X wieku, podczas gdy </a:t>
            </a: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 Europie pojawiły się one później.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xmlns="" id="{455FB075-6EF1-DA38-FB98-E08B0CC1D357}"/>
              </a:ext>
            </a:extLst>
          </p:cNvPr>
          <p:cNvSpPr txBox="1"/>
          <p:nvPr/>
        </p:nvSpPr>
        <p:spPr>
          <a:xfrm>
            <a:off x="9296400" y="2718874"/>
            <a:ext cx="7772400" cy="4907818"/>
          </a:xfrm>
          <a:prstGeom prst="rect">
            <a:avLst/>
          </a:prstGeom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 XVII wieku Szwecja zdecydowała się zastąpić kosztowne metale szlachetne tańszą miedzią. </a:t>
            </a: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Z uwagi na niewygodne korzystanie z miedzianych monet, zaczęto je wymieniać na banknoty.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8656A8E-C409-32DE-897A-3986637D14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947"/>
          <a:stretch/>
        </p:blipFill>
        <p:spPr>
          <a:xfrm>
            <a:off x="3701466" y="7863433"/>
            <a:ext cx="2448918" cy="215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C824D6-4756-7E33-BF59-A2274320B7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958"/>
          <a:stretch/>
        </p:blipFill>
        <p:spPr>
          <a:xfrm>
            <a:off x="11887200" y="7888690"/>
            <a:ext cx="2514600" cy="2207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911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858AB76-2E90-CDAE-8A6D-549224250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BE35B052-0A86-9441-20C7-F23A41A064A7}"/>
              </a:ext>
            </a:extLst>
          </p:cNvPr>
          <p:cNvSpPr/>
          <p:nvPr/>
        </p:nvSpPr>
        <p:spPr>
          <a:xfrm rot="5400000">
            <a:off x="-100634" y="100634"/>
            <a:ext cx="3744520" cy="3543252"/>
          </a:xfrm>
          <a:custGeom>
            <a:avLst/>
            <a:gdLst/>
            <a:ahLst/>
            <a:cxnLst/>
            <a:rect l="l" t="t" r="r" b="b"/>
            <a:pathLst>
              <a:path w="3744520" h="3543252">
                <a:moveTo>
                  <a:pt x="0" y="0"/>
                </a:moveTo>
                <a:lnTo>
                  <a:pt x="3744520" y="0"/>
                </a:lnTo>
                <a:lnTo>
                  <a:pt x="3744520" y="3543252"/>
                </a:lnTo>
                <a:lnTo>
                  <a:pt x="0" y="354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34650136-D86A-5072-D353-4B15817EC5BC}"/>
              </a:ext>
            </a:extLst>
          </p:cNvPr>
          <p:cNvSpPr/>
          <p:nvPr/>
        </p:nvSpPr>
        <p:spPr>
          <a:xfrm rot="806000">
            <a:off x="-1091174" y="8684501"/>
            <a:ext cx="8583484" cy="2732409"/>
          </a:xfrm>
          <a:custGeom>
            <a:avLst/>
            <a:gdLst/>
            <a:ahLst/>
            <a:cxnLst/>
            <a:rect l="l" t="t" r="r" b="b"/>
            <a:pathLst>
              <a:path w="8583484" h="2732409">
                <a:moveTo>
                  <a:pt x="0" y="0"/>
                </a:moveTo>
                <a:lnTo>
                  <a:pt x="8583484" y="0"/>
                </a:lnTo>
                <a:lnTo>
                  <a:pt x="8583484" y="2732409"/>
                </a:lnTo>
                <a:lnTo>
                  <a:pt x="0" y="273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xmlns="" id="{AEDA32F4-9E9B-303A-AF71-CA66ADC5A1FF}"/>
              </a:ext>
            </a:extLst>
          </p:cNvPr>
          <p:cNvSpPr txBox="1"/>
          <p:nvPr/>
        </p:nvSpPr>
        <p:spPr>
          <a:xfrm>
            <a:off x="1157338" y="847094"/>
            <a:ext cx="15973323" cy="1182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pl-PL" sz="8800" b="1" dirty="0">
                <a:solidFill>
                  <a:srgbClr val="4867A6"/>
                </a:solidFill>
                <a:latin typeface="Garamond" panose="02020404030301010803" pitchFamily="18" charset="0"/>
              </a:rPr>
              <a:t>Początki banków</a:t>
            </a:r>
            <a:endParaRPr lang="en-US" sz="88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xmlns="" id="{84478C56-3093-666D-8A7A-3F8607F28F04}"/>
              </a:ext>
            </a:extLst>
          </p:cNvPr>
          <p:cNvSpPr txBox="1"/>
          <p:nvPr/>
        </p:nvSpPr>
        <p:spPr>
          <a:xfrm>
            <a:off x="10210800" y="3162300"/>
            <a:ext cx="73152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W miarę upływu czasu, kwity depozytowe zaczęły pełnić rolę w rozliczaniu transakcji, co wywołało konieczność stworzenia instytucji zajmującej się realizacją operacji finansowych.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Mowa tu o </a:t>
            </a:r>
            <a:r>
              <a:rPr lang="pl-PL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bankach</a:t>
            </a:r>
            <a:r>
              <a:rPr lang="pl-PL" sz="4000" dirty="0">
                <a:solidFill>
                  <a:srgbClr val="000000"/>
                </a:solidFill>
                <a:latin typeface="Garamond" panose="02020404030301010803" pitchFamily="18" charset="0"/>
              </a:rPr>
              <a:t>, które przyspieszyły trwający już proces dematerializacji pieniądza.</a:t>
            </a:r>
            <a:endParaRPr lang="en-US" sz="4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F20E7C1-9193-DCAB-7994-6B7371035F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27" r="11280"/>
          <a:stretch/>
        </p:blipFill>
        <p:spPr>
          <a:xfrm>
            <a:off x="1157338" y="3204118"/>
            <a:ext cx="7692367" cy="5263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050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DA453A8-B807-B878-A785-FC37EC761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0F66A55F-E684-9299-4297-6A26938A1A3A}"/>
              </a:ext>
            </a:extLst>
          </p:cNvPr>
          <p:cNvSpPr/>
          <p:nvPr/>
        </p:nvSpPr>
        <p:spPr>
          <a:xfrm rot="10048330">
            <a:off x="-921828" y="-1122153"/>
            <a:ext cx="8244792" cy="2624592"/>
          </a:xfrm>
          <a:custGeom>
            <a:avLst/>
            <a:gdLst/>
            <a:ahLst/>
            <a:cxnLst/>
            <a:rect l="l" t="t" r="r" b="b"/>
            <a:pathLst>
              <a:path w="8244792" h="2624592">
                <a:moveTo>
                  <a:pt x="0" y="0"/>
                </a:moveTo>
                <a:lnTo>
                  <a:pt x="8244792" y="0"/>
                </a:lnTo>
                <a:lnTo>
                  <a:pt x="8244792" y="2624592"/>
                </a:lnTo>
                <a:lnTo>
                  <a:pt x="0" y="262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4EC464AC-F05D-D3EC-D8FD-D2B095A73DC8}"/>
              </a:ext>
            </a:extLst>
          </p:cNvPr>
          <p:cNvSpPr/>
          <p:nvPr/>
        </p:nvSpPr>
        <p:spPr>
          <a:xfrm flipH="1">
            <a:off x="8774025" y="1438762"/>
            <a:ext cx="9513975" cy="9002599"/>
          </a:xfrm>
          <a:custGeom>
            <a:avLst/>
            <a:gdLst/>
            <a:ahLst/>
            <a:cxnLst/>
            <a:rect l="l" t="t" r="r" b="b"/>
            <a:pathLst>
              <a:path w="9513975" h="9002599">
                <a:moveTo>
                  <a:pt x="9513975" y="0"/>
                </a:moveTo>
                <a:lnTo>
                  <a:pt x="0" y="0"/>
                </a:lnTo>
                <a:lnTo>
                  <a:pt x="0" y="9002599"/>
                </a:lnTo>
                <a:lnTo>
                  <a:pt x="9513975" y="9002599"/>
                </a:lnTo>
                <a:lnTo>
                  <a:pt x="95139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C7313CB0-3D57-C835-1C64-C8BB28E89C7A}"/>
              </a:ext>
            </a:extLst>
          </p:cNvPr>
          <p:cNvSpPr txBox="1"/>
          <p:nvPr/>
        </p:nvSpPr>
        <p:spPr>
          <a:xfrm>
            <a:off x="1722155" y="1257300"/>
            <a:ext cx="148209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3600" b="1" dirty="0">
                <a:solidFill>
                  <a:srgbClr val="4867A6"/>
                </a:solidFill>
                <a:latin typeface="Garamond" panose="02020404030301010803" pitchFamily="18" charset="0"/>
              </a:rPr>
              <a:t>Początki pieniądza sięgają czasów współczesnych, w których wykształciły się dwa rodzaje rachunków bankowych: na żądanie i terminowy. Obecnie funkcję tę pełnią rachunki rozliczeniowe, konta oszczędnościowe, lokaty terminowe i produkty strukturyzowane. Społeczeństwo zaczęło nabierać zaufania do pieniądza i instytucji bankowych.</a:t>
            </a:r>
            <a:endParaRPr lang="en-US" sz="3600" b="1" dirty="0">
              <a:solidFill>
                <a:srgbClr val="4867A6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9F1E405-063D-1650-648A-5DB31A5D2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99" y="5029540"/>
            <a:ext cx="10205025" cy="400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CE311DD-2DFA-BD87-0CCD-5D6B2EFB6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4943" y="4457700"/>
            <a:ext cx="4185257" cy="531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271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672</Words>
  <Application>Microsoft Macintosh PowerPoint</Application>
  <PresentationFormat>Niestandardowy</PresentationFormat>
  <Paragraphs>54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1" baseType="lpstr">
      <vt:lpstr>Calibri</vt:lpstr>
      <vt:lpstr>Garamond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Modern Financial Management Presentation</dc:title>
  <dc:creator>Jan Oever</dc:creator>
  <cp:lastModifiedBy>Beata</cp:lastModifiedBy>
  <cp:revision>2</cp:revision>
  <dcterms:created xsi:type="dcterms:W3CDTF">2006-08-16T00:00:00Z</dcterms:created>
  <dcterms:modified xsi:type="dcterms:W3CDTF">2024-03-05T20:01:58Z</dcterms:modified>
  <dc:identifier>DAF7vwJHAqI</dc:identifier>
</cp:coreProperties>
</file>