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8" r:id="rId8"/>
    <p:sldId id="271" r:id="rId9"/>
    <p:sldId id="261" r:id="rId10"/>
    <p:sldId id="269" r:id="rId11"/>
    <p:sldId id="262" r:id="rId12"/>
    <p:sldId id="272" r:id="rId13"/>
    <p:sldId id="263" r:id="rId14"/>
    <p:sldId id="264" r:id="rId15"/>
    <p:sldId id="265" r:id="rId16"/>
    <p:sldId id="273" r:id="rId17"/>
    <p:sldId id="266" r:id="rId18"/>
    <p:sldId id="276" r:id="rId19"/>
    <p:sldId id="274" r:id="rId20"/>
    <p:sldId id="275" r:id="rId21"/>
    <p:sldId id="26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C0D68-32B9-413E-AD02-15BDAE180E0E}" v="34" dt="2023-01-16T16:41:56.989"/>
    <p1510:client id="{47FED019-BD45-1BA4-181B-DDF00A13C94F}" v="2236" dt="2023-01-16T18:15:33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18.01.2023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Powstanie styczniowe</a:t>
            </a:r>
            <a:br>
              <a:rPr lang="pl-PL" dirty="0">
                <a:cs typeface="Calibri Light"/>
              </a:rPr>
            </a:br>
            <a:r>
              <a:rPr lang="pl-PL" dirty="0">
                <a:cs typeface="Calibri Light"/>
              </a:rPr>
              <a:t>w Płocku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Arkadiusz </a:t>
            </a:r>
            <a:r>
              <a:rPr lang="pl-PL" dirty="0" err="1">
                <a:cs typeface="Calibri"/>
              </a:rPr>
              <a:t>Bakierzyński</a:t>
            </a:r>
            <a:r>
              <a:rPr lang="pl-PL" dirty="0">
                <a:cs typeface="Calibri"/>
              </a:rPr>
              <a:t> 2TD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łock - Zabytkowe rogatki, fot. P. Mystkowski, Wyd. Pttk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5814"/>
          <a:stretch>
            <a:fillRect/>
          </a:stretch>
        </p:blipFill>
        <p:spPr bwMode="auto">
          <a:xfrm>
            <a:off x="172995" y="230660"/>
            <a:ext cx="3675160" cy="2413686"/>
          </a:xfrm>
          <a:prstGeom prst="rect">
            <a:avLst/>
          </a:prstGeom>
          <a:noFill/>
        </p:spPr>
      </p:pic>
      <p:pic>
        <p:nvPicPr>
          <p:cNvPr id="3" name="Picture 2" descr="Rogatki w Płocku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3081" t="11539" r="11337" b="14615"/>
          <a:stretch>
            <a:fillRect/>
          </a:stretch>
        </p:blipFill>
        <p:spPr bwMode="auto">
          <a:xfrm>
            <a:off x="4151870" y="197708"/>
            <a:ext cx="3509319" cy="2395248"/>
          </a:xfrm>
          <a:prstGeom prst="rect">
            <a:avLst/>
          </a:prstGeom>
          <a:noFill/>
        </p:spPr>
      </p:pic>
      <p:pic>
        <p:nvPicPr>
          <p:cNvPr id="4" name="Picture 2" descr="Płock. Klasycystyczna rogatka warszawska (XIX w.), Biuro Wydawnicze Ruch,fot. Z. Lewandowski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9715"/>
          <a:stretch>
            <a:fillRect/>
          </a:stretch>
        </p:blipFill>
        <p:spPr bwMode="auto">
          <a:xfrm>
            <a:off x="8147222" y="170650"/>
            <a:ext cx="3683509" cy="251488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748571" y="2692399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Rogatka Dobrzyńska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875729" y="2750063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Rogatka </a:t>
            </a: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Płońska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9070932" y="2824204"/>
            <a:ext cx="215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Rogatka Warszawska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M. Trzebiński. Płock, Rogatki Bielskie, Tow. art. wyd. Gryf w Warszawie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6696" b="10714"/>
          <a:stretch>
            <a:fillRect/>
          </a:stretch>
        </p:blipFill>
        <p:spPr bwMode="auto">
          <a:xfrm>
            <a:off x="295562" y="3244349"/>
            <a:ext cx="3312612" cy="2798105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962928" y="6259382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Rogatka bielska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662616" y="40696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Odpowiedzią na alarm miał być równoczesny atak na miasto oddziałów zgrupowanych przy bramach miejskich.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4D5E80-935E-C0AB-61B6-B9DACB44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Dalsze losy Płocka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9FC09CA-AA3B-52DB-A665-C193EA9B0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1141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pl-PL" dirty="0">
                <a:cs typeface="Calibri"/>
              </a:rPr>
              <a:t>Powstanie wybuchło w Płocku i województwie płockim zgodnie z planem. Niestety jego rozmiary jak i wyniki zawiodły organizatorów. Niektórzy popadli nawet w depresję, np. Kazimierz Bończa-Błaszczyński. Bardzo szybko bo już 24-25 stycznia prawie całe kierownictwo powstania w </a:t>
            </a:r>
            <a:r>
              <a:rPr lang="pl-PL" dirty="0" smtClean="0">
                <a:cs typeface="Calibri"/>
              </a:rPr>
              <a:t>Płocku </a:t>
            </a:r>
            <a:r>
              <a:rPr lang="pl-PL" dirty="0">
                <a:cs typeface="Calibri"/>
              </a:rPr>
              <a:t>opuściło </a:t>
            </a:r>
            <a:r>
              <a:rPr lang="pl-PL" dirty="0" smtClean="0">
                <a:cs typeface="Calibri"/>
              </a:rPr>
              <a:t>miasto </a:t>
            </a:r>
            <a:r>
              <a:rPr lang="pl-PL" dirty="0">
                <a:cs typeface="Calibri"/>
              </a:rPr>
              <a:t>i wyjechało za granicę zaboru rosyjskiego. Następnym naczelnikiem wojskowym w województwie polskim był Zygmunt </a:t>
            </a:r>
            <a:r>
              <a:rPr lang="pl-PL" dirty="0" err="1">
                <a:cs typeface="Calibri"/>
              </a:rPr>
              <a:t>Padlewski</a:t>
            </a:r>
            <a:r>
              <a:rPr lang="pl-PL" dirty="0">
                <a:cs typeface="Calibri"/>
              </a:rPr>
              <a:t> który miał ambitne plany ponownych uderzeń na Płock, ale niestety nic z tego nie wyszło, bo armia rosyjska została skoncentrowana w ważniejszych miejscowościach woj. płockiego.  </a:t>
            </a:r>
            <a:endParaRPr lang="pl-PL" dirty="0" err="1">
              <a:cs typeface="Calibri" panose="020F0502020204030204"/>
            </a:endParaRPr>
          </a:p>
        </p:txBody>
      </p:sp>
      <p:pic>
        <p:nvPicPr>
          <p:cNvPr id="4" name="Obraz 6" descr="Obraz zawierający osoba&#10;&#10;Opis wygenerowany automatycznie">
            <a:extLst>
              <a:ext uri="{FF2B5EF4-FFF2-40B4-BE49-F238E27FC236}">
                <a16:creationId xmlns="" xmlns:a16="http://schemas.microsoft.com/office/drawing/2014/main" id="{0E41D87A-29A2-44AD-85D7-375402DD8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2" b="36174"/>
          <a:stretch/>
        </p:blipFill>
        <p:spPr>
          <a:xfrm>
            <a:off x="8053430" y="827232"/>
            <a:ext cx="3718563" cy="358243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936319" y="4677718"/>
            <a:ext cx="2029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cs typeface="Calibri"/>
              </a:rPr>
              <a:t>Zygmunt </a:t>
            </a:r>
            <a:r>
              <a:rPr lang="pl-PL" dirty="0" err="1" smtClean="0">
                <a:cs typeface="Calibri"/>
              </a:rPr>
              <a:t>Padlewski</a:t>
            </a:r>
            <a:r>
              <a:rPr lang="pl-PL" dirty="0" smtClean="0">
                <a:cs typeface="Calibri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2761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1276" y="1886634"/>
            <a:ext cx="45967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3200" dirty="0" smtClean="0">
                <a:latin typeface="+mj-lt"/>
                <a:ea typeface="Calibri" pitchFamily="34" charset="0"/>
                <a:cs typeface="Times New Roman" pitchFamily="18" charset="0"/>
              </a:rPr>
              <a:t>Po nieudanym ataku na miasto znaczna część powstańców schroniła się w okolicznych lasach.</a:t>
            </a:r>
            <a:endParaRPr lang="pl-PL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http://www.bn.org.pl/powstanie/zbiory/Grafiki/g003.jpg"/>
          <p:cNvPicPr>
            <a:picLocks noChangeAspect="1" noChangeArrowheads="1"/>
          </p:cNvPicPr>
          <p:nvPr/>
        </p:nvPicPr>
        <p:blipFill>
          <a:blip r:embed="rId2" cstate="print"/>
          <a:srcRect l="10156" t="9103" r="11642" b="10484"/>
          <a:stretch>
            <a:fillRect/>
          </a:stretch>
        </p:blipFill>
        <p:spPr bwMode="auto">
          <a:xfrm>
            <a:off x="5140410" y="906160"/>
            <a:ext cx="6878595" cy="51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C845EC-C056-F257-66CF-76449315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Klęski powstania styczniowego  w Płocku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D437EDB-C599-45FD-4AB8-1ED388849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cs typeface="Calibri"/>
              </a:rPr>
              <a:t>Powstańcy jeszcze wiele razy starali się uderzać na Płock lecz prawie każda z nich skończyła się przegraną. Jednym z najgorszych zdarzeń było aresztowanie i śmierć Waleriana Ostrowskiego co wpłynęło negatywnie na dalszy przebieg powstania na Mazowszu Płockim. Były też nieliczne zwycięstwa, np. 7 marca Zygmunt </a:t>
            </a:r>
            <a:r>
              <a:rPr lang="pl-PL" dirty="0" err="1">
                <a:cs typeface="Calibri"/>
              </a:rPr>
              <a:t>Padlewski</a:t>
            </a:r>
            <a:r>
              <a:rPr lang="pl-PL" dirty="0">
                <a:cs typeface="Calibri"/>
              </a:rPr>
              <a:t> wkroczył do Myszyńca i 2 dni później wygrał z Rosjanami, a dokładniej kolumną pułkownika Wałujewa. Niestety niedługo później został zaskoczony przez Rosjan i musiał uciekać.</a:t>
            </a:r>
            <a:endParaRPr lang="pl-PL" dirty="0" err="1">
              <a:cs typeface="Calibri" panose="020F0502020204030204"/>
            </a:endParaRPr>
          </a:p>
        </p:txBody>
      </p:sp>
      <p:pic>
        <p:nvPicPr>
          <p:cNvPr id="4" name="Obraz 4" descr="Obraz zawierający tekst, obiekt, moneta&#10;&#10;Opis wygenerowany automatycznie">
            <a:extLst>
              <a:ext uri="{FF2B5EF4-FFF2-40B4-BE49-F238E27FC236}">
                <a16:creationId xmlns="" xmlns:a16="http://schemas.microsoft.com/office/drawing/2014/main" id="{E28BAB65-3DEC-44C5-BDFB-AC45E9691D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41897"/>
          <a:stretch>
            <a:fillRect/>
          </a:stretch>
        </p:blipFill>
        <p:spPr>
          <a:xfrm>
            <a:off x="7043351" y="4660025"/>
            <a:ext cx="2243244" cy="219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28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89C835-C46D-C7A2-5699-A16DDC66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Końcówka powstania styczniowego w Płocku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55D7618-9290-50BD-27D1-ACAC605C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207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/>
            <a:r>
              <a:rPr lang="pl-PL" dirty="0">
                <a:cs typeface="Calibri"/>
              </a:rPr>
              <a:t>Niestety te wszystkie klęski zakończyły się tym, że </a:t>
            </a:r>
            <a:r>
              <a:rPr lang="pl-PL" dirty="0" smtClean="0">
                <a:cs typeface="Calibri"/>
              </a:rPr>
              <a:t>22 </a:t>
            </a:r>
            <a:r>
              <a:rPr lang="pl-PL" dirty="0">
                <a:cs typeface="Calibri"/>
              </a:rPr>
              <a:t>marca </a:t>
            </a:r>
            <a:r>
              <a:rPr lang="pl-PL" dirty="0" smtClean="0">
                <a:cs typeface="Calibri"/>
              </a:rPr>
              <a:t>Zygmunt </a:t>
            </a:r>
            <a:r>
              <a:rPr lang="pl-PL" dirty="0" err="1" smtClean="0">
                <a:cs typeface="Calibri"/>
              </a:rPr>
              <a:t>Padlewski</a:t>
            </a:r>
            <a:r>
              <a:rPr lang="pl-PL" dirty="0" smtClean="0">
                <a:cs typeface="Calibri"/>
              </a:rPr>
              <a:t> </a:t>
            </a:r>
            <a:r>
              <a:rPr lang="pl-PL" dirty="0">
                <a:cs typeface="Calibri"/>
              </a:rPr>
              <a:t>zgodził się na rozpuszczenie oddziału, uważano już wtedy że powstanie zostało zakończone. </a:t>
            </a:r>
            <a:r>
              <a:rPr lang="pl-PL" dirty="0" err="1" smtClean="0">
                <a:cs typeface="Calibri"/>
              </a:rPr>
              <a:t>Padlewski</a:t>
            </a:r>
            <a:r>
              <a:rPr lang="pl-PL" dirty="0" smtClean="0">
                <a:cs typeface="Calibri"/>
              </a:rPr>
              <a:t>, </a:t>
            </a:r>
            <a:r>
              <a:rPr lang="pl-PL" dirty="0">
                <a:cs typeface="Calibri"/>
              </a:rPr>
              <a:t>na </a:t>
            </a:r>
            <a:r>
              <a:rPr lang="pl-PL" dirty="0" smtClean="0">
                <a:cs typeface="Calibri"/>
              </a:rPr>
              <a:t>szczęście, </a:t>
            </a:r>
            <a:r>
              <a:rPr lang="pl-PL" dirty="0">
                <a:cs typeface="Calibri"/>
              </a:rPr>
              <a:t>po wyjechaniu w marcu do Warszawy powrócił w kwietniu na teren </a:t>
            </a:r>
            <a:r>
              <a:rPr lang="pl-PL" dirty="0" smtClean="0">
                <a:cs typeface="Calibri"/>
              </a:rPr>
              <a:t>województwa </a:t>
            </a:r>
            <a:r>
              <a:rPr lang="pl-PL" dirty="0">
                <a:cs typeface="Calibri"/>
              </a:rPr>
              <a:t>płockiego. W kwietniu 1863 doszło jednak do wielu tragicznych wydarzeń na północnym Mazowszu. 4 kwietnia w Tłuchowie powstańcy ponieśli klęskę przeciwko Rosjanom, a 4 ofiary zakute rosyjskimi szablami są upamiętnione na pomniku na tłuchowskim cmentarzu. </a:t>
            </a:r>
            <a:endParaRPr lang="pl-PL" dirty="0"/>
          </a:p>
        </p:txBody>
      </p:sp>
      <p:pic>
        <p:nvPicPr>
          <p:cNvPr id="4098" name="Picture 2" descr="OSR] Powstańcze mogiły (1863-64r.) : Tłuchowo"/>
          <p:cNvPicPr>
            <a:picLocks noChangeAspect="1" noChangeArrowheads="1"/>
          </p:cNvPicPr>
          <p:nvPr/>
        </p:nvPicPr>
        <p:blipFill>
          <a:blip r:embed="rId2"/>
          <a:srcRect b="7140"/>
          <a:stretch>
            <a:fillRect/>
          </a:stretch>
        </p:blipFill>
        <p:spPr bwMode="auto">
          <a:xfrm>
            <a:off x="7792051" y="1672281"/>
            <a:ext cx="3759204" cy="4654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983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F251F4-80DE-85CE-BD16-7553D902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Zakończenie i upadek powstania w Płocku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94BDE7-7120-AE4A-87EE-E71A427F9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cs typeface="Calibri"/>
              </a:rPr>
              <a:t>Gwoździem do trumny powstania w </a:t>
            </a:r>
            <a:r>
              <a:rPr lang="pl-PL" dirty="0" smtClean="0">
                <a:cs typeface="Calibri"/>
              </a:rPr>
              <a:t>Płocku </a:t>
            </a:r>
            <a:r>
              <a:rPr lang="pl-PL" dirty="0">
                <a:cs typeface="Calibri"/>
              </a:rPr>
              <a:t>było aresztowanie Zygmunta </a:t>
            </a:r>
            <a:r>
              <a:rPr lang="pl-PL" dirty="0" err="1">
                <a:cs typeface="Calibri"/>
              </a:rPr>
              <a:t>Padlewskiego</a:t>
            </a:r>
            <a:r>
              <a:rPr lang="pl-PL" dirty="0">
                <a:cs typeface="Calibri"/>
              </a:rPr>
              <a:t> 21 </a:t>
            </a:r>
            <a:r>
              <a:rPr lang="pl-PL" dirty="0" smtClean="0">
                <a:cs typeface="Calibri"/>
              </a:rPr>
              <a:t>stycznia 1863 r. </a:t>
            </a:r>
            <a:r>
              <a:rPr lang="pl-PL" dirty="0">
                <a:cs typeface="Calibri"/>
              </a:rPr>
              <a:t>Przez to </a:t>
            </a:r>
            <a:r>
              <a:rPr lang="pl-PL" dirty="0" smtClean="0">
                <a:cs typeface="Calibri"/>
              </a:rPr>
              <a:t>Płocczanie </a:t>
            </a:r>
            <a:r>
              <a:rPr lang="pl-PL" dirty="0">
                <a:cs typeface="Calibri"/>
              </a:rPr>
              <a:t>stracili naczelnika wojskowego, </a:t>
            </a:r>
            <a:r>
              <a:rPr lang="pl-PL" dirty="0" smtClean="0">
                <a:cs typeface="Calibri"/>
              </a:rPr>
              <a:t>dowódcę </a:t>
            </a:r>
            <a:r>
              <a:rPr lang="pl-PL" dirty="0">
                <a:cs typeface="Calibri"/>
              </a:rPr>
              <a:t>i </a:t>
            </a:r>
            <a:r>
              <a:rPr lang="pl-PL" dirty="0" smtClean="0">
                <a:cs typeface="Calibri"/>
              </a:rPr>
              <a:t>organizatora, </a:t>
            </a:r>
            <a:r>
              <a:rPr lang="pl-PL" dirty="0">
                <a:cs typeface="Calibri"/>
              </a:rPr>
              <a:t>który wierzył i wiedział jak ważna byłaby wygrana w Płocku. Został rozstrzelany 15 maja </a:t>
            </a:r>
            <a:r>
              <a:rPr lang="pl-PL" dirty="0" smtClean="0">
                <a:cs typeface="Calibri"/>
              </a:rPr>
              <a:t>1863 r. w </a:t>
            </a:r>
            <a:r>
              <a:rPr lang="pl-PL" dirty="0">
                <a:cs typeface="Calibri"/>
              </a:rPr>
              <a:t>okolicy Rogatek Płońskich. </a:t>
            </a:r>
            <a:endParaRPr lang="pl-PL" dirty="0" smtClean="0">
              <a:cs typeface="Calibri"/>
            </a:endParaRPr>
          </a:p>
          <a:p>
            <a:pPr algn="just">
              <a:buNone/>
            </a:pPr>
            <a:r>
              <a:rPr lang="pl-PL" dirty="0" smtClean="0">
                <a:cs typeface="Calibri"/>
              </a:rPr>
              <a:t> </a:t>
            </a:r>
            <a:r>
              <a:rPr lang="pl-PL" dirty="0" smtClean="0">
                <a:cs typeface="Calibri"/>
              </a:rPr>
              <a:t>  </a:t>
            </a:r>
            <a:r>
              <a:rPr lang="pl-PL" dirty="0" smtClean="0">
                <a:cs typeface="Calibri"/>
              </a:rPr>
              <a:t>Powstanie </a:t>
            </a:r>
            <a:r>
              <a:rPr lang="pl-PL" dirty="0">
                <a:cs typeface="Calibri"/>
              </a:rPr>
              <a:t>wtedy przeżyło poważny kryzys i pomimo starań Zbigniewa </a:t>
            </a:r>
            <a:r>
              <a:rPr lang="pl-PL" dirty="0" err="1">
                <a:cs typeface="Calibri"/>
              </a:rPr>
              <a:t>Chądzińskiego</a:t>
            </a:r>
            <a:r>
              <a:rPr lang="pl-PL" dirty="0">
                <a:cs typeface="Calibri"/>
              </a:rPr>
              <a:t> upadło </a:t>
            </a:r>
            <a:r>
              <a:rPr lang="pl-PL" dirty="0" smtClean="0">
                <a:cs typeface="Calibri"/>
              </a:rPr>
              <a:t>na przełomie </a:t>
            </a:r>
            <a:r>
              <a:rPr lang="pl-PL" dirty="0">
                <a:cs typeface="Calibri"/>
              </a:rPr>
              <a:t>1863/1864 roku, a władze carskie </a:t>
            </a:r>
            <a:r>
              <a:rPr lang="pl-PL" dirty="0" smtClean="0">
                <a:cs typeface="Calibri"/>
              </a:rPr>
              <a:t> </a:t>
            </a:r>
            <a:r>
              <a:rPr lang="pl-PL" dirty="0">
                <a:cs typeface="Calibri"/>
              </a:rPr>
              <a:t>starały się pokazać, że mają tu władzę i wprowadzili nowe osoby na urzędy w Płocku. </a:t>
            </a:r>
          </a:p>
        </p:txBody>
      </p:sp>
    </p:spTree>
    <p:extLst>
      <p:ext uri="{BB962C8B-B14F-4D97-AF65-F5344CB8AC3E}">
        <p14:creationId xmlns:p14="http://schemas.microsoft.com/office/powerpoint/2010/main" xmlns="" val="380116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ęzienie, 1910. Miało wtedy ponad 100 lat. Zbudowane zostało przy ul. Więziennej (obecnie ul. Sienkiewicza) przez Dawida Gilly'ego.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7246"/>
          <a:stretch>
            <a:fillRect/>
          </a:stretch>
        </p:blipFill>
        <p:spPr bwMode="auto">
          <a:xfrm>
            <a:off x="313039" y="172995"/>
            <a:ext cx="4305642" cy="322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04800" y="4003759"/>
            <a:ext cx="4300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 smtClean="0">
                <a:latin typeface="+mj-lt"/>
                <a:ea typeface="Calibri" pitchFamily="34" charset="0"/>
                <a:cs typeface="Times New Roman" pitchFamily="18" charset="0"/>
              </a:rPr>
              <a:t>Część powstańców została aresztowana i osadzona w płockim więzieniu.</a:t>
            </a:r>
            <a:endParaRPr lang="pl-PL" sz="2800" dirty="0">
              <a:latin typeface="+mj-lt"/>
              <a:cs typeface="Arial" pitchFamily="34" charset="0"/>
            </a:endParaRPr>
          </a:p>
        </p:txBody>
      </p:sp>
      <p:pic>
        <p:nvPicPr>
          <p:cNvPr id="4" name="Obraz 7" descr="Obraz zawierający tekst, książka, stare, pozujący&#10;&#10;Opis wygenerowany automatycznie">
            <a:extLst>
              <a:ext uri="{FF2B5EF4-FFF2-40B4-BE49-F238E27FC236}">
                <a16:creationId xmlns="" xmlns:a16="http://schemas.microsoft.com/office/drawing/2014/main" id="{6A4D90F0-D298-4CCA-9B84-94FDC6E473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3910" y="245791"/>
            <a:ext cx="6616823" cy="418514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305168" y="456393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dirty="0" smtClean="0">
                <a:latin typeface="+mj-lt"/>
                <a:cs typeface="Arial"/>
              </a:rPr>
              <a:t>Zygmunt </a:t>
            </a:r>
            <a:r>
              <a:rPr lang="pl-PL" sz="2800" dirty="0" err="1" smtClean="0">
                <a:latin typeface="+mj-lt"/>
                <a:cs typeface="Arial"/>
              </a:rPr>
              <a:t>Padlewski</a:t>
            </a:r>
            <a:r>
              <a:rPr lang="pl-PL" sz="2800" dirty="0" smtClean="0">
                <a:latin typeface="+mj-lt"/>
                <a:cs typeface="Arial"/>
              </a:rPr>
              <a:t> został rozstrzelany w Płocku 15 maja 1863 r.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F58C2E-ED2F-59D0-149F-B600E654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Upamiętnienie powstania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477C57-9EA7-15C3-A80B-D3EE004FB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cs typeface="Calibri"/>
              </a:rPr>
              <a:t>Płocczanie zawsze pamiętali o powstaniu styczniowym, a zwłaszcza o zwycięstwie pod </a:t>
            </a:r>
            <a:r>
              <a:rPr lang="pl-PL" dirty="0" err="1">
                <a:cs typeface="Calibri"/>
              </a:rPr>
              <a:t>Ciółkowem</a:t>
            </a:r>
            <a:r>
              <a:rPr lang="pl-PL" dirty="0">
                <a:cs typeface="Calibri"/>
              </a:rPr>
              <a:t> i wydarzeniach z nocy 22 na 23 stycznia. Na cmentarzu przy alejach Kobylińskiego wzniesiono pomnik - krzyż powstańczy. Nie znamy daty jego powstania ani nawet czy to grób, czy tylko symboliczne upamiętnienie wydarzeń z </a:t>
            </a:r>
            <a:r>
              <a:rPr lang="pl-PL" dirty="0" smtClean="0">
                <a:cs typeface="Calibri"/>
              </a:rPr>
              <a:t>Płocka</a:t>
            </a:r>
            <a:r>
              <a:rPr lang="pl-PL" dirty="0">
                <a:cs typeface="Calibri"/>
              </a:rPr>
              <a:t>. Innym ważnym miejscem była mogiła przy ul. </a:t>
            </a:r>
            <a:r>
              <a:rPr lang="pl-PL" dirty="0" err="1">
                <a:cs typeface="Calibri"/>
              </a:rPr>
              <a:t>Królewiecjkiej</a:t>
            </a:r>
            <a:r>
              <a:rPr lang="pl-PL" dirty="0">
                <a:cs typeface="Calibri"/>
              </a:rPr>
              <a:t> 22 gdzie według tradycji mieli być pochowani dwaj powstańcy.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6532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ww.rowery.olsztyn.pl/wiki/_media/miejsca/1863/mazowieckie/plock/2010-07-17/plock631.jpg"/>
          <p:cNvPicPr>
            <a:picLocks noChangeAspect="1" noChangeArrowheads="1"/>
          </p:cNvPicPr>
          <p:nvPr/>
        </p:nvPicPr>
        <p:blipFill>
          <a:blip r:embed="rId2"/>
          <a:srcRect b="7928"/>
          <a:stretch>
            <a:fillRect/>
          </a:stretch>
        </p:blipFill>
        <p:spPr bwMode="auto">
          <a:xfrm>
            <a:off x="262667" y="683741"/>
            <a:ext cx="4294659" cy="296562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354227" y="4023322"/>
            <a:ext cx="4085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"Tu spoczywają prochy </a:t>
            </a:r>
            <a:r>
              <a:rPr lang="pl-PL" i="1" dirty="0" smtClean="0"/>
              <a:t>ludzkie, </a:t>
            </a:r>
            <a:r>
              <a:rPr lang="pl-PL" i="1" dirty="0" smtClean="0"/>
              <a:t>ekshumowane 18 października 2001 </a:t>
            </a:r>
            <a:r>
              <a:rPr lang="pl-PL" i="1" dirty="0" smtClean="0"/>
              <a:t>roku </a:t>
            </a:r>
            <a:r>
              <a:rPr lang="pl-PL" i="1" dirty="0" smtClean="0"/>
              <a:t>z posesji Królewiecka 22 – zgodnie z </a:t>
            </a:r>
            <a:r>
              <a:rPr lang="pl-PL" i="1" dirty="0" smtClean="0"/>
              <a:t>tradycją </a:t>
            </a:r>
            <a:r>
              <a:rPr lang="pl-PL" i="1" dirty="0" smtClean="0"/>
              <a:t>było to miejsce pochówku </a:t>
            </a:r>
            <a:r>
              <a:rPr lang="pl-PL" i="1" dirty="0" smtClean="0"/>
              <a:t>dwóch </a:t>
            </a:r>
            <a:r>
              <a:rPr lang="pl-PL" i="1" dirty="0" smtClean="0"/>
              <a:t>powstańców poległych w Płocku w 1863 roku</a:t>
            </a:r>
            <a:r>
              <a:rPr lang="pl-PL" i="1" dirty="0" smtClean="0"/>
              <a:t>"</a:t>
            </a:r>
            <a:r>
              <a:rPr lang="pl-PL" dirty="0" smtClean="0"/>
              <a:t>. – Cmentarz Garnizonowy Płock</a:t>
            </a:r>
            <a:endParaRPr lang="pl-PL" dirty="0"/>
          </a:p>
        </p:txBody>
      </p:sp>
      <p:pic>
        <p:nvPicPr>
          <p:cNvPr id="33796" name="Picture 4" descr="https://www.rowery.olsztyn.pl/wiki/_media/miejsca/1863/mazowieckie/plock/2010-07-17/plock633.jpg"/>
          <p:cNvPicPr>
            <a:picLocks noChangeAspect="1" noChangeArrowheads="1"/>
          </p:cNvPicPr>
          <p:nvPr/>
        </p:nvPicPr>
        <p:blipFill>
          <a:blip r:embed="rId3"/>
          <a:srcRect b="7633"/>
          <a:stretch>
            <a:fillRect/>
          </a:stretch>
        </p:blipFill>
        <p:spPr bwMode="auto">
          <a:xfrm>
            <a:off x="5288691" y="288323"/>
            <a:ext cx="4304699" cy="2982098"/>
          </a:xfrm>
          <a:prstGeom prst="rect">
            <a:avLst/>
          </a:prstGeom>
          <a:noFill/>
        </p:spPr>
      </p:pic>
      <p:pic>
        <p:nvPicPr>
          <p:cNvPr id="33798" name="Picture 6" descr="https://www.rowery.olsztyn.pl/wiki/_media/miejsca/1863/mazowieckie/plock/2010-07-17/plock634.jpg"/>
          <p:cNvPicPr>
            <a:picLocks noChangeAspect="1" noChangeArrowheads="1"/>
          </p:cNvPicPr>
          <p:nvPr/>
        </p:nvPicPr>
        <p:blipFill>
          <a:blip r:embed="rId4"/>
          <a:srcRect l="23039" t="15856" r="23231" b="14667"/>
          <a:stretch>
            <a:fillRect/>
          </a:stretch>
        </p:blipFill>
        <p:spPr bwMode="auto">
          <a:xfrm>
            <a:off x="9234616" y="1902940"/>
            <a:ext cx="2675673" cy="2594919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090983" y="4102614"/>
            <a:ext cx="3945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"Zbiorowa mogiła powstańców 1863 r.</a:t>
            </a:r>
          </a:p>
          <a:p>
            <a:r>
              <a:rPr lang="pl-PL" i="1" dirty="0" smtClean="0"/>
              <a:t> Poległych w walce o wolność ojczyzny </a:t>
            </a:r>
          </a:p>
          <a:p>
            <a:r>
              <a:rPr lang="pl-PL" i="1" dirty="0" smtClean="0"/>
              <a:t>cześć ich pamięci"</a:t>
            </a:r>
            <a:r>
              <a:rPr lang="pl-PL" dirty="0" smtClean="0"/>
              <a:t>. - Stary Cmentarz </a:t>
            </a:r>
            <a:r>
              <a:rPr lang="pl-PL" dirty="0" smtClean="0"/>
              <a:t>przy al. </a:t>
            </a:r>
            <a:r>
              <a:rPr lang="pl-PL" dirty="0" smtClean="0"/>
              <a:t>Kobylińskiego.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ygmunt padlewski płock - artykuły | Płock Nasze Mias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68887"/>
            <a:ext cx="6096000" cy="4562476"/>
          </a:xfrm>
          <a:prstGeom prst="rect">
            <a:avLst/>
          </a:prstGeom>
          <a:noFill/>
        </p:spPr>
      </p:pic>
      <p:pic>
        <p:nvPicPr>
          <p:cNvPr id="30724" name="Picture 4" descr="Zygmunt Padlewski – Wikipedia, wolna encykl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1086" y="185779"/>
            <a:ext cx="4758948" cy="6091453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790028" y="5336744"/>
            <a:ext cx="4325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Upamiętnienie gen. Zygmunta </a:t>
            </a:r>
            <a:r>
              <a:rPr lang="pl-PL" dirty="0" err="1" smtClean="0"/>
              <a:t>Padlewskiego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CACE3E-1DA1-2D46-5AD6-C476161C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Rozpoczęcie powstania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99B547C-F16D-444E-8999-BD562197E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cs typeface="Calibri"/>
              </a:rPr>
              <a:t>Pierwsze walki w okolicach Płocka zanotowano już w przedpołudnie 22 stycznia 1863 r. czyli na 1 dzień przed oficjalnym rozpoczęciem powstania.</a:t>
            </a:r>
          </a:p>
        </p:txBody>
      </p:sp>
      <p:pic>
        <p:nvPicPr>
          <p:cNvPr id="4" name="Obraz 3" descr="Schröttersburg a.d.Weichsel. Płock. Awers dawnej pocztówki.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3546" t="10512" r="2305" b="10782"/>
          <a:stretch>
            <a:fillRect/>
          </a:stretch>
        </p:blipFill>
        <p:spPr bwMode="auto">
          <a:xfrm>
            <a:off x="4349578" y="3130377"/>
            <a:ext cx="5774725" cy="3303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2558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b="20127"/>
          <a:stretch>
            <a:fillRect/>
          </a:stretch>
        </p:blipFill>
        <p:spPr bwMode="auto">
          <a:xfrm>
            <a:off x="461316" y="335750"/>
            <a:ext cx="5579003" cy="594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6820958" y="1769762"/>
            <a:ext cx="44463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latin typeface="+mj-lt"/>
                <a:cs typeface="Calibri"/>
              </a:rPr>
              <a:t>My – uczniowie „Elektryka” -  także pamiętamy o bohaterach</a:t>
            </a:r>
          </a:p>
          <a:p>
            <a:pPr algn="ctr">
              <a:buFontTx/>
              <a:buChar char="-"/>
            </a:pPr>
            <a:r>
              <a:rPr lang="pl-PL" sz="2800" dirty="0" smtClean="0">
                <a:latin typeface="+mj-lt"/>
                <a:cs typeface="Calibri"/>
              </a:rPr>
              <a:t> opiekujemy się mogiłą Maurycego Szymańskiego</a:t>
            </a:r>
          </a:p>
          <a:p>
            <a:pPr algn="ctr">
              <a:buFontTx/>
              <a:buChar char="-"/>
            </a:pPr>
            <a:r>
              <a:rPr lang="pl-PL" sz="2800" dirty="0" smtClean="0">
                <a:latin typeface="+mj-lt"/>
              </a:rPr>
              <a:t> powstańca styczniowego, wywiezionego na Syberię.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1B25AC-00A6-050E-3A2C-8ABB5FBA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Calibri Light"/>
              </a:rPr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2BF6C7-6F7F-0A24-4189-DBB420A4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dirty="0">
                <a:cs typeface="Calibri"/>
              </a:rPr>
              <a:t>Dziękuję za uwagę.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803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6C23F3-6128-C2F1-15C6-71E282E1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Pierwsze walki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8F8E6B-A952-4417-8976-6523DE9EA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092"/>
            <a:ext cx="7753865" cy="45458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pl-PL" dirty="0">
                <a:cs typeface="Calibri"/>
              </a:rPr>
              <a:t>Jedna z pierwszych bitw odbyła się 22 stycznia, gdy pod </a:t>
            </a:r>
            <a:r>
              <a:rPr lang="pl-PL" dirty="0" err="1">
                <a:cs typeface="Calibri"/>
              </a:rPr>
              <a:t>Ciółkowem</a:t>
            </a:r>
            <a:r>
              <a:rPr lang="pl-PL" dirty="0">
                <a:cs typeface="Calibri"/>
              </a:rPr>
              <a:t> powstańcy natrafili na duży oddział piechoty. Rosjanie myśląc, że Polacy chcą się poddać, ale wtedy dowódca powstańców major Aleksander Rogaliński wystrzelił w przywódcę Rosjan pułkownika </a:t>
            </a:r>
            <a:r>
              <a:rPr lang="pl-PL" dirty="0" err="1">
                <a:cs typeface="Calibri"/>
              </a:rPr>
              <a:t>Koźlaninowa</a:t>
            </a:r>
            <a:r>
              <a:rPr lang="pl-PL" dirty="0">
                <a:cs typeface="Calibri"/>
              </a:rPr>
              <a:t>. Postrzelony </a:t>
            </a:r>
            <a:r>
              <a:rPr lang="pl-PL" dirty="0" err="1">
                <a:cs typeface="Calibri"/>
              </a:rPr>
              <a:t>Koźlaninow</a:t>
            </a:r>
            <a:r>
              <a:rPr lang="pl-PL" dirty="0">
                <a:cs typeface="Calibri"/>
              </a:rPr>
              <a:t> spadł z konia, a następnie zmarł, a Polacy odnieśli zdecydowane zwycięstwo. Na polu walki zginęło 43 Rosjan i 17 było rannych. Niestety oddział z pod </a:t>
            </a:r>
            <a:r>
              <a:rPr lang="pl-PL" dirty="0" err="1">
                <a:cs typeface="Calibri"/>
              </a:rPr>
              <a:t>Ciółkowa</a:t>
            </a:r>
            <a:r>
              <a:rPr lang="pl-PL" dirty="0">
                <a:cs typeface="Calibri"/>
              </a:rPr>
              <a:t> został rozbity w następnie bitwie gdzie </a:t>
            </a:r>
            <a:r>
              <a:rPr lang="pl-PL" dirty="0">
                <a:cs typeface="Calibri"/>
              </a:rPr>
              <a:t>R</a:t>
            </a:r>
            <a:r>
              <a:rPr lang="pl-PL" dirty="0" smtClean="0">
                <a:cs typeface="Calibri"/>
              </a:rPr>
              <a:t>osjanami </a:t>
            </a:r>
            <a:r>
              <a:rPr lang="pl-PL" dirty="0">
                <a:cs typeface="Calibri"/>
              </a:rPr>
              <a:t>dowodził kapitan Stefanowski. Ta porażka była spowodowana tym, że ranny Rogaliński nie mógł przewodzić, a oddział został bez dowódcy.</a:t>
            </a:r>
            <a:endParaRPr lang="pl-PL" dirty="0"/>
          </a:p>
        </p:txBody>
      </p:sp>
      <p:pic>
        <p:nvPicPr>
          <p:cNvPr id="10242" name="Picture 2" descr="Aleksander Rogaliński | Historia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1208" y="864973"/>
            <a:ext cx="3050780" cy="4693507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9004196" y="5707447"/>
            <a:ext cx="281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cs typeface="Calibri"/>
              </a:rPr>
              <a:t>major Aleksander Rogaliński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1027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F9E803-D215-79C7-8768-70DE78FD6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Skutki bitwy pod </a:t>
            </a:r>
            <a:r>
              <a:rPr lang="pl-PL" dirty="0" err="1">
                <a:cs typeface="Calibri Light"/>
              </a:rPr>
              <a:t>Ciółkowem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7181BF-78CC-3D38-CEF9-58C6AB599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l-PL" dirty="0">
                <a:cs typeface="Calibri"/>
              </a:rPr>
              <a:t>Powstańcy wygrali pod </a:t>
            </a:r>
            <a:r>
              <a:rPr lang="pl-PL" dirty="0" err="1">
                <a:cs typeface="Calibri"/>
              </a:rPr>
              <a:t>Ciółkowem</a:t>
            </a:r>
            <a:r>
              <a:rPr lang="pl-PL" dirty="0">
                <a:cs typeface="Calibri"/>
              </a:rPr>
              <a:t>, ale niestety miało to fatalne następstwa. Zmobilizowano rosyjskich żołnierzy, a według wojskowych meldunków podjęli oni też liczne działania przeciwko powstaniu.</a:t>
            </a:r>
          </a:p>
        </p:txBody>
      </p:sp>
      <p:pic>
        <p:nvPicPr>
          <p:cNvPr id="9218" name="Picture 2" descr="Potyczka pod Ciołkowem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6170" y="3076361"/>
            <a:ext cx="7085484" cy="3542742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0" y="5073134"/>
            <a:ext cx="3948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/>
              <a:t>Józef Chełmoński, </a:t>
            </a:r>
            <a:r>
              <a:rPr lang="pl-PL" sz="1600" dirty="0" smtClean="0"/>
              <a:t>Epizod z powstania 1863 r. 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21547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Początek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8234"/>
          </a:xfrm>
        </p:spPr>
        <p:txBody>
          <a:bodyPr/>
          <a:lstStyle/>
          <a:p>
            <a:pPr algn="just"/>
            <a:r>
              <a:rPr lang="pl-PL" dirty="0" smtClean="0">
                <a:cs typeface="Arial"/>
              </a:rPr>
              <a:t>Sygnałem do rozpoczęcia walk w Płocku był głos sygnaturki, czyli małego dzwonu z dzwonnicy katedralnej. </a:t>
            </a:r>
          </a:p>
          <a:p>
            <a:pPr algn="just"/>
            <a:endParaRPr lang="pl-PL" dirty="0"/>
          </a:p>
        </p:txBody>
      </p:sp>
      <p:pic>
        <p:nvPicPr>
          <p:cNvPr id="4" name="Picture 2" descr="Kliknij aby obejrzeć w pełnym rozmiarz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22932"/>
          <a:stretch>
            <a:fillRect/>
          </a:stretch>
        </p:blipFill>
        <p:spPr bwMode="auto">
          <a:xfrm>
            <a:off x="7362806" y="2669059"/>
            <a:ext cx="3313434" cy="384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A86F3C-B06B-90E9-BFA5-98F7153B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Atak na garnizon płocki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1D7548-5CD3-898E-C084-2F2DB07E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pl-PL" dirty="0">
                <a:cs typeface="Calibri"/>
              </a:rPr>
              <a:t>Atak miał być przeprowadzony przez oddziały z całego województwa płockiego. Niestety przybyła tylko partia drobińska złożona ze 120 osób. Atakiem powstańców przewodził Kazimierz Bończa-Błaszczyński, a w ataku brało ok. 400 osób. Celem był garnizon </a:t>
            </a:r>
            <a:r>
              <a:rPr lang="pl-PL" dirty="0">
                <a:cs typeface="Calibri"/>
              </a:rPr>
              <a:t>R</a:t>
            </a:r>
            <a:r>
              <a:rPr lang="pl-PL" dirty="0" smtClean="0">
                <a:cs typeface="Calibri"/>
              </a:rPr>
              <a:t>osjan </a:t>
            </a:r>
            <a:r>
              <a:rPr lang="pl-PL" dirty="0">
                <a:cs typeface="Calibri"/>
              </a:rPr>
              <a:t>przy Rynku Kanonicznym (dziś pl. Narutowicza). Załoga garnizonu nie dała się zaskoczyć i odpowiedziała ogniem plutonowym, spanikowani powstańcy mimo prób zatrzymania przez dowódcę uciekli z bitwy.</a:t>
            </a:r>
          </a:p>
        </p:txBody>
      </p:sp>
      <p:pic>
        <p:nvPicPr>
          <p:cNvPr id="4" name="Picture 2" descr="Kazimierz Błaszczyński jako sztabskapitan rosyjskiej artylerii, przed 18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184" y="271848"/>
            <a:ext cx="3641125" cy="501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8156996" y="5517978"/>
            <a:ext cx="2995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cs typeface="Calibri"/>
              </a:rPr>
              <a:t>Kazimierz Bończa-Błaszczyński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563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polskaniezwykla.pl/medium/27104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71848" y="617838"/>
            <a:ext cx="7326184" cy="549463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7850660" y="2423637"/>
            <a:ext cx="423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Powstanie w Płocku miało rozpocząć się atakiem na odwach </a:t>
            </a:r>
          </a:p>
          <a:p>
            <a:pPr algn="ctr"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posterunek carskiego wojska </a:t>
            </a:r>
          </a:p>
          <a:p>
            <a:pPr algn="ctr">
              <a:defRPr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w nocy z 22 na 23 stycznia 1863 r.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walki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4854146" cy="2029683"/>
          </a:xfrm>
        </p:spPr>
        <p:txBody>
          <a:bodyPr/>
          <a:lstStyle/>
          <a:p>
            <a:pPr algn="just"/>
            <a:r>
              <a:rPr lang="pl-PL" dirty="0" smtClean="0">
                <a:latin typeface="+mj-lt"/>
              </a:rPr>
              <a:t> </a:t>
            </a:r>
            <a:r>
              <a:rPr lang="pl-PL" dirty="0" smtClean="0">
                <a:latin typeface="+mj-lt"/>
                <a:ea typeface="Calibri" pitchFamily="34" charset="0"/>
                <a:cs typeface="Times New Roman" pitchFamily="18" charset="0"/>
              </a:rPr>
              <a:t>Na Placu przed Kościołem Ojców Reformatorów do powstania dołączyli studenci seminarium duchownego.</a:t>
            </a:r>
            <a:endParaRPr lang="pl-PL" dirty="0" smtClean="0">
              <a:latin typeface="+mj-lt"/>
              <a:cs typeface="Arial" pitchFamily="34" charset="0"/>
            </a:endParaRPr>
          </a:p>
          <a:p>
            <a:pPr algn="just">
              <a:buNone/>
            </a:pPr>
            <a:endParaRPr lang="pl-PL" dirty="0">
              <a:latin typeface="+mj-lt"/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 b="34601"/>
          <a:stretch>
            <a:fillRect/>
          </a:stretch>
        </p:blipFill>
        <p:spPr bwMode="auto">
          <a:xfrm>
            <a:off x="5741773" y="1729946"/>
            <a:ext cx="6128952" cy="45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6DC3936-9D8B-2A99-0EDB-99AF9F4F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cs typeface="Calibri Light"/>
              </a:rPr>
              <a:t>Dalsze starania powstańców w Płocku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4FED355-4CDA-C53C-B352-FD89D51D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pl-PL" dirty="0">
                <a:cs typeface="Calibri"/>
              </a:rPr>
              <a:t>Niestety płocczanie nie odnieśli już żadnego ważnego zwycięstwa, a wszystkie próby ataku na koszary skończyły się przegranymi. Po klęsce powstańców Rosjanie aresztowali 200 osób szukających schronienia w </a:t>
            </a:r>
            <a:r>
              <a:rPr lang="pl-PL" dirty="0" smtClean="0">
                <a:cs typeface="Calibri"/>
              </a:rPr>
              <a:t>Katedrze</a:t>
            </a:r>
            <a:r>
              <a:rPr lang="pl-PL" dirty="0">
                <a:cs typeface="Calibri"/>
              </a:rPr>
              <a:t>, a w </a:t>
            </a:r>
            <a:r>
              <a:rPr lang="pl-PL" dirty="0" smtClean="0">
                <a:cs typeface="Calibri"/>
              </a:rPr>
              <a:t>Klasztorze </a:t>
            </a:r>
            <a:r>
              <a:rPr lang="pl-PL" dirty="0">
                <a:cs typeface="Calibri"/>
              </a:rPr>
              <a:t>i </a:t>
            </a:r>
            <a:r>
              <a:rPr lang="pl-PL" dirty="0" smtClean="0">
                <a:cs typeface="Calibri"/>
              </a:rPr>
              <a:t>Kościele </a:t>
            </a:r>
            <a:r>
              <a:rPr lang="pl-PL" dirty="0">
                <a:cs typeface="Calibri"/>
              </a:rPr>
              <a:t>K</a:t>
            </a:r>
            <a:r>
              <a:rPr lang="pl-PL" dirty="0" smtClean="0">
                <a:cs typeface="Calibri"/>
              </a:rPr>
              <a:t>sięży </a:t>
            </a:r>
            <a:r>
              <a:rPr lang="pl-PL" dirty="0">
                <a:cs typeface="Calibri"/>
              </a:rPr>
              <a:t>R</a:t>
            </a:r>
            <a:r>
              <a:rPr lang="pl-PL" dirty="0" smtClean="0">
                <a:cs typeface="Calibri"/>
              </a:rPr>
              <a:t>eformatorów </a:t>
            </a:r>
            <a:r>
              <a:rPr lang="pl-PL" dirty="0">
                <a:cs typeface="Calibri"/>
              </a:rPr>
              <a:t>uciekających przed </a:t>
            </a:r>
            <a:r>
              <a:rPr lang="pl-PL" dirty="0" smtClean="0">
                <a:cs typeface="Calibri"/>
              </a:rPr>
              <a:t>Rosjanami </a:t>
            </a:r>
            <a:r>
              <a:rPr lang="pl-PL" dirty="0">
                <a:cs typeface="Calibri"/>
              </a:rPr>
              <a:t>bito kolbami karabinów. </a:t>
            </a:r>
            <a:endParaRPr lang="pl-PL" dirty="0" smtClean="0">
              <a:cs typeface="Calibri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l-PL" dirty="0" smtClean="0">
                <a:cs typeface="Calibri"/>
              </a:rPr>
              <a:t>   Według </a:t>
            </a:r>
            <a:r>
              <a:rPr lang="pl-PL" dirty="0">
                <a:cs typeface="Calibri"/>
              </a:rPr>
              <a:t>podań Antoniego Nowowiejskiego żołnierze rosyjscy bili kolbami karabinów przechodniów przez co ulice opustoszały.</a:t>
            </a:r>
          </a:p>
        </p:txBody>
      </p:sp>
    </p:spTree>
    <p:extLst>
      <p:ext uri="{BB962C8B-B14F-4D97-AF65-F5344CB8AC3E}">
        <p14:creationId xmlns:p14="http://schemas.microsoft.com/office/powerpoint/2010/main" xmlns="" val="1371657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917</Words>
  <Application>Microsoft Office PowerPoint</Application>
  <PresentationFormat>Niestandardowy</PresentationFormat>
  <Paragraphs>53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Powstanie styczniowe w Płocku</vt:lpstr>
      <vt:lpstr>Rozpoczęcie powstania</vt:lpstr>
      <vt:lpstr>Pierwsze walki</vt:lpstr>
      <vt:lpstr>Skutki bitwy pod Ciółkowem</vt:lpstr>
      <vt:lpstr>Początek</vt:lpstr>
      <vt:lpstr>Atak na garnizon płocki</vt:lpstr>
      <vt:lpstr>Slajd 7</vt:lpstr>
      <vt:lpstr>walki</vt:lpstr>
      <vt:lpstr>Dalsze starania powstańców w Płocku</vt:lpstr>
      <vt:lpstr>Slajd 10</vt:lpstr>
      <vt:lpstr>Dalsze losy Płocka</vt:lpstr>
      <vt:lpstr>Slajd 12</vt:lpstr>
      <vt:lpstr>Klęski powstania styczniowego  w Płocku</vt:lpstr>
      <vt:lpstr>Końcówka powstania styczniowego w Płocku</vt:lpstr>
      <vt:lpstr>Zakończenie i upadek powstania w Płocku</vt:lpstr>
      <vt:lpstr>Slajd 16</vt:lpstr>
      <vt:lpstr>Upamiętnienie powstania</vt:lpstr>
      <vt:lpstr>Slajd 18</vt:lpstr>
      <vt:lpstr>Slajd 19</vt:lpstr>
      <vt:lpstr>Slajd 20</vt:lpstr>
      <vt:lpstr>Koniec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Oliwia Wojciechowska</cp:lastModifiedBy>
  <cp:revision>374</cp:revision>
  <dcterms:created xsi:type="dcterms:W3CDTF">2023-01-16T16:37:54Z</dcterms:created>
  <dcterms:modified xsi:type="dcterms:W3CDTF">2023-01-18T17:04:12Z</dcterms:modified>
</cp:coreProperties>
</file>