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78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407" r:id="rId14"/>
    <p:sldId id="396" r:id="rId15"/>
    <p:sldId id="397" r:id="rId16"/>
    <p:sldId id="398" r:id="rId17"/>
    <p:sldId id="399" r:id="rId18"/>
    <p:sldId id="400" r:id="rId19"/>
    <p:sldId id="401" r:id="rId20"/>
    <p:sldId id="403" r:id="rId21"/>
    <p:sldId id="404" r:id="rId22"/>
    <p:sldId id="405" r:id="rId23"/>
    <p:sldId id="406" r:id="rId24"/>
    <p:sldId id="402" r:id="rId25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łgorzata Kuźniak-Stankowska" initials="MK" lastIdx="0" clrIdx="0">
    <p:extLst>
      <p:ext uri="{19B8F6BF-5375-455C-9EA6-DF929625EA0E}">
        <p15:presenceInfo xmlns:p15="http://schemas.microsoft.com/office/powerpoint/2012/main" userId="S-1-5-21-1409082233-113007714-1801674531-1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301" autoAdjust="0"/>
  </p:normalViewPr>
  <p:slideViewPr>
    <p:cSldViewPr snapToGrid="0">
      <p:cViewPr varScale="1">
        <p:scale>
          <a:sx n="75" d="100"/>
          <a:sy n="75" d="100"/>
        </p:scale>
        <p:origin x="931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C57AB-99F0-4585-A5C4-3BC8E7FE5295}" type="datetimeFigureOut">
              <a:rPr lang="pl-PL" smtClean="0"/>
              <a:pPr/>
              <a:t>16.01.2024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E1E18-DF78-4AFC-83DF-8CD457A9871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66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1" y="280204"/>
            <a:ext cx="7332866" cy="212280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EF3B4-BE8C-41E9-AC92-8AD843161A80}" type="datetimeFigureOut">
              <a:rPr lang="pl-PL"/>
              <a:pPr>
                <a:defRPr/>
              </a:pPr>
              <a:t>16.01.2024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BCDF-6BBC-43F4-9663-0ED8865D03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017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06CB3-297F-4022-924A-B0A85240B893}" type="datetimeFigureOut">
              <a:rPr lang="pl-PL"/>
              <a:pPr>
                <a:defRPr/>
              </a:pPr>
              <a:t>16.01.2024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1F09-7994-4953-B304-DEF82A5352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8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EEAE9-676C-48EA-A959-A83C39348B5E}" type="datetimeFigureOut">
              <a:rPr lang="pl-PL"/>
              <a:pPr>
                <a:defRPr/>
              </a:pPr>
              <a:t>16.01.2024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F38D-B4BF-4EF6-903B-1FA453CD8B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24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F466-25EF-42B9-980A-7DD287B1C69A}" type="datetimeFigureOut">
              <a:rPr lang="pl-PL"/>
              <a:pPr>
                <a:defRPr/>
              </a:pPr>
              <a:t>16.01.2024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84DC-53D5-4EE9-9457-F57189B259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1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53D7-17F6-4E17-846E-49DFF1FE086A}" type="datetimeFigureOut">
              <a:rPr lang="pl-PL"/>
              <a:pPr>
                <a:defRPr/>
              </a:pPr>
              <a:t>16.01.2024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57C7-ED6B-40AE-9EC6-D2CDC39C50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4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/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83C8-4CBB-4288-B9D9-FFC3200A756C}" type="datetimeFigureOut">
              <a:rPr lang="pl-PL"/>
              <a:pPr>
                <a:defRPr/>
              </a:pPr>
              <a:t>16.01.2024</a:t>
            </a:fld>
            <a:endParaRPr lang="pl-PL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161F7-E8A7-4066-B118-09E5A36025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40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/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45ED-75D0-4F0D-9583-AABCC7DD4DFB}" type="datetimeFigureOut">
              <a:rPr lang="pl-PL"/>
              <a:pPr>
                <a:defRPr/>
              </a:pPr>
              <a:t>16.01.2024</a:t>
            </a:fld>
            <a:endParaRPr lang="pl-PL"/>
          </a:p>
        </p:txBody>
      </p:sp>
      <p:sp>
        <p:nvSpPr>
          <p:cNvPr id="9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CA10-A020-47D5-BCE4-758690845E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63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789DE-C6F1-4717-ACF5-E484B64476A6}" type="datetimeFigureOut">
              <a:rPr lang="pl-PL"/>
              <a:pPr>
                <a:defRPr/>
              </a:pPr>
              <a:t>16.01.2024</a:t>
            </a:fld>
            <a:endParaRPr lang="pl-PL"/>
          </a:p>
        </p:txBody>
      </p:sp>
      <p:sp>
        <p:nvSpPr>
          <p:cNvPr id="5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87C9-DFF5-407C-B0F3-77723A9F73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1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3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7A7D-D170-44AC-B0B0-32D4CF29D062}" type="datetimeFigureOut">
              <a:rPr lang="pl-PL"/>
              <a:pPr>
                <a:defRPr/>
              </a:pPr>
              <a:t>16.01.2024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96424-62CC-436F-AFA9-212D3D202B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20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/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2" y="6268591"/>
            <a:ext cx="2208245" cy="4528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021BD-03EB-41E0-827B-996D2CB65B09}" type="datetimeFigureOut">
              <a:rPr lang="pl-PL"/>
              <a:pPr>
                <a:defRPr/>
              </a:pPr>
              <a:t>16.01.2024</a:t>
            </a:fld>
            <a:endParaRPr lang="pl-PL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3B5B-470A-4CE3-8BF8-BA4E2BD89D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69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43F5-1D1A-437E-A334-B4308D86EB74}" type="datetimeFigureOut">
              <a:rPr lang="pl-PL"/>
              <a:pPr>
                <a:defRPr/>
              </a:pPr>
              <a:t>16.01.2024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DD2F4-96DC-4B9D-A5A3-D7D7E689E3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9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519E46-2CF9-40AB-9E90-D974647A40EB}" type="datetimeFigureOut">
              <a:rPr lang="pl-PL"/>
              <a:pPr>
                <a:defRPr/>
              </a:pPr>
              <a:t>16.01.2024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C544C7-68BD-4D4E-A4EF-EEF560742D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ctrTitle"/>
          </p:nvPr>
        </p:nvSpPr>
        <p:spPr>
          <a:xfrm>
            <a:off x="2076450" y="941388"/>
            <a:ext cx="9144000" cy="2387600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altLang="pl-PL" sz="6600" b="1" dirty="0">
                <a:solidFill>
                  <a:schemeClr val="accent6">
                    <a:lumMod val="50000"/>
                  </a:schemeClr>
                </a:solidFill>
              </a:rPr>
              <a:t>EGZAMIN ÓSMOKLASISTY</a:t>
            </a:r>
          </a:p>
        </p:txBody>
      </p:sp>
      <p:sp>
        <p:nvSpPr>
          <p:cNvPr id="13315" name="Podtytuł 2"/>
          <p:cNvSpPr>
            <a:spLocks noGrp="1"/>
          </p:cNvSpPr>
          <p:nvPr>
            <p:ph type="subTitle" idx="1"/>
          </p:nvPr>
        </p:nvSpPr>
        <p:spPr>
          <a:xfrm>
            <a:off x="2076450" y="3328988"/>
            <a:ext cx="9144000" cy="3132137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altLang="pl-PL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endParaRPr lang="pl-PL" altLang="pl-PL" sz="2800" b="1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pl-PL" altLang="pl-PL" sz="2800" b="1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pl-PL" altLang="pl-PL" sz="2800" b="1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pl-PL" altLang="pl-PL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"/>
            <a:ext cx="10515600" cy="608965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42609" y="267490"/>
          <a:ext cx="1079193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7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58">
                <a:tc>
                  <a:txBody>
                    <a:bodyPr/>
                    <a:lstStyle/>
                    <a:p>
                      <a:r>
                        <a:rPr lang="pl-PL" dirty="0" smtClean="0"/>
                        <a:t>lp.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Uczeń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forma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warunki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dokument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58">
                <a:tc>
                  <a:txBody>
                    <a:bodyPr/>
                    <a:lstStyle/>
                    <a:p>
                      <a:r>
                        <a:rPr lang="pl-PL" dirty="0" smtClean="0"/>
                        <a:t>1.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posiadający orzeczenie o potrzebie kształcenia specjalnego wydane ze względu na niepełnosprawność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orzeczenie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58">
                <a:tc>
                  <a:txBody>
                    <a:bodyPr/>
                    <a:lstStyle/>
                    <a:p>
                      <a:r>
                        <a:rPr lang="pl-PL" dirty="0" smtClean="0"/>
                        <a:t>2.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posiadający orzeczenie o potrzebie kształcenia specjalnego wydane ze względu na niedostosowanie społeczne lub zagrożenie niedostosowaniem społecznym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orzeczenie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58">
                <a:tc>
                  <a:txBody>
                    <a:bodyPr/>
                    <a:lstStyle/>
                    <a:p>
                      <a:r>
                        <a:rPr lang="pl-PL" dirty="0" smtClean="0"/>
                        <a:t>3.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posiadający orzeczenie o potrzebie indywidualnego nauczania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orzeczenie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58">
                <a:tc>
                  <a:txBody>
                    <a:bodyPr/>
                    <a:lstStyle/>
                    <a:p>
                      <a:r>
                        <a:rPr lang="pl-PL" dirty="0" smtClean="0"/>
                        <a:t>4.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chory lub niesprawny czasowo oraz uczeń z chorobami przewlekłymi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zaświadczenie o stanie zdrowia wydane przez lekarza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58">
                <a:tc>
                  <a:txBody>
                    <a:bodyPr/>
                    <a:lstStyle/>
                    <a:p>
                      <a:r>
                        <a:rPr lang="pl-PL" dirty="0" smtClean="0"/>
                        <a:t>5.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posiadający opinię poradni psychologiczno-pedagogicznej, w tym poradni specjalistycznej, o specyficznych trudnościach w uczeniu się6 , w tym: z dysleksją, dysgrafią, dysortografią, dyskalkulią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opinia PPP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231113"/>
            <a:ext cx="10515600" cy="5858538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03867" y="719664"/>
          <a:ext cx="10550769" cy="5884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5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4889">
                <a:tc>
                  <a:txBody>
                    <a:bodyPr/>
                    <a:lstStyle/>
                    <a:p>
                      <a:r>
                        <a:rPr lang="pl-PL" dirty="0" smtClean="0"/>
                        <a:t>6.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który w roku szkolnym 2023/2024 był objęty pomocą psychologiczno pedagogiczną w szkole ze względu na: a. trudności adaptacyjne związane z wcześniejszym kształceniem za granicą b. zaburzenia komunikacji językowej c. sytuację kryzysową lub traumatyczną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pozytywna opinia rady pedagogicznej a w przypadku uczniów z zaburzeniami komunikacji językowej – również opinia PPP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017">
                <a:tc>
                  <a:txBody>
                    <a:bodyPr/>
                    <a:lstStyle/>
                    <a:p>
                      <a:r>
                        <a:rPr lang="pl-PL" dirty="0" smtClean="0"/>
                        <a:t>7.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o którym mowa w art. 165 ust. 1 ustawy z dnia 14 grudnia 2016 r. Prawo oświatowe (cudzoziemiec), któremu ograniczona znajomość języka polskiego utrudnia zrozumienie czytanego tekstu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pozytywna opinia rady pedagogicznej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889">
                <a:tc>
                  <a:txBody>
                    <a:bodyPr/>
                    <a:lstStyle/>
                    <a:p>
                      <a:r>
                        <a:rPr lang="pl-PL" dirty="0" smtClean="0"/>
                        <a:t>8.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uczeń – obywatel Ukrainy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pozytywna opinia rady pedagogicznej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017">
                <a:tc>
                  <a:txBody>
                    <a:bodyPr/>
                    <a:lstStyle/>
                    <a:p>
                      <a:r>
                        <a:rPr lang="pl-PL" dirty="0" smtClean="0"/>
                        <a:t>9.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uczeń z zaburzeniem widzenia barw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nie</a:t>
                      </a:r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zaświadczenie o stanie zdrowia wydane przez lekarza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3710" y="543879"/>
            <a:ext cx="10515600" cy="36290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264921"/>
            <a:ext cx="10515600" cy="482473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Zaświadczenie o stanie zdrowia, o którym mowa w </a:t>
            </a:r>
            <a:r>
              <a:rPr lang="pl-PL" dirty="0" err="1" smtClean="0">
                <a:solidFill>
                  <a:schemeClr val="tx1"/>
                </a:solidFill>
              </a:rPr>
              <a:t>pkt</a:t>
            </a:r>
            <a:r>
              <a:rPr lang="pl-PL" dirty="0" smtClean="0">
                <a:solidFill>
                  <a:schemeClr val="tx1"/>
                </a:solidFill>
              </a:rPr>
              <a:t> 4.4. oraz 4.9., lub opinię poradni psychologiczno-pedagogicznej, o której mowa w </a:t>
            </a:r>
            <a:r>
              <a:rPr lang="pl-PL" dirty="0" err="1" smtClean="0">
                <a:solidFill>
                  <a:schemeClr val="tx1"/>
                </a:solidFill>
              </a:rPr>
              <a:t>pkt</a:t>
            </a:r>
            <a:r>
              <a:rPr lang="pl-PL" dirty="0" smtClean="0">
                <a:solidFill>
                  <a:schemeClr val="tx1"/>
                </a:solidFill>
              </a:rPr>
              <a:t> 4.5. oraz 4.6., przedkłada się dyrektorowi szkoły </a:t>
            </a:r>
            <a:r>
              <a:rPr lang="pl-PL" dirty="0" smtClean="0">
                <a:solidFill>
                  <a:srgbClr val="FF0000"/>
                </a:solidFill>
              </a:rPr>
              <a:t>nie później niż do 16 października 2023 r.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 sytuacjach losowych zaświadczenie lub opinia mogą być przedłożone w terminie późniejszym, niezwłocznie po otrzymaniu dokumentu.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 Opinia rady pedagogicznej, o której mowa w </a:t>
            </a:r>
            <a:r>
              <a:rPr lang="pl-PL" dirty="0" err="1" smtClean="0">
                <a:solidFill>
                  <a:schemeClr val="tx1"/>
                </a:solidFill>
              </a:rPr>
              <a:t>pkt</a:t>
            </a:r>
            <a:r>
              <a:rPr lang="pl-PL" dirty="0" smtClean="0">
                <a:solidFill>
                  <a:schemeClr val="tx1"/>
                </a:solidFill>
              </a:rPr>
              <a:t> 4.6., 4.7. i 4.8., jest wydawana na wniosek: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 1) </a:t>
            </a:r>
            <a:r>
              <a:rPr lang="pl-PL" u="sng" dirty="0" smtClean="0">
                <a:solidFill>
                  <a:schemeClr val="tx1"/>
                </a:solidFill>
              </a:rPr>
              <a:t>nauczyciela lub specjalisty </a:t>
            </a:r>
            <a:r>
              <a:rPr lang="pl-PL" dirty="0" smtClean="0">
                <a:solidFill>
                  <a:schemeClr val="tx1"/>
                </a:solidFill>
              </a:rPr>
              <a:t>wykonującego w szkole zadania z zakresu pomocy psychologiczno-pedagogicznej, prowadzących zajęcia z uczniem w szkole, po uzyskaniu zgody rodziców albo pełnoletniego ucznia, lub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 2) </a:t>
            </a:r>
            <a:r>
              <a:rPr lang="pl-PL" u="sng" dirty="0" smtClean="0">
                <a:solidFill>
                  <a:schemeClr val="tx1"/>
                </a:solidFill>
              </a:rPr>
              <a:t>rodziców albo pełnoletniego ucznia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Dyrektor szkoły lub upoważniony przez niego nauczyciel jest zobowiązany do zapoznania uczniów i ich rodziców z możliwymi sposobami dostosowania warunków i form przeprowadzania egzaminu ósmoklasisty oraz do poinformowania rodziców uczniów o trybie ustalania proponowanych dostosowań, nie później niż do </a:t>
            </a:r>
            <a:r>
              <a:rPr lang="pl-PL" sz="3600" dirty="0" smtClean="0">
                <a:solidFill>
                  <a:srgbClr val="FF0000"/>
                </a:solidFill>
              </a:rPr>
              <a:t>28 września 2023 r.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63722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264920"/>
            <a:ext cx="10515600" cy="5113019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Rada pedagogiczna, spośród możliwych sposobów dostosowania warunków i form przeprowadzania egzaminu ósmoklasisty, wskazanych w </a:t>
            </a:r>
            <a:r>
              <a:rPr lang="pl-PL" dirty="0" err="1" smtClean="0">
                <a:solidFill>
                  <a:schemeClr val="tx1"/>
                </a:solidFill>
              </a:rPr>
              <a:t>w</a:t>
            </a:r>
            <a:r>
              <a:rPr lang="pl-PL" dirty="0" smtClean="0">
                <a:solidFill>
                  <a:schemeClr val="tx1"/>
                </a:solidFill>
              </a:rPr>
              <a:t>/</a:t>
            </a:r>
            <a:r>
              <a:rPr lang="pl-PL" dirty="0" err="1" smtClean="0">
                <a:solidFill>
                  <a:schemeClr val="tx1"/>
                </a:solidFill>
              </a:rPr>
              <a:t>w</a:t>
            </a:r>
            <a:r>
              <a:rPr lang="pl-PL" dirty="0" smtClean="0">
                <a:solidFill>
                  <a:schemeClr val="tx1"/>
                </a:solidFill>
              </a:rPr>
              <a:t> tabeli, wskazuje sposób lub sposoby dostosowania warunków lub formy przeprowadzania egzaminu ósmoklasisty dla danego ucznia.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W szczególnych przypadkach losowych lub zdrowotnych dyrektor szkoły, na wniosek rady pedagogicznej, może wystąpić do dyrektora okręgowej komisji egzaminacyjnej z wnioskiem o wyrażenie zgody na przystąpienie ucznia do egzaminu ósmoklasisty w warunkach dostosowanych do jego potrzeb edukacyjnych oraz możliwości psychofizycznych, nieujętych w niniejszym komunikacie. Wniosek powinien być uzasadniony i potwierdzony stosownymi dokumentami. Uzgodnienia pomiędzy dyrektorem szkoły a dyrektorem okręgowej komisji egzaminacyjnej odbywają się w formie pisemnej </a:t>
            </a:r>
            <a:r>
              <a:rPr lang="pl-PL" dirty="0" smtClean="0">
                <a:solidFill>
                  <a:srgbClr val="FF0000"/>
                </a:solidFill>
              </a:rPr>
              <a:t>nie później niż do 16 listopada 2023 </a:t>
            </a:r>
            <a:r>
              <a:rPr lang="pl-PL" dirty="0" smtClean="0">
                <a:solidFill>
                  <a:schemeClr val="tx1"/>
                </a:solidFill>
              </a:rPr>
              <a:t>r. </a:t>
            </a:r>
            <a:r>
              <a:rPr lang="pl-PL" sz="2000" dirty="0" smtClean="0">
                <a:solidFill>
                  <a:schemeClr val="tx1"/>
                </a:solidFill>
              </a:rPr>
              <a:t>Jeżeli konieczność przyznania dostosowań, o których mowa powyżej, nastąpi po tym terminie, stosowne uzgodnienia muszą zostać przeprowadzone niezwłocznie po uzyskaniu przez dyrektora szkoły informacji o potrzebie takich dostosowań</a:t>
            </a:r>
            <a:endParaRPr lang="pl-PL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5622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097281"/>
            <a:ext cx="10515600" cy="499237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Do 21 listopada 2023 </a:t>
            </a:r>
            <a:r>
              <a:rPr lang="pl-PL" dirty="0" smtClean="0">
                <a:solidFill>
                  <a:schemeClr val="tx1"/>
                </a:solidFill>
              </a:rPr>
              <a:t>r. dyrektor szkoły lub upoważniony przez niego nauczyciel ( u nas wychowawcy klasy)informuje na piśmie rodziców ucznia  o wskazanych sposobach dostosowania warunków lub formy przeprowadzania egzaminu ósmoklasisty do potrzeb edukacyjnych i możliwości psychofizycznych tego ucznia.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Rodzice ucznia  składają oświadczenie o korzystaniu albo niekorzystaniu ze wskazanych sposobów dostosowania,  </a:t>
            </a:r>
            <a:r>
              <a:rPr lang="pl-PL" dirty="0" smtClean="0">
                <a:solidFill>
                  <a:srgbClr val="FF0000"/>
                </a:solidFill>
              </a:rPr>
              <a:t>nie później niż do 24 listopada 2023 r.</a:t>
            </a:r>
            <a:r>
              <a:rPr lang="pl-PL" dirty="0" smtClean="0"/>
              <a:t> 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Jeżeli konieczność dostosowania warunków lub formy przeprowadzania egzaminu ósmoklasisty wystąpi po 24 listopada 2023 r., dyrektor szkoły lub upoważniony przez niego nauczyciel informuje niezwłocznie na piśmie rodziców ucznia  o wskazanym przez radę pedagogiczną sposobie lub sposobach dostosowania warunków lub formy przeprowadzania egzaminu ósmoklasisty. </a:t>
            </a:r>
            <a:endParaRPr lang="pl-PL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35528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219201"/>
            <a:ext cx="10515600" cy="4870450"/>
          </a:xfrm>
        </p:spPr>
        <p:txBody>
          <a:bodyPr/>
          <a:lstStyle/>
          <a:p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chemeClr val="tx1"/>
                </a:solidFill>
              </a:rPr>
              <a:t>Egzamin ósmoklasisty powinien odbywać się w oddzielnej sali, jeżeli zdający korzysta z co najmniej jednego z następujących dostosowań: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 1) korzystanie z urządzeń technicznych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2) korzystanie z płyty CD z dostosowanym nagraniem w przypadku egzaminu z języka obcego nowożytnego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3) udział nauczyciela wspomagającego (członka zespołu nadzorującego) w czytaniu i/lub pisaniu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 4) czas przedłużony o dodatkowe przerwy.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478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982981"/>
            <a:ext cx="10515600" cy="5106670"/>
          </a:xfrm>
        </p:spPr>
        <p:txBody>
          <a:bodyPr/>
          <a:lstStyle/>
          <a:p>
            <a:endParaRPr lang="pl-PL" dirty="0" smtClean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5) korzystanie z pomocy nauczyciela tłumacza (ma on status nauczyciela wspomagającego, może być członkiem zespołu nadzorującego)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 6) korzystanie z pomocy / udział w egzaminie specjalisty, np. psychologa, pedagoga 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Jeżeli zdający korzysta z pomocy nauczyciela wspomagającego w czytaniu i/lub pisaniu, przebieg egzaminu ósmoklasisty musi być rejestrowany za pomocą urządzenia rejestrującego dźwięk. Zapis dźwiękowy stanowi integralną część pracy egzaminacyjnej.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Uczeń posiadający orzeczenie o potrzebie kształcenia specjalnego wydane ze względu na niepełnosprawność intelektualną w stopniu umiarkowanym lub znacznym lub niepełnosprawności sprzężone , gdy jedną z niepełnosprawności jest niepełnosprawność intelektualna w stopniu umiarkowanym lub znacznym, </a:t>
            </a:r>
            <a:r>
              <a:rPr lang="pl-PL" b="1" u="sng" dirty="0" smtClean="0">
                <a:solidFill>
                  <a:schemeClr val="tx1"/>
                </a:solidFill>
              </a:rPr>
              <a:t>nie przystępuje do egzaminu ósmoklasisty. </a:t>
            </a:r>
            <a:endParaRPr lang="pl-PL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7334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455421"/>
            <a:ext cx="10515600" cy="463423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Uczeń posiadający orzeczenie o potrzebie kształcenia specjalnego wydane ze względu na niepełnosprawności sprzężone inne niż wymienione wyżej może być zwolniony przez dyrektora okręgowej komisji egzaminacyjnej z obowiązku przystąpienia do egzaminu ósmoklasisty </a:t>
            </a:r>
            <a:r>
              <a:rPr lang="pl-PL" u="sng" dirty="0" smtClean="0">
                <a:solidFill>
                  <a:schemeClr val="tx1"/>
                </a:solidFill>
              </a:rPr>
              <a:t>na wniosek rodziców </a:t>
            </a:r>
            <a:r>
              <a:rPr lang="pl-PL" dirty="0" smtClean="0">
                <a:solidFill>
                  <a:schemeClr val="tx1"/>
                </a:solidFill>
              </a:rPr>
              <a:t>pozytywnie zaopiniowany przez dyrektora szkoły, złożony </a:t>
            </a:r>
            <a:r>
              <a:rPr lang="pl-PL" dirty="0" smtClean="0">
                <a:solidFill>
                  <a:srgbClr val="FF0000"/>
                </a:solidFill>
              </a:rPr>
              <a:t>nie później niż do 30 listopada 2023 r</a:t>
            </a:r>
            <a:r>
              <a:rPr lang="pl-PL" dirty="0" smtClean="0">
                <a:solidFill>
                  <a:schemeClr val="tx1"/>
                </a:solidFill>
              </a:rPr>
              <a:t>. W przypadku ucznia posiadającego orzeczenie o potrzebie kształcenia specjalnego z uwagi na niepełnosprawności sprzężone istnieje możliwość skorzystania z dostosowań przewidzianych dla poszczególnych rodzajów niepełnosprawności. Dostosowanie takie wymaga </a:t>
            </a:r>
            <a:r>
              <a:rPr lang="pl-PL" u="sng" dirty="0" smtClean="0">
                <a:solidFill>
                  <a:schemeClr val="tx1"/>
                </a:solidFill>
              </a:rPr>
              <a:t>pisemnego porozumienia dyrektora szkoły z dyrektorem </a:t>
            </a:r>
            <a:r>
              <a:rPr lang="pl-PL" dirty="0" smtClean="0">
                <a:solidFill>
                  <a:schemeClr val="tx1"/>
                </a:solidFill>
              </a:rPr>
              <a:t>właściwej okręgowej komisji egzaminacyjnej </a:t>
            </a:r>
            <a:r>
              <a:rPr lang="pl-PL" dirty="0" smtClean="0">
                <a:solidFill>
                  <a:srgbClr val="FF0000"/>
                </a:solidFill>
              </a:rPr>
              <a:t>(do 16 listopada 2023 r.). </a:t>
            </a:r>
            <a:r>
              <a:rPr lang="pl-PL" dirty="0" smtClean="0">
                <a:solidFill>
                  <a:schemeClr val="tx1"/>
                </a:solidFill>
              </a:rPr>
              <a:t>Wniosek dyrektora szkoły w tej sprawie powinien być uzasadniony i potwierdzony stosownymi dokumentami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8858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097281"/>
            <a:ext cx="11230610" cy="499237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W szczególnych przypadkach wynikających ze stanu zdrowia lub niepełnosprawności ucznia, za zgodą dyrektora właściwej okręgowej komisji egzaminacyjnej, egzamin ósmoklasisty może być przeprowadzony w innym miejscu niż szkoła (np. w domu).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Zgodę na przeprowadzenie egzaminu w miejscu innym niż szkoła dyrektor właściwej okręgowej komisji egzaminacyjnej może wyrazić na udokumentowany </a:t>
            </a:r>
            <a:r>
              <a:rPr lang="pl-PL" u="sng" dirty="0" smtClean="0">
                <a:solidFill>
                  <a:schemeClr val="tx1"/>
                </a:solidFill>
              </a:rPr>
              <a:t>wniosek dyrektora szkoły </a:t>
            </a:r>
            <a:r>
              <a:rPr lang="pl-PL" dirty="0" smtClean="0">
                <a:solidFill>
                  <a:schemeClr val="tx1"/>
                </a:solidFill>
              </a:rPr>
              <a:t>– przewodniczącego zespołu egzaminacyjnego w danej szkole, złożony </a:t>
            </a:r>
            <a:r>
              <a:rPr lang="pl-PL" u="sng" dirty="0" smtClean="0">
                <a:solidFill>
                  <a:schemeClr val="tx1"/>
                </a:solidFill>
              </a:rPr>
              <a:t>w porozumieniu z rodzicami ucznia </a:t>
            </a:r>
            <a:r>
              <a:rPr lang="pl-PL" dirty="0" smtClean="0">
                <a:solidFill>
                  <a:schemeClr val="tx1"/>
                </a:solidFill>
              </a:rPr>
              <a:t>nie później niż </a:t>
            </a:r>
            <a:r>
              <a:rPr lang="pl-PL" dirty="0" smtClean="0">
                <a:solidFill>
                  <a:srgbClr val="FF0000"/>
                </a:solidFill>
              </a:rPr>
              <a:t>do 14 lutego 2024 r.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84F85B-E27A-41F0-8E77-2A7FDCA15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4"/>
            <a:ext cx="10515600" cy="1684616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EÓ – maj 2024 r. </a:t>
            </a:r>
            <a:r>
              <a:rPr lang="pl-PL" sz="4400" b="1" dirty="0" smtClean="0">
                <a:solidFill>
                  <a:srgbClr val="FF0000"/>
                </a:solidFill>
              </a:rPr>
              <a:t>termin właściwy</a:t>
            </a:r>
            <a:endParaRPr lang="pl-PL" sz="4400" b="1" dirty="0">
              <a:solidFill>
                <a:srgbClr val="FF000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974690" y="2753249"/>
            <a:ext cx="106613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sz="3200" dirty="0" smtClean="0"/>
              <a:t>Język polski – 14 maja 2024 r. (wtorek) – godz. 9:00</a:t>
            </a:r>
          </a:p>
          <a:p>
            <a:pPr marL="342900" indent="-342900">
              <a:buAutoNum type="arabicPeriod"/>
            </a:pPr>
            <a:r>
              <a:rPr lang="pl-PL" sz="3200" dirty="0" smtClean="0"/>
              <a:t>Matematyka – 15 maja 2024 r. (środa) – godz. 9:00 </a:t>
            </a:r>
          </a:p>
          <a:p>
            <a:pPr marL="342900" indent="-342900">
              <a:buAutoNum type="arabicPeriod"/>
            </a:pPr>
            <a:r>
              <a:rPr lang="pl-PL" sz="3200" dirty="0" smtClean="0"/>
              <a:t>Język obcy nowożytny – 16 maja 2024 r. (czwartek)                  – godz. 9:00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6093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492442"/>
          </a:xfrm>
        </p:spPr>
        <p:txBody>
          <a:bodyPr/>
          <a:lstStyle/>
          <a:p>
            <a:r>
              <a:rPr lang="pl-PL" dirty="0" smtClean="0"/>
              <a:t>Wnioski z ostatniego EÓ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2148840"/>
            <a:ext cx="10515600" cy="3940811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1.Jesteśmy zadowoleni z wyników EÓ z j. polskiego tylko w klasie 8b - 7 stanin (wyższy niż w kraju i województwie) pozostałe klasy bardzo słabo wypadły 8a – 5 stanin, 8c  2 stanin. Z matematyki  8b – 7 stanin (wyższy niż w kraju i województwie) 8a – 5 stanin, 8c – 4 stanin. Najgorzej z j. angielskiego wypadła 8c- 1 stanin (najgorszy w historii szkoły wynik), 8a – 3 stanin a najlepiej 8b – 6 stanin.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2. Nauczyciele na bieżąco:</a:t>
            </a:r>
          </a:p>
          <a:p>
            <a:pPr>
              <a:buFont typeface="Arial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utrwalają wiadomości i umiejętności na lekcjach stosując multimedialne środki</a:t>
            </a:r>
          </a:p>
          <a:p>
            <a:pPr>
              <a:buFont typeface="Arial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redagują sprawdziany pod kątem wymagań egzaminacyjnych</a:t>
            </a:r>
          </a:p>
          <a:p>
            <a:pPr>
              <a:buFont typeface="Arial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przeprowadzają diagnozy(próbne egzaminy) co 2 miesiąc</a:t>
            </a:r>
          </a:p>
          <a:p>
            <a:pPr>
              <a:buFont typeface="Arial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organizują dla uczniów zajęcia dydaktyczno-wyrównawcze lub kółka z j. polskiego, matematyki i j. angielskiego</a:t>
            </a:r>
          </a:p>
          <a:p>
            <a:pPr>
              <a:buFont typeface="Arial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prowadzą konsultacje według harmonogramu</a:t>
            </a:r>
          </a:p>
          <a:p>
            <a:pPr>
              <a:buFont typeface="Arial" charset="0"/>
              <a:buChar char="•"/>
            </a:pPr>
            <a:endParaRPr lang="pl-PL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7510" y="388620"/>
            <a:ext cx="10515600" cy="487681"/>
          </a:xfrm>
        </p:spPr>
        <p:txBody>
          <a:bodyPr/>
          <a:lstStyle/>
          <a:p>
            <a:r>
              <a:rPr lang="pl-PL" sz="2800" dirty="0" smtClean="0">
                <a:solidFill>
                  <a:srgbClr val="FF0000"/>
                </a:solidFill>
              </a:rPr>
              <a:t>Potrzebujemy wsparcia rodziców </a:t>
            </a:r>
            <a:r>
              <a:rPr lang="pl-PL" sz="2800" dirty="0" smtClean="0"/>
              <a:t>:</a:t>
            </a: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11061" y="906011"/>
            <a:ext cx="10936389" cy="5799589"/>
          </a:xfrm>
        </p:spPr>
        <p:txBody>
          <a:bodyPr/>
          <a:lstStyle/>
          <a:p>
            <a:pPr>
              <a:buFontTx/>
              <a:buChar char="-"/>
            </a:pPr>
            <a:r>
              <a:rPr lang="pl-PL" sz="2000" dirty="0" smtClean="0">
                <a:solidFill>
                  <a:schemeClr val="tx1"/>
                </a:solidFill>
              </a:rPr>
              <a:t> Zmotywujcie uczniów do systematycznej nauki w domu! W tym celu proponujemy kilka wskazówek:</a:t>
            </a:r>
          </a:p>
          <a:p>
            <a:pPr>
              <a:buFontTx/>
              <a:buChar char="-"/>
            </a:pPr>
            <a:r>
              <a:rPr lang="pl-PL" sz="2000" dirty="0" smtClean="0">
                <a:solidFill>
                  <a:schemeClr val="tx1"/>
                </a:solidFill>
              </a:rPr>
              <a:t>Aby uczniowie robili sobie </a:t>
            </a:r>
            <a:r>
              <a:rPr lang="pl-PL" sz="2000" b="1" dirty="0" smtClean="0">
                <a:solidFill>
                  <a:schemeClr val="tx1"/>
                </a:solidFill>
              </a:rPr>
              <a:t>plan nauki </a:t>
            </a:r>
            <a:r>
              <a:rPr lang="pl-PL" sz="2000" dirty="0" smtClean="0">
                <a:solidFill>
                  <a:schemeClr val="tx1"/>
                </a:solidFill>
              </a:rPr>
              <a:t>w domu, skupiali się na tym czego mają się nauczyć, co utrwalić</a:t>
            </a:r>
          </a:p>
          <a:p>
            <a:pPr>
              <a:buFontTx/>
              <a:buChar char="-"/>
            </a:pPr>
            <a:r>
              <a:rPr lang="pl-PL" sz="2000" dirty="0" smtClean="0">
                <a:solidFill>
                  <a:schemeClr val="tx1"/>
                </a:solidFill>
              </a:rPr>
              <a:t>Żeby umieli </a:t>
            </a:r>
            <a:r>
              <a:rPr lang="pl-PL" sz="2000" b="1" dirty="0" smtClean="0">
                <a:solidFill>
                  <a:schemeClr val="tx1"/>
                </a:solidFill>
              </a:rPr>
              <a:t>wyłączyć telefon, bądź komputer </a:t>
            </a:r>
            <a:r>
              <a:rPr lang="pl-PL" sz="2000" dirty="0" smtClean="0">
                <a:solidFill>
                  <a:schemeClr val="tx1"/>
                </a:solidFill>
              </a:rPr>
              <a:t>w czasie odrabiania lekcji</a:t>
            </a:r>
          </a:p>
          <a:p>
            <a:pPr>
              <a:buFontTx/>
              <a:buChar char="-"/>
            </a:pPr>
            <a:r>
              <a:rPr lang="pl-PL" sz="2000" dirty="0" smtClean="0">
                <a:solidFill>
                  <a:schemeClr val="tx1"/>
                </a:solidFill>
              </a:rPr>
              <a:t>Żeby nauczyli </a:t>
            </a:r>
            <a:r>
              <a:rPr lang="pl-PL" sz="2000" b="1" dirty="0" smtClean="0">
                <a:solidFill>
                  <a:schemeClr val="tx1"/>
                </a:solidFill>
              </a:rPr>
              <a:t>się Powtarzać i… powtarzać</a:t>
            </a:r>
            <a:br>
              <a:rPr lang="pl-PL" sz="2000" b="1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Niemiecki psycholog, Hermann </a:t>
            </a:r>
            <a:r>
              <a:rPr lang="pl-PL" sz="2000" dirty="0" err="1" smtClean="0">
                <a:solidFill>
                  <a:schemeClr val="tx1"/>
                </a:solidFill>
              </a:rPr>
              <a:t>Ebbinghaus</a:t>
            </a:r>
            <a:r>
              <a:rPr lang="pl-PL" sz="2000" dirty="0" smtClean="0">
                <a:solidFill>
                  <a:schemeClr val="tx1"/>
                </a:solidFill>
              </a:rPr>
              <a:t>, zbadał, w jaki sposób ludzki mózg zapomina to, czego się nauczył. </a:t>
            </a:r>
            <a:r>
              <a:rPr lang="pl-PL" sz="2000" b="1" dirty="0" smtClean="0">
                <a:solidFill>
                  <a:schemeClr val="tx1"/>
                </a:solidFill>
              </a:rPr>
              <a:t>Najwięcej informacji „wylatuje” nam z głowy już w ciągu pierwszej godziny!</a:t>
            </a:r>
            <a:r>
              <a:rPr lang="pl-PL" sz="2000" dirty="0" smtClean="0">
                <a:solidFill>
                  <a:schemeClr val="tx1"/>
                </a:solidFill>
              </a:rPr>
              <a:t> By do tego nie dopuścić, musisz je powtarzać według określonego schematu:</a:t>
            </a:r>
          </a:p>
          <a:p>
            <a:pPr>
              <a:buFontTx/>
              <a:buChar char="-"/>
            </a:pPr>
            <a:r>
              <a:rPr lang="pl-PL" sz="1800" dirty="0" smtClean="0">
                <a:solidFill>
                  <a:schemeClr val="tx1"/>
                </a:solidFill>
              </a:rPr>
              <a:t>20 minut nauki</a:t>
            </a:r>
          </a:p>
          <a:p>
            <a:pPr>
              <a:buFontTx/>
              <a:buChar char="-"/>
            </a:pPr>
            <a:r>
              <a:rPr lang="pl-PL" sz="1800" dirty="0" smtClean="0">
                <a:solidFill>
                  <a:schemeClr val="tx1"/>
                </a:solidFill>
              </a:rPr>
              <a:t>powtórka po 10 minutach przerwy</a:t>
            </a:r>
          </a:p>
          <a:p>
            <a:pPr>
              <a:buFontTx/>
              <a:buChar char="-"/>
            </a:pPr>
            <a:r>
              <a:rPr lang="pl-PL" sz="1800" dirty="0" smtClean="0">
                <a:solidFill>
                  <a:schemeClr val="tx1"/>
                </a:solidFill>
              </a:rPr>
              <a:t>powtórka następnego dnia</a:t>
            </a:r>
          </a:p>
          <a:p>
            <a:pPr>
              <a:buFontTx/>
              <a:buChar char="-"/>
            </a:pPr>
            <a:r>
              <a:rPr lang="pl-PL" sz="1800" dirty="0" smtClean="0">
                <a:solidFill>
                  <a:schemeClr val="tx1"/>
                </a:solidFill>
              </a:rPr>
              <a:t>powtórka po tygodniu</a:t>
            </a:r>
          </a:p>
          <a:p>
            <a:pPr>
              <a:buFontTx/>
              <a:buChar char="-"/>
            </a:pPr>
            <a:r>
              <a:rPr lang="pl-PL" sz="2000" dirty="0" smtClean="0">
                <a:solidFill>
                  <a:schemeClr val="tx1"/>
                </a:solidFill>
              </a:rPr>
              <a:t>Żeby </a:t>
            </a:r>
            <a:r>
              <a:rPr lang="pl-PL" sz="2000" b="1" u="sng" dirty="0" smtClean="0">
                <a:solidFill>
                  <a:schemeClr val="tx1"/>
                </a:solidFill>
              </a:rPr>
              <a:t>uczyli się o odpowiedniej porze</a:t>
            </a:r>
            <a:r>
              <a:rPr lang="pl-PL" sz="2000" dirty="0" smtClean="0">
                <a:solidFill>
                  <a:schemeClr val="tx1"/>
                </a:solidFill>
              </a:rPr>
              <a:t>, kiedy są w stanie myśleć a nie późnym wieczorem, kiedy są zmęczeni i senni</a:t>
            </a:r>
          </a:p>
          <a:p>
            <a:pPr>
              <a:buFontTx/>
              <a:buChar char="-"/>
            </a:pPr>
            <a:r>
              <a:rPr lang="pl-PL" sz="2000" dirty="0" smtClean="0">
                <a:solidFill>
                  <a:schemeClr val="tx1"/>
                </a:solidFill>
              </a:rPr>
              <a:t>Niech stosują </a:t>
            </a:r>
            <a:r>
              <a:rPr lang="pl-PL" sz="2000" b="1" dirty="0" smtClean="0">
                <a:solidFill>
                  <a:schemeClr val="tx1"/>
                </a:solidFill>
              </a:rPr>
              <a:t>różne mnemotechniki </a:t>
            </a:r>
            <a:r>
              <a:rPr lang="pl-PL" sz="2000" dirty="0" smtClean="0">
                <a:solidFill>
                  <a:schemeClr val="tx1"/>
                </a:solidFill>
              </a:rPr>
              <a:t>na zapamiętywanie trudnych treści np.: </a:t>
            </a:r>
            <a:endParaRPr lang="pl-PL" sz="1400" dirty="0" smtClean="0">
              <a:solidFill>
                <a:schemeClr val="tx1"/>
              </a:solidFill>
            </a:endParaRPr>
          </a:p>
          <a:p>
            <a:r>
              <a:rPr lang="pl-PL" sz="1400" dirty="0" smtClean="0">
                <a:solidFill>
                  <a:schemeClr val="tx1"/>
                </a:solidFill>
              </a:rPr>
              <a:t>https://www.dlaucznia.pl/blog/mnemotechnika-sposob-na-zapamietywanie?_ga=2.137631735.653328455.1664218542-694779091.1586937158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6899" y="879229"/>
            <a:ext cx="10515600" cy="236508"/>
          </a:xfrm>
        </p:spPr>
        <p:txBody>
          <a:bodyPr/>
          <a:lstStyle/>
          <a:p>
            <a:r>
              <a:rPr lang="pl-PL" dirty="0" smtClean="0"/>
              <a:t>Kilka przykładów: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94286" y="1107347"/>
            <a:ext cx="10515600" cy="430279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dell\Desktop\68aae6503451251e13cfdb934bd7f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5197"/>
            <a:ext cx="4177717" cy="2523245"/>
          </a:xfrm>
          <a:prstGeom prst="rect">
            <a:avLst/>
          </a:prstGeom>
          <a:noFill/>
        </p:spPr>
      </p:pic>
      <p:pic>
        <p:nvPicPr>
          <p:cNvPr id="1028" name="Picture 4" descr="C:\Users\dell\Desktop\8ac05e1e30804b36b99dec4462104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3553" y="2143397"/>
            <a:ext cx="3104204" cy="2390898"/>
          </a:xfrm>
          <a:prstGeom prst="rect">
            <a:avLst/>
          </a:prstGeom>
          <a:noFill/>
        </p:spPr>
      </p:pic>
      <p:pic>
        <p:nvPicPr>
          <p:cNvPr id="1029" name="Picture 5" descr="C:\Users\dell\Desktop\d539e642397d750eeed4104b6f210f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3118" y="1524174"/>
            <a:ext cx="2984500" cy="4229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61783"/>
            <a:ext cx="10515600" cy="79857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820411"/>
            <a:ext cx="10515600" cy="4269239"/>
          </a:xfrm>
        </p:spPr>
        <p:txBody>
          <a:bodyPr/>
          <a:lstStyle/>
          <a:p>
            <a:r>
              <a:rPr lang="pl-PL" b="1" dirty="0" smtClean="0">
                <a:solidFill>
                  <a:srgbClr val="002060"/>
                </a:solidFill>
              </a:rPr>
              <a:t>Pamiętajmy, że uczniowie uczą się dla siebie!</a:t>
            </a:r>
            <a:br>
              <a:rPr lang="pl-PL" b="1" dirty="0" smtClean="0">
                <a:solidFill>
                  <a:srgbClr val="002060"/>
                </a:solidFill>
              </a:rPr>
            </a:br>
            <a:endParaRPr lang="pl-PL" b="1" dirty="0" smtClean="0">
              <a:solidFill>
                <a:srgbClr val="002060"/>
              </a:solidFill>
            </a:endParaRPr>
          </a:p>
          <a:p>
            <a:r>
              <a:rPr lang="pl-PL" b="1" dirty="0" smtClean="0">
                <a:solidFill>
                  <a:srgbClr val="FF0000"/>
                </a:solidFill>
              </a:rPr>
              <a:t>Ich  celem powinno być dostanie się do wybranej szkoły średniej.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Jesteśmy w stanie sobie wyobrazić , co poczuje uczeń, kiedy zobaczy swoje nazwisko na liście przyjętych uczniów. Ulgę, radość, dumę…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Dlatego zmotywujmy ich razem do nauki z pozytywnym nastawieniem a wtedy ich marzenia się spełnią.</a:t>
            </a:r>
          </a:p>
          <a:p>
            <a:endParaRPr lang="pl-PL" dirty="0" smtClean="0"/>
          </a:p>
          <a:p>
            <a:r>
              <a:rPr lang="pl-PL" dirty="0" smtClean="0"/>
              <a:t>POWODZENIA!!!!!!!!!!!!!!!!!!</a:t>
            </a:r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713422"/>
          </a:xfrm>
        </p:spPr>
        <p:txBody>
          <a:bodyPr/>
          <a:lstStyle/>
          <a:p>
            <a:r>
              <a:rPr lang="pl-PL" dirty="0" smtClean="0"/>
              <a:t>Dziś…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2849881"/>
            <a:ext cx="10515600" cy="2971799"/>
          </a:xfrm>
        </p:spPr>
        <p:txBody>
          <a:bodyPr/>
          <a:lstStyle/>
          <a:p>
            <a:endParaRPr lang="pl-PL" dirty="0" smtClean="0"/>
          </a:p>
          <a:p>
            <a:r>
              <a:rPr lang="pl-PL" dirty="0" smtClean="0">
                <a:solidFill>
                  <a:schemeClr val="tx1"/>
                </a:solidFill>
              </a:rPr>
              <a:t>Wychowawcy zbiorą deklaracje o wyborze języka nowożytnego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Odpowiedzą na ewentualne pytania dotyczące przedstawionych dostosowań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Zachęcam do śledzenia strony </a:t>
            </a:r>
            <a:r>
              <a:rPr lang="pl-PL" dirty="0" err="1" smtClean="0">
                <a:solidFill>
                  <a:srgbClr val="FF0000"/>
                </a:solidFill>
              </a:rPr>
              <a:t>oke.krakow.pl</a:t>
            </a:r>
            <a:r>
              <a:rPr lang="pl-PL" dirty="0" smtClean="0">
                <a:solidFill>
                  <a:srgbClr val="FF0000"/>
                </a:solidFill>
              </a:rPr>
              <a:t> (egzamin ósmoklasisty) oraz naszej strony szkoły zakładki Egzamin Ósmoklasisty</a:t>
            </a:r>
          </a:p>
          <a:p>
            <a:r>
              <a:rPr lang="pl-PL" dirty="0" smtClean="0">
                <a:solidFill>
                  <a:srgbClr val="00B050"/>
                </a:solidFill>
              </a:rPr>
              <a:t>Następne spotkanie w lutym - dotyczące organizacji EÓ w naszej szkole</a:t>
            </a:r>
          </a:p>
          <a:p>
            <a:endParaRPr lang="pl-PL" dirty="0" smtClean="0">
              <a:solidFill>
                <a:srgbClr val="00B050"/>
              </a:solidFill>
            </a:endParaRPr>
          </a:p>
          <a:p>
            <a:pPr algn="r"/>
            <a:r>
              <a:rPr lang="pl-PL" dirty="0" smtClean="0">
                <a:solidFill>
                  <a:srgbClr val="FF0000"/>
                </a:solidFill>
              </a:rPr>
              <a:t>Dziękuję za uwagę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522514"/>
            <a:ext cx="10515600" cy="1617785"/>
          </a:xfrm>
        </p:spPr>
        <p:txBody>
          <a:bodyPr/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EÓ – 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2024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r. </a:t>
            </a:r>
            <a:r>
              <a:rPr lang="pl-PL" sz="4400" b="1" dirty="0" smtClean="0">
                <a:solidFill>
                  <a:srgbClr val="FF0000"/>
                </a:solidFill>
              </a:rPr>
              <a:t>termin dodatkowy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2934119"/>
            <a:ext cx="10515600" cy="3155531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sz="2800" dirty="0" smtClean="0">
                <a:solidFill>
                  <a:schemeClr val="tx1"/>
                </a:solidFill>
              </a:rPr>
              <a:t>1.Język polski – 10 czerwca 2024 r. (poniedziałek) – godz. 9:00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 2.Matematyka – 11 czerwca 2024 r. (wtorek) – godz. 9:00 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 3.Język obcy nowożytny – 12 czerwca 2024 r. (środa) – godz. 9:00 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1221" y="805386"/>
            <a:ext cx="10515600" cy="380319"/>
          </a:xfrm>
        </p:spPr>
        <p:txBody>
          <a:bodyPr/>
          <a:lstStyle/>
          <a:p>
            <a:r>
              <a:rPr lang="pl-PL" dirty="0" smtClean="0"/>
              <a:t>Wyniki EÓ: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698171"/>
            <a:ext cx="10515600" cy="4391479"/>
          </a:xfrm>
        </p:spPr>
        <p:txBody>
          <a:bodyPr/>
          <a:lstStyle/>
          <a:p>
            <a:endParaRPr lang="pl-PL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79341" y="2230733"/>
          <a:ext cx="8128000" cy="3456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264">
                <a:tc>
                  <a:txBody>
                    <a:bodyPr/>
                    <a:lstStyle/>
                    <a:p>
                      <a:r>
                        <a:rPr lang="pl-PL" dirty="0" smtClean="0"/>
                        <a:t>Termin ogłaszania wyników egzaminu ósmoklasisty, w tym termin przekazania wyników szkołom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 lipca 2024 </a:t>
                      </a:r>
                      <a:r>
                        <a:rPr lang="pl-PL" dirty="0" err="1" smtClean="0"/>
                        <a:t>r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85">
                <a:tc>
                  <a:txBody>
                    <a:bodyPr/>
                    <a:lstStyle/>
                    <a:p>
                      <a:r>
                        <a:rPr lang="pl-PL" dirty="0" smtClean="0"/>
                        <a:t>Termin przekazania szkołom zaświadczeń i informacji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do </a:t>
                      </a:r>
                      <a:r>
                        <a:rPr lang="pl-PL" dirty="0" smtClean="0"/>
                        <a:t>3</a:t>
                      </a:r>
                      <a:r>
                        <a:rPr lang="pt-BR" dirty="0" smtClean="0"/>
                        <a:t> lipca 202</a:t>
                      </a:r>
                      <a:r>
                        <a:rPr lang="pl-PL" dirty="0" smtClean="0"/>
                        <a:t>4</a:t>
                      </a:r>
                      <a:r>
                        <a:rPr lang="pt-BR" dirty="0" smtClean="0"/>
                        <a:t> r.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85">
                <a:tc>
                  <a:txBody>
                    <a:bodyPr/>
                    <a:lstStyle/>
                    <a:p>
                      <a:r>
                        <a:rPr lang="pl-PL" dirty="0" smtClean="0"/>
                        <a:t>Termin wydania zdającym zaświadczeń oraz informacji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 lipca 2024 r.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867" y="765194"/>
            <a:ext cx="10515600" cy="922930"/>
          </a:xfrm>
        </p:spPr>
        <p:txBody>
          <a:bodyPr/>
          <a:lstStyle/>
          <a:p>
            <a:r>
              <a:rPr lang="pl-PL" dirty="0" smtClean="0"/>
              <a:t>Czas trwania EÓ: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2080009"/>
            <a:ext cx="10515600" cy="4009641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29583" y="2461847"/>
          <a:ext cx="8127999" cy="306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1582">
                <a:tc>
                  <a:txBody>
                    <a:bodyPr/>
                    <a:lstStyle/>
                    <a:p>
                      <a:r>
                        <a:rPr lang="pl-PL" dirty="0" smtClean="0"/>
                        <a:t>Język polski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120 min.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wydłużenie</a:t>
                      </a:r>
                      <a:r>
                        <a:rPr lang="pl-PL" baseline="0" dirty="0" smtClean="0"/>
                        <a:t> do 180 min.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582">
                <a:tc>
                  <a:txBody>
                    <a:bodyPr/>
                    <a:lstStyle/>
                    <a:p>
                      <a:r>
                        <a:rPr lang="pl-PL" dirty="0" smtClean="0"/>
                        <a:t>Matematyka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100 min.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wydłużenie do 150 min.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582">
                <a:tc>
                  <a:txBody>
                    <a:bodyPr/>
                    <a:lstStyle/>
                    <a:p>
                      <a:r>
                        <a:rPr lang="pl-PL" dirty="0" smtClean="0"/>
                        <a:t>Język obcy nowożytny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90 min.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wydłużenie do 135 min.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0351" y="574276"/>
            <a:ext cx="10515600" cy="691818"/>
          </a:xfrm>
        </p:spPr>
        <p:txBody>
          <a:bodyPr/>
          <a:lstStyle/>
          <a:p>
            <a:r>
              <a:rPr lang="pl-PL" sz="4800" b="1" dirty="0" smtClean="0">
                <a:solidFill>
                  <a:srgbClr val="00B050"/>
                </a:solidFill>
              </a:rPr>
              <a:t>Jakie można mieć przybory na EÓ:</a:t>
            </a:r>
            <a:endParaRPr lang="pl-PL" sz="48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61512" y="1906553"/>
            <a:ext cx="10515600" cy="4323425"/>
          </a:xfrm>
        </p:spPr>
        <p:txBody>
          <a:bodyPr/>
          <a:lstStyle/>
          <a:p>
            <a:r>
              <a:rPr lang="pl-PL" sz="3200" dirty="0" smtClean="0">
                <a:solidFill>
                  <a:schemeClr val="tx1"/>
                </a:solidFill>
              </a:rPr>
              <a:t>1.Każdy zdający powinien mieć na egzaminie ósmoklasisty z każdego przedmiotu </a:t>
            </a:r>
            <a:r>
              <a:rPr lang="pl-PL" sz="3200" b="1" dirty="0" smtClean="0">
                <a:solidFill>
                  <a:schemeClr val="tx1"/>
                </a:solidFill>
              </a:rPr>
              <a:t>długopis (lub pióro) z czarnym tuszem </a:t>
            </a:r>
            <a:r>
              <a:rPr lang="pl-PL" sz="3200" dirty="0" smtClean="0">
                <a:solidFill>
                  <a:schemeClr val="tx1"/>
                </a:solidFill>
              </a:rPr>
              <a:t>(atramentem) przeznaczony do zapisywania rozwiązań (odpowiedzi).</a:t>
            </a:r>
          </a:p>
          <a:p>
            <a:r>
              <a:rPr lang="pl-PL" sz="3200" dirty="0" smtClean="0">
                <a:solidFill>
                  <a:schemeClr val="tx1"/>
                </a:solidFill>
              </a:rPr>
              <a:t>2. Dodatkowo na egzaminie z matematyki każdy zdający powinien mieć linijkę. Rysunki – jeżeli trzeba je wykonać – zdający wykonują długopisem. </a:t>
            </a:r>
            <a:r>
              <a:rPr lang="pl-PL" sz="3200" b="1" dirty="0" smtClean="0">
                <a:solidFill>
                  <a:schemeClr val="tx1"/>
                </a:solidFill>
              </a:rPr>
              <a:t>Nie wykonuje się rysunków ołówkiem. </a:t>
            </a:r>
            <a:endParaRPr lang="pl-PL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9578" y="554178"/>
            <a:ext cx="10515600" cy="1103800"/>
          </a:xfrm>
        </p:spPr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Jakie można mieć przybory na EÓ: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1949381"/>
            <a:ext cx="10515600" cy="4140270"/>
          </a:xfrm>
        </p:spPr>
        <p:txBody>
          <a:bodyPr/>
          <a:lstStyle/>
          <a:p>
            <a:r>
              <a:rPr lang="pl-PL" sz="3200" dirty="0" smtClean="0">
                <a:solidFill>
                  <a:schemeClr val="tx1"/>
                </a:solidFill>
              </a:rPr>
              <a:t>3. Osoby z chorobami przewlekłymi, chore lub niesprawne czasowo mogą korzystać z zaleconego przez lekarza sprzętu medycznego i leków koniecznych ze względu na chorobę. </a:t>
            </a:r>
          </a:p>
          <a:p>
            <a:endParaRPr lang="pl-PL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0061" y="442127"/>
            <a:ext cx="10515600" cy="1527350"/>
          </a:xfrm>
        </p:spPr>
        <p:txBody>
          <a:bodyPr/>
          <a:lstStyle/>
          <a:p>
            <a:r>
              <a:rPr lang="pl-PL" sz="3600" dirty="0" smtClean="0">
                <a:solidFill>
                  <a:srgbClr val="FF0000"/>
                </a:solidFill>
              </a:rPr>
              <a:t>Sposoby dostosowania form i warunków  przeprowadzenia EÓ do potrzeb uczniów:</a:t>
            </a:r>
            <a:endParaRPr lang="pl-PL" sz="3600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2110154"/>
            <a:ext cx="10515600" cy="443132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Dostosowanie </a:t>
            </a:r>
            <a:r>
              <a:rPr lang="pl-PL" b="1" dirty="0" smtClean="0">
                <a:solidFill>
                  <a:schemeClr val="tx1"/>
                </a:solidFill>
              </a:rPr>
              <a:t>form</a:t>
            </a:r>
            <a:r>
              <a:rPr lang="pl-PL" dirty="0" smtClean="0">
                <a:solidFill>
                  <a:schemeClr val="tx1"/>
                </a:solidFill>
              </a:rPr>
              <a:t> egzaminu ósmoklasisty polega na przygotowaniu odrębnych arkuszy dostosowanych do potrzeb i możliwości zdających. </a:t>
            </a:r>
          </a:p>
          <a:p>
            <a:pPr marL="457200" indent="-457200">
              <a:buAutoNum type="arabicPeriod" startAt="2"/>
            </a:pPr>
            <a:r>
              <a:rPr lang="pl-PL" dirty="0" smtClean="0">
                <a:solidFill>
                  <a:schemeClr val="tx1"/>
                </a:solidFill>
              </a:rPr>
              <a:t>Dostosowanie </a:t>
            </a:r>
            <a:r>
              <a:rPr lang="pl-PL" b="1" dirty="0" smtClean="0">
                <a:solidFill>
                  <a:schemeClr val="tx1"/>
                </a:solidFill>
              </a:rPr>
              <a:t>warunków</a:t>
            </a:r>
            <a:r>
              <a:rPr lang="pl-PL" dirty="0" smtClean="0">
                <a:solidFill>
                  <a:schemeClr val="tx1"/>
                </a:solidFill>
              </a:rPr>
              <a:t> przeprowadzania egzaminu ósmoklasisty polega między innymi na: </a:t>
            </a:r>
          </a:p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</a:rPr>
              <a:t>zminimalizowaniu ograniczeń wynikających z niepełnosprawności, niedostosowania społecznego lub zagrożenia niedostosowaniem społecznym ucznia </a:t>
            </a:r>
          </a:p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</a:rPr>
              <a:t> zapewnieniu uczniowi miejsca pracy odpowiedniego do jego potrzeb edukacyjnych oraz możliwości psychofizycznych</a:t>
            </a:r>
          </a:p>
          <a:p>
            <a:pPr marL="457200" indent="-457200">
              <a:buAutoNum type="arabicParenR"/>
            </a:pPr>
            <a:r>
              <a:rPr lang="pl-PL" dirty="0" smtClean="0">
                <a:solidFill>
                  <a:schemeClr val="tx1"/>
                </a:solidFill>
              </a:rPr>
              <a:t> wykorzystaniu odpowiedniego sprzętu specjalistycznego i środków dydaktycznych 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0641" y="684807"/>
            <a:ext cx="10515600" cy="46070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773723"/>
            <a:ext cx="10515600" cy="5315927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4)odpowiednim przedłużeniu czasu przewidzianego na przeprowadzenie egzaminu ósmoklasisty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5) ustaleniu zasad oceniania rozwiązań zadań wykorzystywanych do przeprowadzania egzaminu ósmoklasisty, o których mowa w art. 9a ust. 2 </a:t>
            </a:r>
            <a:r>
              <a:rPr lang="pl-PL" dirty="0" err="1" smtClean="0">
                <a:solidFill>
                  <a:schemeClr val="tx1"/>
                </a:solidFill>
              </a:rPr>
              <a:t>pkt</a:t>
            </a:r>
            <a:r>
              <a:rPr lang="pl-PL" dirty="0" smtClean="0">
                <a:solidFill>
                  <a:schemeClr val="tx1"/>
                </a:solidFill>
              </a:rPr>
              <a:t> 2 ustawy o systemie oświaty, uwzględniających potrzeby edukacyjne oraz możliwości psychofizyczne ucznia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6) zapewnieniu obecności i pomocy w czasie egzaminu ósmoklasisty nauczyciela wspomagającego ucznia w czytaniu lub pisaniu lub specjalisty odpowiednio z zakresu danego rodzaju niepełnosprawności, niedostosowania społecznego lub zagrożenia niedostosowaniem społecznym, jeżeli jest to niezbędne do uzyskania właściwego kontaktu z uczniem lub pomocy w obsłudze sprzętu specjalistycznego i środków dydaktycznych.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3. Możliwe sposoby dostosowania warunków i form przeprowadzania egzaminu ósmoklasisty dla poszczególnych grup zdających wskazane są w tabeli.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4.Uczniowie uprawnieni do dostosowania: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10125</TotalTime>
  <Words>1757</Words>
  <Application>Microsoft Office PowerPoint</Application>
  <PresentationFormat>Panoramiczny</PresentationFormat>
  <Paragraphs>157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EGZAMIN ÓSMOKLASISTY</vt:lpstr>
      <vt:lpstr>EÓ – maj 2024 r. termin właściwy</vt:lpstr>
      <vt:lpstr>EÓ –  2024 r. termin dodatkowy</vt:lpstr>
      <vt:lpstr>Wyniki EÓ:</vt:lpstr>
      <vt:lpstr>Czas trwania EÓ:</vt:lpstr>
      <vt:lpstr>Jakie można mieć przybory na EÓ:</vt:lpstr>
      <vt:lpstr>Jakie można mieć przybory na EÓ:</vt:lpstr>
      <vt:lpstr>Sposoby dostosowania form i warunków  przeprowadzenia EÓ do potrzeb uczniów:</vt:lpstr>
      <vt:lpstr>Prezentacja programu PowerPoint</vt:lpstr>
      <vt:lpstr>Prezentacja programu PowerPoint</vt:lpstr>
      <vt:lpstr>Prezentacja programu PowerPoint</vt:lpstr>
      <vt:lpstr>Prezentacja programu PowerPoint</vt:lpstr>
      <vt:lpstr>Dyrektor szkoły lub upoważniony przez niego nauczyciel jest zobowiązany do zapoznania uczniów i ich rodziców z możliwymi sposobami dostosowania warunków i form przeprowadzania egzaminu ósmoklasisty oraz do poinformowania rodziców uczniów o trybie ustalania proponowanych dostosowań, nie później niż do 28 września 2023 r.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Wnioski z ostatniego EÓ</vt:lpstr>
      <vt:lpstr>Potrzebujemy wsparcia rodziców :</vt:lpstr>
      <vt:lpstr>Kilka przykładów:</vt:lpstr>
      <vt:lpstr>Prezentacja programu PowerPoint</vt:lpstr>
      <vt:lpstr>Dziś…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Jolanta Wrześniak</dc:creator>
  <cp:lastModifiedBy>Edyta Kochanowicz</cp:lastModifiedBy>
  <cp:revision>311</cp:revision>
  <dcterms:created xsi:type="dcterms:W3CDTF">2017-04-07T08:35:19Z</dcterms:created>
  <dcterms:modified xsi:type="dcterms:W3CDTF">2024-01-16T14:55:25Z</dcterms:modified>
</cp:coreProperties>
</file>