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8" r:id="rId12"/>
    <p:sldId id="265" r:id="rId13"/>
    <p:sldId id="266" r:id="rId14"/>
    <p:sldId id="267" r:id="rId15"/>
    <p:sldId id="296" r:id="rId16"/>
    <p:sldId id="268" r:id="rId17"/>
    <p:sldId id="269" r:id="rId18"/>
    <p:sldId id="270" r:id="rId19"/>
    <p:sldId id="271" r:id="rId20"/>
    <p:sldId id="300" r:id="rId21"/>
    <p:sldId id="299" r:id="rId22"/>
    <p:sldId id="301" r:id="rId23"/>
    <p:sldId id="272" r:id="rId24"/>
    <p:sldId id="297" r:id="rId25"/>
    <p:sldId id="273" r:id="rId26"/>
    <p:sldId id="275" r:id="rId27"/>
    <p:sldId id="302" r:id="rId28"/>
    <p:sldId id="274" r:id="rId29"/>
    <p:sldId id="276" r:id="rId30"/>
    <p:sldId id="279" r:id="rId31"/>
    <p:sldId id="278" r:id="rId32"/>
    <p:sldId id="277" r:id="rId33"/>
    <p:sldId id="280" r:id="rId34"/>
    <p:sldId id="281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41C"/>
    <a:srgbClr val="369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7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04A6C-5483-4AB5-ACC7-B2A885039F51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5BB55-9A13-468D-AD13-97A4A4BF5D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08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5BB55-9A13-468D-AD13-97A4A4BF5D7D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92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5BB55-9A13-468D-AD13-97A4A4BF5D7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98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7F3309A-FCD4-882D-86B1-E4BA70248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F637967-4B74-5FBA-A348-13974DF1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0648166-1DB0-B765-1E45-BA62E5C9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EE5A315-0943-D383-E76A-4E19A7EA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4A90950-D6EA-2FD3-0ADC-3EB6862F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540735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A156F4-67C7-FF95-4597-B6C827E5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42346FE-C4B7-50C6-7CE5-7479EB85E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E144F1C-F5D3-6E74-70C7-C31D59C6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E031C0D-844C-BA7B-E709-A7996DBB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C85BE49-6829-7583-2DC8-40960911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561955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52181DE6-80BD-989D-B54C-A2D850182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79428DD-0142-1FC2-4058-8FE91FCDC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9F38FFB-6826-3113-C08F-EBB37F37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7C1140-6C9B-7CBE-8D9E-4A3A7D20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14686B0-56E3-D027-AEC9-5E072F9E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913113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7C0E1C-021D-3A6E-64FD-297B8944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E5C10FC-F205-7297-8664-38532AFE3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D75CBA4-9591-C384-09BF-68224B264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AC8F056-6910-FFD5-7AFB-C1C4352C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35BDD47-64B4-16F2-BAA7-B206E589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761941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2CD5F5-A2F7-4496-5A24-C5F6A732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0F8F230-DC55-291C-1943-3A9B1C46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C2C2F47-DB45-9226-D970-1DA3BF6D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935BA72-6E1E-5F6D-8500-62681A04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52635FD-CB3F-E21E-F967-AC960884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931985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855375-A6A1-6184-9A86-C3485699E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3D696E1-F1DC-74B5-E64D-476B4C897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1DF4C37-1129-E412-3571-76D59DE9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9DB2D5B-EDA7-F316-3952-C41EE83D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A035737-269D-B651-18EF-56CC8518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40E821C-0247-2164-B8AD-7774CFE8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430019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67A224-8FD8-45D9-9497-8F89E5C8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9A9EC45-8F14-8633-1144-2673652D1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4F97697-BD5A-D74F-E304-3761E91DE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39EB4AF-112E-5AF6-CB9A-442DB6CB5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97E4515-57C4-71D7-3CFD-F87D0BC8A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BDFE2D83-28DD-9394-7F07-6450139C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A0F5D277-A693-8DB0-398B-E6ECD24A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0801D866-E835-4CD3-BEEE-92246152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202415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C43323-5C39-4743-F530-403AEF83A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C7A9EF6C-A575-131F-D673-0E38771A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B630FA8-116C-9AF0-D4CE-4DD95990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DFBB2F1-0A13-937B-3FCF-B3E8B56B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058200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2A7DFB67-1EC5-9DC0-A669-0A9FFBFA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AC066562-E35D-391E-C6D5-2493BF9E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7435B93-B9B1-89AA-3F9D-0569E234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0622018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AB68F07-9009-7D3B-2486-93626283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CD40DAA-D884-B531-CA1D-2A3C9C3B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D21200F-F3B8-176A-8839-ED13530A3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6DBC880-A3EF-119C-F0B2-132BEE02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0178B2-ADC9-88F5-1746-E9D7B64D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2A91775-1C37-BDCA-0177-BF42E8EF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725520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E986D9-205C-CCF2-FC02-AEA41319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1C0FFAE6-7325-1AD3-31EB-EC4D27EA3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84D5007-DAFB-F166-2C6D-CC30592CF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76A1657-B0B1-82CF-AF07-EA3DC74E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BE50F5B-560E-62F9-65D4-F5CCDFC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4F150E2-F24B-7907-2544-8A64FE2E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427039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5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9FE0D02-DC30-1E4F-40CC-84E5D6A3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1E4854C-A802-B3E8-03B5-6D2B415F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183739A-5D6A-17C8-26C1-62C4D6CF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73D10-B3E8-440C-B005-7C7BFFB19870}" type="datetimeFigureOut">
              <a:rPr lang="pl-PL" smtClean="0"/>
              <a:t>27.01.2023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0F06D15-8A34-7A4A-57AB-3DA823AE2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1EAC4C7-B662-6FA0-4643-1C788303B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D02C-6838-4807-AD76-8585CE24F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02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youtube.com/watch?v=imLz4TTZ3iw&amp;list=RDCMUC_gdoWFF8JOwgTOIamwEMCw&amp;index=4" TargetMode="External"/><Relationship Id="rId7" Type="http://schemas.openxmlformats.org/officeDocument/2006/relationships/hyperlink" Target="https://www.youtube.com/watch?v=vZA1Ik78sbk&amp;list=RDCMUC_gdoWFF8JOwgTOIamwEMCw&amp;index=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Sb4xcjeF0s" TargetMode="External"/><Relationship Id="rId5" Type="http://schemas.openxmlformats.org/officeDocument/2006/relationships/hyperlink" Target="https://www.youtube.com/watch?v=jXPJgcbc1zQ" TargetMode="External"/><Relationship Id="rId4" Type="http://schemas.openxmlformats.org/officeDocument/2006/relationships/hyperlink" Target="https://www.youtube.com/watch?v=-1rkVflmsKA&amp;list=RDCMUC_gdoWFF8JOwgTOIamwEMCw&amp;index=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l/photos/krajobraz-zima-%C5%9Bnieg-l%C3%B3d-kulig-76911/" TargetMode="External"/><Relationship Id="rId13" Type="http://schemas.openxmlformats.org/officeDocument/2006/relationships/hyperlink" Target="https://pl.depositphotos.com/7356662/stock-illustration-kids-playing-with-snow.html" TargetMode="External"/><Relationship Id="rId18" Type="http://schemas.openxmlformats.org/officeDocument/2006/relationships/hyperlink" Target="https://www.przedszkole-w-przeclawiu.edu.pl/2018/12/czapka-szalik-rekawiczki/" TargetMode="External"/><Relationship Id="rId26" Type="http://schemas.openxmlformats.org/officeDocument/2006/relationships/hyperlink" Target="https://wiadomosci.szczecin.eu/artykul/mieszkancy/lepiej-na-zimne-dmuchac-i-edukowac" TargetMode="External"/><Relationship Id="rId3" Type="http://schemas.openxmlformats.org/officeDocument/2006/relationships/hyperlink" Target="https://pl.freepik.com/darmowe-zdjecie/mala-dziewczynka-w-blekitnym-kapeluszu-bawic-sie-w-zima-lesie_5913059.htm?query=ferie%20zimowe#from_view=detail_alsolike" TargetMode="External"/><Relationship Id="rId21" Type="http://schemas.openxmlformats.org/officeDocument/2006/relationships/hyperlink" Target="https://mragowo.policja.gov.pl/o11/aktualnosci/41001,Bezpieczny-lod.html" TargetMode="External"/><Relationship Id="rId34" Type="http://schemas.openxmlformats.org/officeDocument/2006/relationships/hyperlink" Target="https://nianio.com.pl/kiedy-dziecko-zaczac-uczyc-jazdy-na-lyzwach/" TargetMode="External"/><Relationship Id="rId7" Type="http://schemas.openxmlformats.org/officeDocument/2006/relationships/hyperlink" Target="https://www.silvermint.pl/austria-darmowy-skipass-dzieci/" TargetMode="External"/><Relationship Id="rId12" Type="http://schemas.openxmlformats.org/officeDocument/2006/relationships/hyperlink" Target="https://pl.freepik.com/darmowe-wektory/zimowy-krajobraz-tlo-w-akwarela_5962562.htm" TargetMode="External"/><Relationship Id="rId17" Type="http://schemas.openxmlformats.org/officeDocument/2006/relationships/hyperlink" Target="https://www.szkolneblogi.pl/blogi/sko-w-michalowie/dobrych-rad-kilka-aby-ferie-byly-pelne-radosci-dobrej-zabawy-i-pozostawily-tylko-szczesliwe-wspomnienia/" TargetMode="External"/><Relationship Id="rId25" Type="http://schemas.openxmlformats.org/officeDocument/2006/relationships/hyperlink" Target="https://sieciaki.pl/tv/0,wszystkie,1/id/111" TargetMode="External"/><Relationship Id="rId33" Type="http://schemas.openxmlformats.org/officeDocument/2006/relationships/hyperlink" Target="https://www.krakow.z-dzieckiem.pl/2022/01/24/nowy-plac-zabaw-z-ryba-na-plantach-nowackiego/" TargetMode="External"/><Relationship Id="rId38" Type="http://schemas.openxmlformats.org/officeDocument/2006/relationships/hyperlink" Target="http://www.gdzie-wyjechac.pl/pl/warto-zdobyc/1210/tatry-----gory-wakacyjnych-mozliwosci--jak-zaplanowac-pobyt-z-dzieckiem-/" TargetMode="External"/><Relationship Id="rId2" Type="http://schemas.openxmlformats.org/officeDocument/2006/relationships/hyperlink" Target="https://pl.freepik.com/darmowe-wektory/boze-narodzenie-ilustracja-sceny-sniegu_10623500.htm#query=ferie%20zimowe&amp;position=2&amp;from_view=keyword" TargetMode="External"/><Relationship Id="rId16" Type="http://schemas.openxmlformats.org/officeDocument/2006/relationships/hyperlink" Target="https://pl.depositphotos.com/66771147/stock-illustration-raccoon-cartoon-posing-with-blank.html" TargetMode="External"/><Relationship Id="rId20" Type="http://schemas.openxmlformats.org/officeDocument/2006/relationships/hyperlink" Target="https://czterykaty.pl/smartips/7,152821,19443463,co-zrobic-gdy-zalamie-sie-pod-toba-lod-policjanci-wyjasniaja.html" TargetMode="External"/><Relationship Id="rId29" Type="http://schemas.openxmlformats.org/officeDocument/2006/relationships/hyperlink" Target="https://spniezychowice.pl/bezpieczne-zabawy-podczas-ferii-konkurs,421,p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pl/photos/narciarstwo-dziecko-sportowy-6035709/" TargetMode="External"/><Relationship Id="rId11" Type="http://schemas.openxmlformats.org/officeDocument/2006/relationships/hyperlink" Target="https://fotoomnia.com/photo/Stars-snow-blue-background-8602" TargetMode="External"/><Relationship Id="rId24" Type="http://schemas.openxmlformats.org/officeDocument/2006/relationships/hyperlink" Target="https://puzzlefactory.pl/pl/puzzle/graj/technika/179144-bezpieczny-internet#6x6" TargetMode="External"/><Relationship Id="rId32" Type="http://schemas.openxmlformats.org/officeDocument/2006/relationships/hyperlink" Target="https://szydlowiecpowiat.pl/wiadomosci/1/wiadomosc/204206/wscieklizna_najgrozniejsza_smiertelna_wirusowa_choroba_odzwierze" TargetMode="External"/><Relationship Id="rId37" Type="http://schemas.openxmlformats.org/officeDocument/2006/relationships/hyperlink" Target="http://nzozrodzina.org/art,28,numery-alarmowe-112-999-998-997" TargetMode="External"/><Relationship Id="rId5" Type="http://schemas.openxmlformats.org/officeDocument/2006/relationships/hyperlink" Target="https://pixabay.com/pl/illustrations/ba%C5%82wan-zabawka-%C5%9Bnieg-1090261/" TargetMode="External"/><Relationship Id="rId15" Type="http://schemas.openxmlformats.org/officeDocument/2006/relationships/hyperlink" Target="https://pl.depositphotos.com/411213486/stock-illustration-cute-panda-super-hero-vector.html" TargetMode="External"/><Relationship Id="rId23" Type="http://schemas.openxmlformats.org/officeDocument/2006/relationships/hyperlink" Target="https://sp16.piotrkow.pl/aktualnosci-a20/dzien-bezpiecznego-internetu-2021-r858" TargetMode="External"/><Relationship Id="rId28" Type="http://schemas.openxmlformats.org/officeDocument/2006/relationships/hyperlink" Target="https://sp4tczew.superszkolna.pl/wiadomosci/423477/bezpieczne-ferie" TargetMode="External"/><Relationship Id="rId36" Type="http://schemas.openxmlformats.org/officeDocument/2006/relationships/hyperlink" Target="http://123edukacja.pl/zasady-bezpieczenstwa-na-drodze-dla-przedszkolakow/" TargetMode="External"/><Relationship Id="rId10" Type="http://schemas.openxmlformats.org/officeDocument/2006/relationships/hyperlink" Target="https://salonkonskiswiat.pl/jak-zadbac-o-konia-zima,0,31" TargetMode="External"/><Relationship Id="rId19" Type="http://schemas.openxmlformats.org/officeDocument/2006/relationships/hyperlink" Target="https://pl.clipart.me/transportation/design-elements-vector-fashion-travel-10203" TargetMode="External"/><Relationship Id="rId31" Type="http://schemas.openxmlformats.org/officeDocument/2006/relationships/hyperlink" Target="http://przedszkole-wilkowice.pl/2014/06/19/przekazania-wakacyjne/" TargetMode="External"/><Relationship Id="rId4" Type="http://schemas.openxmlformats.org/officeDocument/2006/relationships/hyperlink" Target="https://pl.freepik.com/darmowe-zdjecie/sniezny-krajobraz-3d_6214253.htm?query=zima%20krajobraz#from_view=detail_alsolike" TargetMode="External"/><Relationship Id="rId9" Type="http://schemas.openxmlformats.org/officeDocument/2006/relationships/hyperlink" Target="https://www.rp.pl/wydarzenia/art16386661-rekreacja-z-kopyta" TargetMode="External"/><Relationship Id="rId14" Type="http://schemas.openxmlformats.org/officeDocument/2006/relationships/hyperlink" Target="https://pl.depositphotos.com/497006810/stock-illustration-vector-illustration-cartoon-polar-bear.html" TargetMode="External"/><Relationship Id="rId22" Type="http://schemas.openxmlformats.org/officeDocument/2006/relationships/hyperlink" Target="http://bezpiecznyinternet.net/" TargetMode="External"/><Relationship Id="rId27" Type="http://schemas.openxmlformats.org/officeDocument/2006/relationships/hyperlink" Target="https://www.google.com/search?q=bezpiecze%C5%84stwo+w+czasie+ferii+zimowych+grafika+dla+dzieci&amp;tbm=isch&amp;ved=2ahUKEwiAncLj4938AhVHzyoKHbpgCRYQ2-cCegQIABAA&amp;oq=bezpiecze%C5%84stwo+w+czasie+ferii+zimowych+grafika+dla+dzieci&amp;gs_lcp=CgNpbWcQA1DGBliNK2D1MGgAcAB4AIAB7QOIAcMvkgEKNC40LjEwLjQuM5gBAKABAaoBC2d3cy13aXotaW1nwAEB&amp;sclient=img&amp;ei=KYnOY8DkKseeqwG6waWwAQ&amp;bih=722&amp;biw=1536#imgrc=lXB5TzlGjTlZQM" TargetMode="External"/><Relationship Id="rId30" Type="http://schemas.openxmlformats.org/officeDocument/2006/relationships/hyperlink" Target="https://pl.pinterest.com/pin/26880929009540658/" TargetMode="External"/><Relationship Id="rId35" Type="http://schemas.openxmlformats.org/officeDocument/2006/relationships/hyperlink" Target="https://www.poltechparts.pl/konserwacja-maszyn-rolniczych-zima4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6FC851F-A455-B9D7-2E4E-2627CD34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6263"/>
            <a:ext cx="12344400" cy="72105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77A67B-8FE8-AC27-7C97-AB9D1B3A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80712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BEZPIECZNE I AKTYWNE </a:t>
            </a:r>
            <a:br>
              <a:rPr lang="pl-PL" sz="5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5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FERIE ZIMOWE</a:t>
            </a:r>
            <a:endParaRPr lang="pl-PL" sz="115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43FE9B8-ABD2-035A-855F-AD8BFC422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2" y="2239347"/>
            <a:ext cx="11150082" cy="3937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		</a:t>
            </a:r>
          </a:p>
          <a:p>
            <a:pPr marL="0" indent="0">
              <a:buNone/>
            </a:pP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	</a:t>
            </a:r>
            <a:r>
              <a:rPr lang="pl-PL" sz="4600" b="1" dirty="0">
                <a:gradFill flip="none" rotWithShape="1">
                  <a:gsLst>
                    <a:gs pos="24000">
                      <a:schemeClr val="accent6">
                        <a:lumMod val="40000"/>
                        <a:lumOff val="60000"/>
                      </a:schemeClr>
                    </a:gs>
                    <a:gs pos="75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rPr>
              <a:t>Szkoła Podstawowa nr 1 </a:t>
            </a:r>
          </a:p>
          <a:p>
            <a:pPr marL="0" indent="0">
              <a:buNone/>
            </a:pPr>
            <a:r>
              <a:rPr lang="pl-PL" sz="4600" b="1" dirty="0">
                <a:gradFill flip="none" rotWithShape="1">
                  <a:gsLst>
                    <a:gs pos="24000">
                      <a:schemeClr val="accent6">
                        <a:lumMod val="40000"/>
                        <a:lumOff val="60000"/>
                      </a:schemeClr>
                    </a:gs>
                    <a:gs pos="75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rPr>
              <a:t>		im. Króla Władysława Jagiełły </a:t>
            </a:r>
          </a:p>
          <a:p>
            <a:pPr marL="0" indent="0">
              <a:buNone/>
            </a:pPr>
            <a:r>
              <a:rPr lang="pl-PL" sz="4600" b="1" dirty="0">
                <a:gradFill flip="none" rotWithShape="1">
                  <a:gsLst>
                    <a:gs pos="24000">
                      <a:schemeClr val="accent6">
                        <a:lumMod val="40000"/>
                        <a:lumOff val="60000"/>
                      </a:schemeClr>
                    </a:gs>
                    <a:gs pos="75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rPr>
              <a:t>		w Szubinie</a:t>
            </a:r>
          </a:p>
          <a:p>
            <a:endParaRPr lang="pl-PL" b="1" dirty="0"/>
          </a:p>
          <a:p>
            <a:pPr marL="0" indent="0">
              <a:buNone/>
            </a:pPr>
            <a:r>
              <a:rPr lang="pl-PL" b="1" dirty="0"/>
              <a:t>		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</a:rPr>
              <a:t>		</a:t>
            </a:r>
            <a:r>
              <a:rPr lang="pl-PL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</a:rPr>
              <a:t>Aleksandra Socha-Krakowska</a:t>
            </a:r>
          </a:p>
        </p:txBody>
      </p:sp>
    </p:spTree>
    <p:extLst>
      <p:ext uri="{BB962C8B-B14F-4D97-AF65-F5344CB8AC3E}">
        <p14:creationId xmlns:p14="http://schemas.microsoft.com/office/powerpoint/2010/main" val="4101810755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216A6C4-2A73-C10C-8050-2EE741E52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36" y="4611708"/>
            <a:ext cx="4080764" cy="2246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6CA71BC-7721-D2B3-4013-D92A28CD3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0" y="1703595"/>
            <a:ext cx="5111750" cy="340783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E76619A-E573-D106-C65D-9261E644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18" y="5203563"/>
            <a:ext cx="2305907" cy="18608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A98169-91A2-610D-1F6A-D8DC2F73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62361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Bezpiecznie i aktywnie w czasie ferii</a:t>
            </a:r>
            <a:endParaRPr lang="pl-PL" sz="5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B0224B4-F825-F5C0-75C4-DC7AAE96D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7028"/>
            <a:ext cx="9055100" cy="45497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Jeżeli sprzyja pogoda to spędzaj jak najwięcej czasu na świeżym powietrzu</a:t>
            </a:r>
            <a:endParaRPr lang="pl-PL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Propozycje zabaw na śniegu (o ile spadnie śnieg </a:t>
            </a:r>
            <a:r>
              <a:rPr lang="pl-PL" sz="26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lepienie bałwana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budowa igloo, bazy ze śniegu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bitwa na śnieżki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wykonanie figur w śniegu (aniołki)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jazda na sankach, workach, nartach, łyżwach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zimowy spacer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5453881"/>
      </p:ext>
    </p:extLst>
  </p:cSld>
  <p:clrMapOvr>
    <a:masterClrMapping/>
  </p:clrMapOvr>
  <p:transition spd="slow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FCAC94-616E-0879-1A7A-DCB516C1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78D66C4-F748-1656-369A-374234C0A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7918"/>
          </a:xfrm>
        </p:spPr>
      </p:pic>
    </p:spTree>
    <p:extLst>
      <p:ext uri="{BB962C8B-B14F-4D97-AF65-F5344CB8AC3E}">
        <p14:creationId xmlns:p14="http://schemas.microsoft.com/office/powerpoint/2010/main" val="3692512902"/>
      </p:ext>
    </p:extLst>
  </p:cSld>
  <p:clrMapOvr>
    <a:masterClrMapping/>
  </p:clrMapOvr>
  <p:transition spd="slow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38EB0B6-75CC-B4C8-7413-2F508272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936" y="3151188"/>
            <a:ext cx="4406900" cy="3305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24C01B-88A9-9895-DF87-12275929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Zasady bezpiecznych zabaw na śniegu, </a:t>
            </a:r>
            <a:b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przy niskiej temperaturze</a:t>
            </a:r>
            <a:endParaRPr lang="pl-PL" sz="9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232A2DA-FD53-4096-C12B-FA314F65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72" y="1825625"/>
            <a:ext cx="9434211" cy="462182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Ubierz się ciepło, adekwatnie do pogody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Zawsze pamiętaj o kurtce, czapce, szaliku, a nawet rękawiczkach, gdy jest mróz i śnieg.</a:t>
            </a:r>
            <a:endParaRPr lang="pl-PL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Wówczas będziesz mógł cieszyć się zabawą i nie zmarzniesz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czasie zimowego szaleństwa na dworze.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Dbaj o swoje zdrowie.</a:t>
            </a:r>
            <a:endParaRPr lang="pl-PL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trakcie dużego przymrozku pamiętaj o założeniu ocieplanych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4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spodni, grubego sweterka.</a:t>
            </a:r>
            <a:endParaRPr lang="pl-PL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4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Pomimo </a:t>
            </a:r>
            <a:r>
              <a:rPr lang="pl-PL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rękawiczek nie strącaj zwisających sopli lodu z dachów, ogrodzenia itd.</a:t>
            </a:r>
            <a:endParaRPr lang="pl-PL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416EA11-544D-2502-FD99-E4705CF7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6032">
            <a:off x="9423234" y="734088"/>
            <a:ext cx="2835951" cy="2970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400549"/>
      </p:ext>
    </p:extLst>
  </p:cSld>
  <p:clrMapOvr>
    <a:masterClrMapping/>
  </p:clrMapOvr>
  <p:transition spd="slow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DEE423C-08B6-C7BD-196F-B66887A3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999">
            <a:off x="6613866" y="583835"/>
            <a:ext cx="5803263" cy="4080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2B2334-1433-9EB6-2240-F696B9B1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452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Zasady bezpiecznych zabaw na śniegu</a:t>
            </a:r>
            <a:endParaRPr lang="pl-PL" sz="1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4CACF6D-F37F-CEE4-4057-191C2785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95" y="1609909"/>
            <a:ext cx="8007219" cy="490281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Bitwa na śnieżki- o czym powinienem pamiętać?</a:t>
            </a:r>
            <a:endParaRPr lang="pl-PL" sz="3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Gdy rzucasz śnieżkami, pamiętaj, aby celować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w nogi, nigdy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głowę osobę, z którą się bawisz.</a:t>
            </a:r>
            <a:endParaRPr lang="pl-PL" sz="3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Kul śniegowych nie łącz z lodem czy kamieniami.</a:t>
            </a:r>
            <a:endParaRPr lang="pl-PL" sz="3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 rzucaj śnieżkami w przechodniów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chodniku, jadących po ulicy kierowców pojazdów (samochody, rowery, motocykle itd.)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5668726"/>
      </p:ext>
    </p:extLst>
  </p:cSld>
  <p:clrMapOvr>
    <a:masterClrMapping/>
  </p:clrMapOvr>
  <p:transition spd="slow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9C850DD-2053-9099-55D9-D292AF50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2466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181969E-D2A9-3549-30AA-E535B09EC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034">
            <a:off x="8567134" y="1361879"/>
            <a:ext cx="3779783" cy="2519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B30F58-5C6B-8E5A-399E-74B585E2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88" y="188760"/>
            <a:ext cx="9898224" cy="1010469"/>
          </a:xfrm>
        </p:spPr>
        <p:txBody>
          <a:bodyPr>
            <a:normAutofit fontScale="90000"/>
          </a:bodyPr>
          <a:lstStyle/>
          <a:p>
            <a:r>
              <a:rPr lang="pl-PL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Zasady bezpiecznych zabaw na śniegu</a:t>
            </a:r>
            <a:endParaRPr lang="pl-PL" sz="1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EAED34E-6693-849C-3569-E82589174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3" y="923730"/>
            <a:ext cx="10236200" cy="5840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Jazda na sankach, nartach - o czym muszę wiedzieć?</a:t>
            </a:r>
            <a:endParaRPr lang="pl-PL" sz="3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3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Baw się tylko w miejscach oddalonych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drogi, rzek, mostów, torów kolejowych.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Kierowca samochodu może nie zdążyć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zahamować pojazdu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możesz wpaść pod samochód,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lodowatej wody,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przepaść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lub pod nadjeżdżający pociąg,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35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 maszynista nie zauważy Ciebie.</a:t>
            </a:r>
            <a:endParaRPr lang="pl-PL" sz="35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3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Gdy zjeżdża kilka osób z górki</a:t>
            </a:r>
            <a:r>
              <a:rPr lang="pl-PL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l-PL" sz="4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4200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zachowaj odstęp. </a:t>
            </a:r>
            <a:endParaRPr lang="pl-PL" sz="4200" u="sng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3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Zjeżdżaj na wolnej przestrzeni. </a:t>
            </a:r>
            <a:r>
              <a:rPr lang="pl-PL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Uważaj na kamienie, krzewy, drzewa, nierówności w tym głębokie dziury, stare studzienki.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4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 </a:t>
            </a:r>
            <a:r>
              <a:rPr lang="pl-PL" sz="4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założeniu kasku</a:t>
            </a:r>
            <a:r>
              <a:rPr lang="pl-PL" sz="4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gdy zjeżdżasz ze stoku, z górki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2686579"/>
      </p:ext>
    </p:extLst>
  </p:cSld>
  <p:clrMapOvr>
    <a:masterClrMapping/>
  </p:clrMapOvr>
  <p:transition spd="slow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DCBFE20-047E-9295-6BEC-C3DA5463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0" y="299313"/>
            <a:ext cx="8865872" cy="626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1266"/>
      </p:ext>
    </p:extLst>
  </p:cSld>
  <p:clrMapOvr>
    <a:masterClrMapping/>
  </p:clrMapOvr>
  <p:transition spd="slow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AFE6878-E41B-10AD-7F68-04BEEED8A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B34BA26-C20A-9100-1B25-6F15FF2E5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82" y="5315231"/>
            <a:ext cx="1990691" cy="1905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810FCF4-FA40-A212-9FCF-74884B4A8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6306">
            <a:off x="7794416" y="385597"/>
            <a:ext cx="4205236" cy="26260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501492-8DCA-A0AE-BCF1-52FA1677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8905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</a:t>
            </a:r>
            <a:br>
              <a:rPr lang="pl-PL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zabaw na śniegu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54A62C8-73C1-8AFF-2112-3D12D4C1D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6865"/>
            <a:ext cx="10720873" cy="496637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Kulig- złote zasady 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Nigdy nie doczepiaj sanek do samochodów, traktorów, motorów, quadów.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Kulig tylko pod opieką osób dorosłych.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Pamiętaj- prawdziwy kulig polega na tym, że małe sanki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przyczepione są do dużych sań, które ciągnie koń.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pl-PL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Iha</a:t>
            </a:r>
            <a:r>
              <a:rPr lang="pl-PL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endParaRPr lang="pl-PL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01616"/>
      </p:ext>
    </p:extLst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267D5C0-3591-C4C6-FA09-BCC73C85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950" y="113198"/>
            <a:ext cx="3937000" cy="3468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DF0AA4-2B2A-AD54-D1C2-B636083F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5"/>
            <a:ext cx="10515600" cy="1325563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42E3122-6858-7D80-6D33-B1ED9549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50" y="1413910"/>
            <a:ext cx="8193832" cy="513060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Zachowaj bezpieczeństwo na łyżwach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 łyżwach jeździmy tylko i wyłącznie na lodowiskach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zamarznięty lód na stawie, rzece może być niewystarczająco mocny, a pod wpływem naszego ciężaru może się załamać i popękać. </a:t>
            </a:r>
            <a:endParaRPr lang="pl-PL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Ty możesz wpaść do lodowatej wody, a pomoc dla Ciebie może nadejść zbyt późno.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5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DLATEGO ZAWSZE WYBIERAJ BEZPIECZNE MIEJSCE- LODOWISKO</a:t>
            </a:r>
            <a:endParaRPr lang="pl-PL" sz="5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5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Pamiętaj! </a:t>
            </a:r>
            <a:endParaRPr lang="pl-PL" sz="5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Jazda na łyżwach pozytywnie wpływa na nasze ciało, wzmacnia się nasz kręgosłup, nogi i ręce, uczymy się koordynacji ruchów.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FEE7F97-D2E7-B9FD-4B2D-E63C0DAF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479" y="3837877"/>
            <a:ext cx="2983464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9177"/>
      </p:ext>
    </p:extLst>
  </p:cSld>
  <p:clrMapOvr>
    <a:masterClrMapping/>
  </p:clrMapOvr>
  <p:transition spd="slow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894A97-86E3-3B1A-B1A8-9019C05D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592137"/>
            <a:ext cx="4749800" cy="16002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Instrukcja, co zrobić, gdy załamie się lód pod nami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F2A8FAB-0190-A4C8-F84A-ADD9806A1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7" y="-1054100"/>
            <a:ext cx="8019733" cy="834390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33587EF-E28F-1481-170D-4AF0506B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070100"/>
            <a:ext cx="4235767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710"/>
      </p:ext>
    </p:extLst>
  </p:cSld>
  <p:clrMapOvr>
    <a:masterClrMapping/>
  </p:clrMapOvr>
  <p:transition spd="slow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0A4916F-6096-6DD9-9E09-CBF47850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106" y="4145397"/>
            <a:ext cx="4185158" cy="266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A9354ED-C94C-6AD9-C42D-D915CF1C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12" y="358451"/>
            <a:ext cx="10709988" cy="1063690"/>
          </a:xfrm>
        </p:spPr>
        <p:txBody>
          <a:bodyPr>
            <a:normAutofit fontScale="90000"/>
          </a:bodyPr>
          <a:lstStyle/>
          <a:p>
            <a:r>
              <a:rPr lang="pl-PL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 w mieście</a:t>
            </a:r>
            <a:r>
              <a:rPr lang="pl-PL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181F7AF-C847-ED31-E99F-ECD30100D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4" y="1026367"/>
            <a:ext cx="11139196" cy="590627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Gdy czas ferii będziesz spędzać w mieście, to pamiętaj, aby </a:t>
            </a: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zawsze poruszać się chodnikiem</a:t>
            </a:r>
            <a:endParaRPr lang="pl-PL" sz="8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Przechodź na drugą stronę ulicy w miejscach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tego przeznaczonych</a:t>
            </a: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przejście dla pieszych </a:t>
            </a: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(popularne pasy- zebra). </a:t>
            </a:r>
            <a:endParaRPr lang="pl-PL" sz="8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Pamiętasz o zasadach przechodzenia przez jezdnię?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Przypomnijmy je sobie.</a:t>
            </a:r>
            <a:endParaRPr lang="pl-PL" sz="8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Najpierw </a:t>
            </a:r>
            <a:r>
              <a:rPr lang="pl-PL" sz="8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spójrz w lewo, potem w prawo i znów w lewo</a:t>
            </a: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Jeśli nic nie jedzie, to możesz przejść na drugą stronę.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 jednak, aby zachować czujność na drodze.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8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Szybko opuść jezdnię.</a:t>
            </a:r>
            <a:endParaRPr lang="pl-PL" sz="8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E02B9CC-2F53-6621-765A-1C5A3B4E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241" y="1436216"/>
            <a:ext cx="4040155" cy="26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2000"/>
      </p:ext>
    </p:extLst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153B39CB-4CF2-9196-E3B6-E40E9CBA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184180-2BF1-FC01-DD85-49410866E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1962" y="119872"/>
            <a:ext cx="7808038" cy="4564096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ZAPRASZAM WAS </a:t>
            </a:r>
            <a:b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 BEZPIECZNĄ PRZYGODĘ</a:t>
            </a:r>
            <a:b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TRAKCIE </a:t>
            </a:r>
            <a:b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FERII ZIMOWYCH</a:t>
            </a:r>
            <a:endParaRPr lang="pl-PL" sz="239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D2B69F1-DC46-87D3-C452-D36E38409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420"/>
            <a:ext cx="9144000" cy="98438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73BB74D-3C09-B9AE-585B-CC0CEA73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1"/>
            <a:ext cx="4739951" cy="5563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70220"/>
      </p:ext>
    </p:extLst>
  </p:cSld>
  <p:clrMapOvr>
    <a:masterClrMapping/>
  </p:clrMapOvr>
  <p:transition spd="slow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BE9FDD-2247-AD7D-0287-A0B7190C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10" y="-53245"/>
            <a:ext cx="10515600" cy="1325563"/>
          </a:xfrm>
        </p:spPr>
        <p:txBody>
          <a:bodyPr/>
          <a:lstStyle/>
          <a:p>
            <a:r>
              <a:rPr lang="pl-P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 w mieście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721916E-F72D-37E2-324B-6167CEC34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2" y="905070"/>
            <a:ext cx="11896530" cy="5952930"/>
          </a:xfrm>
        </p:spPr>
      </p:pic>
    </p:spTree>
    <p:extLst>
      <p:ext uri="{BB962C8B-B14F-4D97-AF65-F5344CB8AC3E}">
        <p14:creationId xmlns:p14="http://schemas.microsoft.com/office/powerpoint/2010/main" val="3614163730"/>
      </p:ext>
    </p:extLst>
  </p:cSld>
  <p:clrMapOvr>
    <a:masterClrMapping/>
  </p:clrMapOvr>
  <p:transition spd="slow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0050034-26C4-E198-D33D-3FFE3CF5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07" y="2799184"/>
            <a:ext cx="2768512" cy="40774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41C9770-EABA-DB72-F7CC-D79B6019E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07188">
            <a:off x="8053739" y="1230197"/>
            <a:ext cx="4196021" cy="40540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8A35FC-C400-95A4-C081-BF0D4F82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 w mieście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01D8C18-00CA-DAA7-2198-740C2785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26" y="1259633"/>
            <a:ext cx="8371115" cy="5486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Gdy </a:t>
            </a: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chcesz korzystać z urządzeń na placu zabaw,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najlepiej </a:t>
            </a: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poproś osobę dorosłą, aby sprawdziła,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 nie są popsute. 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Pamiętaj, huśtawki, skoczki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inne urządzenia są ogólnodostępne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(czyli każda osoba może wejść na plac zabaw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z nich korzystać, a często są uszkodzone).</a:t>
            </a:r>
            <a:endParaRPr lang="pl-PL" sz="28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5C2D28F-FD9C-5C5E-B569-8E98503C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94" y="4392749"/>
            <a:ext cx="625151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6952"/>
      </p:ext>
    </p:extLst>
  </p:cSld>
  <p:clrMapOvr>
    <a:masterClrMapping/>
  </p:clrMapOvr>
  <p:transition spd="slow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284187-FFB9-673D-B5C0-D99D3F6D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7" y="290480"/>
            <a:ext cx="10515600" cy="1325563"/>
          </a:xfrm>
        </p:spPr>
        <p:txBody>
          <a:bodyPr/>
          <a:lstStyle/>
          <a:p>
            <a:r>
              <a:rPr lang="pl-P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743EEF17-8705-7FC9-4ED0-95F4FB7B2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22" y="699725"/>
            <a:ext cx="4558782" cy="592049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7F9B78B-ECAA-9A65-1C5B-FF31651F7232}"/>
              </a:ext>
            </a:extLst>
          </p:cNvPr>
          <p:cNvSpPr txBox="1"/>
          <p:nvPr/>
        </p:nvSpPr>
        <p:spPr>
          <a:xfrm>
            <a:off x="436207" y="1298802"/>
            <a:ext cx="6990960" cy="485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Zbiorniki wodne (stawy) są domem dla dzikich zwierząt w mieście.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dokarmiaj 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 chlebem. Kaczki jedzą ziarno.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Uważaj, jeśli podchodzisz blisko do zbiornika wodnego, </a:t>
            </a:r>
            <a:r>
              <a:rPr lang="pl-PL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aby nie </a:t>
            </a:r>
            <a:r>
              <a:rPr lang="pl-PL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wpaść do wody</a:t>
            </a:r>
            <a:r>
              <a:rPr lang="pl-PL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Bądź ostrożny, nawet gdy jest blisko osoba dorosła.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Nigdy nie głaszcz obcych zwierząt</a:t>
            </a:r>
            <a:r>
              <a:rPr lang="pl-P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one mają swojego właściciela, </a:t>
            </a:r>
            <a:r>
              <a:rPr lang="pl-P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mogą Cię ugryźć,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mieć wściekliznę. 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40413"/>
      </p:ext>
    </p:extLst>
  </p:cSld>
  <p:clrMapOvr>
    <a:masterClrMapping/>
  </p:clrMapOvr>
  <p:transition spd="slow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6E24325-1C84-2638-2D0B-BE12B66D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253" y="0"/>
            <a:ext cx="391574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CE52AB-FDD2-53F6-5902-C78C8B25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762"/>
            <a:ext cx="6591173" cy="1325563"/>
          </a:xfrm>
        </p:spPr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bezpieczeństwa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A3E586C-9A5F-6275-2CEC-CC702CB9F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130543"/>
            <a:ext cx="10218576" cy="552372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ufaj obcym osobom na ulicy!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buFontTx/>
              <a:buChar char="-"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Gdy idziesz z kolegami i koleżankami np. na plac zabaw, spacer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zachowaj czujność.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podawaj na głos swojego adresu, numeru telefonu, gdy widzisz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obcych ludzi obok lub idących za Wami.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częstuj się słodkościami</a:t>
            </a: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od obcych ludzi!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bierz zabawek </a:t>
            </a: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nieznanych Ci osób!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Najlepiej-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rozmawiaj z obcymi!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wpuszczaj osób obcych do domu!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Pamiętaj- </a:t>
            </a:r>
            <a:r>
              <a:rPr lang="pl-P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każdy dorosły jest dobry.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Niektórzy robią krzywdę dzieciom, ale zanim się tak stanie próbują zdobyć Wasze zaufanie </a:t>
            </a: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poprzez obdarowanie Was słodkościami, zabawkami, zachęcają miłą rozmową.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Zachowaj czujność i mów o wszystkim osobom dorosłym</a:t>
            </a: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mamie, tacie, babci, dziadkowi, cioci, wujkowi.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1662922"/>
      </p:ext>
    </p:extLst>
  </p:cSld>
  <p:clrMapOvr>
    <a:masterClrMapping/>
  </p:clrMapOvr>
  <p:transition spd="slow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7D82C7-9D7C-1113-EF91-21278912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E744E82-4F35-704D-8D69-E044D184B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335165" cy="49604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03C78F7-397C-3420-1C6A-FBA03510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71" y="0"/>
            <a:ext cx="4917233" cy="679997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0E8E9C7-F395-C951-2BE5-F9331AC702A4}"/>
              </a:ext>
            </a:extLst>
          </p:cNvPr>
          <p:cNvSpPr txBox="1"/>
          <p:nvPr/>
        </p:nvSpPr>
        <p:spPr>
          <a:xfrm>
            <a:off x="1184987" y="5137755"/>
            <a:ext cx="5838115" cy="122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7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ZAPAMIĘTAJ !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78754"/>
      </p:ext>
    </p:extLst>
  </p:cSld>
  <p:clrMapOvr>
    <a:masterClrMapping/>
  </p:clrMapOvr>
  <p:transition spd="slow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29E0EE-B7D2-740E-1A81-A70C45A0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8" y="-48908"/>
            <a:ext cx="4264093" cy="1942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03AC9F2-ED73-4F06-44BA-883B719EA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34300" y="2400300"/>
            <a:ext cx="68580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04ED15-8F1A-B2A5-D734-7DEFFCE9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478" y="568325"/>
            <a:ext cx="72763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 </a:t>
            </a:r>
            <a:b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wsi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5224486-2F26-3A6B-DB86-7D24D354B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44825"/>
            <a:ext cx="10515600" cy="49906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wsi znajduje się dużo atrakcyjnych maszyn rolniczych- wielkie ciągniki, przyczepy i inne. Ty jesteś jednak jeszcze zbyt mały, a kierowca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może Cię nie zauważyć,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zbliżaj się do maszyn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oglądaj z odległości.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wsi, może zdarzyć się, że nie ma chodnika na drodze. Wówczas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pieszo poruszasz się lewą stroną jezdni, lub jeśli to możliwe poboczem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 o założeniu odblasku, abyś był lepiej widoczny dla kierowców.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baw się w opuszczonych budynkach, starych domach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one stwarzają zagrożenie dla Twojego życia. Mogą się zawalić.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Uważaj na stare, zarośnięte studnie. Mogą być niezabezpieczone,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Ty możesz do nich wpaść.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31901"/>
      </p:ext>
    </p:extLst>
  </p:cSld>
  <p:clrMapOvr>
    <a:masterClrMapping/>
  </p:clrMapOvr>
  <p:transition spd="slow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FB45DB5-C4BD-993E-58A0-32B10365E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8756">
            <a:off x="11085" y="32338"/>
            <a:ext cx="1652784" cy="1652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A0554F9-4B93-A283-9A45-7FA71C680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0191">
            <a:off x="10468332" y="643175"/>
            <a:ext cx="1587312" cy="150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8A129DD-941B-3407-6D93-E64F9569C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8047">
            <a:off x="7543826" y="3203073"/>
            <a:ext cx="4703947" cy="373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0B27E8-BFF1-3D8E-1558-8E915837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61" y="177957"/>
            <a:ext cx="9960070" cy="1325563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bezpieczeństwa w czasie podróży z rodziną, 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lub na zorganizowanym zimowisku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FBD5239-F200-2196-C457-EC675314C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43" y="1184989"/>
            <a:ext cx="10515600" cy="508025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- W czasie pobytu na wyjeździe, pamiętaj, aby zawsze być blisko znanych Ci osób, nigdy nie opuszczaj grupy. Razem wchodzimy, razem schodzimy.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Nigdy nie noś dużej ilości pieniędzy przy sobie.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Gdy wychodzisz w trasę zabieraj kanapki, czekoladę oraz picie.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Poproś rodzica, aby w podróż uzupełnił apteczkę, w razie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otarcia plaster 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ędzie pod ręką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Zabierz naładowany telefon i zapisz numery alarmowe: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Spakuj latarkę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Ubieraj się na cebulkę, tzn. w taki sposób, aby łatwo było się rozebrać i ubrać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 razie zmiany pogody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zbliżaj się do przepaści w górach, możesz się poślizgnąć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spaść. Widoki można podziwiać z bezpiecznej odległości.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Poruszaj się tylko po wyznaczonych trasach górskich. </a:t>
            </a:r>
            <a:endParaRPr lang="pl-PL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6C7A99F-B263-9F8D-51D6-1B822C2FA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5" y="1861165"/>
            <a:ext cx="3881727" cy="2133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63042701"/>
      </p:ext>
    </p:extLst>
  </p:cSld>
  <p:clrMapOvr>
    <a:masterClrMapping/>
  </p:clrMapOvr>
  <p:transition spd="slow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8412658-0F9A-B651-EDFC-BCD1E60B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5" y="408443"/>
            <a:ext cx="10245012" cy="62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2153"/>
      </p:ext>
    </p:extLst>
  </p:cSld>
  <p:clrMapOvr>
    <a:masterClrMapping/>
  </p:clrMapOvr>
  <p:transition spd="slow" advClick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003550B-C732-C7A6-6B52-AC21450A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615" y="1208575"/>
            <a:ext cx="1258601" cy="1576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944F370-EE16-B434-B0C2-40B958BB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7283">
            <a:off x="8332097" y="217543"/>
            <a:ext cx="3738380" cy="2102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DFCF36-CD2F-0A91-BAAB-14EF0B67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Zasady bezpiecznych zabaw w domu</a:t>
            </a:r>
            <a: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72D7006-F786-083F-726B-B3776F566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9673"/>
            <a:ext cx="11179629" cy="56730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Być może będziecie zostawać sami w domu, gdy rodzice będą w pracy.</a:t>
            </a:r>
            <a:endParaRPr lang="pl-PL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Zapamiętaj, że:</a:t>
            </a:r>
            <a:endParaRPr lang="pl-P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wolno wpuszczać, otwierać drzwi obcym osobom, nawet takim,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które podają się za znajomych rodziców!</a:t>
            </a:r>
            <a:endParaRPr lang="pl-PL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Myj ostrożnie ręce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jedzenie lub przedmioty,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aby woda nie rozlała się na podłogę.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Może być śliska podłoga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 możesz się wywrócić i uderzyć w głowę lub złamać rękę.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Poproś mamę lub tatę, aby wcześniej przygotowali Ci ciepłe picie w termosie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Ciepłym napojem się nie oparzysz, a zaspokoisz pragnienie.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Zachowaj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szczególną ostrożność w kuchni!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baw się kurkami od gazówki, urządzeniami elektrycznymi. Niewłaściwe ich używanie może doprowadzić do ulatniania się gazu, wzniecenia ognia, a nawet spalenia domu, mieszkania.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igraj z ogniem.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Jeżeli mieszkasz w bloku, lub domu z piętrem, to pamiętaj, aby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 wychodzić samemu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balkon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Zimą może być oblodzona na nim podłoga, a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 możesz się poślizgnąć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wypaść przez barierkę, balustradę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3517048"/>
      </p:ext>
    </p:extLst>
  </p:cSld>
  <p:clrMapOvr>
    <a:masterClrMapping/>
  </p:clrMapOvr>
  <p:transition spd="slow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1414BD1-4F66-3699-28D7-957162A42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035" y="251454"/>
            <a:ext cx="4020644" cy="2790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AEF8D5-81DB-C79F-4B47-EB4ED4BE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139700"/>
            <a:ext cx="6299719" cy="849345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Zasady bezpiecznych zabaw </a:t>
            </a:r>
            <a:br>
              <a:rPr lang="pl-PL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Internecie</a:t>
            </a:r>
            <a:endParaRPr lang="pl-PL" sz="80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F494BBA-0BD3-89A4-792E-7A37718D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59" y="755520"/>
            <a:ext cx="10647785" cy="62611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6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Strona internetowa: </a:t>
            </a:r>
            <a:r>
              <a:rPr lang="pl-PL" sz="6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Sieciaki.pl- </a:t>
            </a:r>
            <a:r>
              <a:rPr lang="pl-PL" sz="6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filmy edukacyjne dla dzieci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Mów osobie dorosłej, jeśli coś Cię niepokoi,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 jak - wirusy, niepokojące wiadomości, strony internetowe.</a:t>
            </a:r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5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https://www.youtube.com/watch?v=imLz4TTZ3iw&amp;list=RDCMUC_gdoWFF8JOwgTOIamwEMCw&amp;index=4</a:t>
            </a:r>
            <a:endParaRPr lang="pl-PL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Chroń swoją prywatność</a:t>
            </a:r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5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https://www.youtube.com/watch?v=-1rkVflmsKA&amp;list=RDCMUC_gdoWFF8JOwgTOIamwEMCw&amp;index=2</a:t>
            </a:r>
            <a:endParaRPr lang="pl-PL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Uważaj na poznanych nieznajomych w sieci.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Nigdy nie umawiaj się z nimi na spotkanie</a:t>
            </a:r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5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https://www.youtube.com/watch?v=jXPJgcbc1zQ</a:t>
            </a:r>
            <a:endParaRPr lang="pl-PL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Nie obrażaj nikogo w sieci, szanuj drugiego człowieka. Jeżeli piszesz komentarze np. pod czyimś wykonaniem, to buduj wypowiedzi w taki sposób, aby nikogo nie urazić.</a:t>
            </a:r>
            <a:endParaRPr lang="pl-PL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5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https://www.youtube.com/watch?v=OSb4xcjeF0s</a:t>
            </a:r>
            <a:endParaRPr lang="pl-PL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Gry w Internecie potrafią uzależnić, zdobywanie wyższych poziomów, narzędzi może bardzo pochłonąć młodego człowieka. To tylko wirtualny świat, a nie rzeczywisty.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Pamiętaj zawsze o przyjaciołach w realnym życiu, spędzaniu czasu na świeżym powietrzu, swoich obowiązkach oraz zainteresowaniach.</a:t>
            </a: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Korzystaj z Internetu z umiarem</a:t>
            </a:r>
            <a:endParaRPr lang="pl-PL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5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https://www.youtube.com/watch?v=vZA1Ik78sbk&amp;list=RDCMUC_gdoWFF8JOwgTOIamwEMCw&amp;index=3</a:t>
            </a:r>
            <a:endParaRPr lang="pl-PL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6920324-2A78-A42B-DAA4-FDF26C83A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441" y="3237364"/>
            <a:ext cx="5078164" cy="99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0737"/>
      </p:ext>
    </p:extLst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32C79836-C10E-B88C-80BE-5A424F89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CC084B1-9894-0B7C-58B7-CB74A379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154" y="1965615"/>
            <a:ext cx="5490385" cy="3573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CD309F-0651-F7B1-0068-C9585812F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29"/>
            <a:ext cx="9144000" cy="1782147"/>
          </a:xfrm>
        </p:spPr>
        <p:txBody>
          <a:bodyPr>
            <a:norm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Ferie zimowe tuż </a:t>
            </a:r>
            <a:r>
              <a:rPr lang="pl-PL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tuż</a:t>
            </a: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8438504-922A-16AE-9DB9-DF1DF0364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4212" y="1160141"/>
            <a:ext cx="4544008" cy="5529908"/>
          </a:xfrm>
        </p:spPr>
        <p:txBody>
          <a:bodyPr>
            <a:normAutofit fontScale="92500"/>
          </a:bodyPr>
          <a:lstStyle/>
          <a:p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Drodzy Uczniowie, </a:t>
            </a:r>
          </a:p>
          <a:p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Drogie Dzieci, </a:t>
            </a:r>
          </a:p>
          <a:p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Koleżanki i Koledzy planujecie pewnie wypoczynek </a:t>
            </a:r>
          </a:p>
          <a:p>
            <a: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czasie zbliżających się ferii zimowych</a:t>
            </a:r>
            <a:endParaRPr lang="pl-PL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998533"/>
      </p:ext>
    </p:extLst>
  </p:cSld>
  <p:clrMapOvr>
    <a:masterClrMapping/>
  </p:clrMapOvr>
  <p:transition spd="slow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A69D23-855F-E8AF-DED9-C6A68952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6383EEF-0C63-7501-1D04-EE94FD01D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9FB5A27-A0EE-A41F-39E0-FAB0D7AC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47" y="-177282"/>
            <a:ext cx="12286247" cy="7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4572"/>
      </p:ext>
    </p:extLst>
  </p:cSld>
  <p:clrMapOvr>
    <a:masterClrMapping/>
  </p:clrMapOvr>
  <p:transition spd="slow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87FE41-442A-A9EE-7CE9-296CA3BD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480"/>
            <a:ext cx="10515600" cy="929888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Twoje bezpieczeństwo w sieci- zapamiętaj!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9E795C4-377F-AA6B-A323-94B61159E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672"/>
            <a:ext cx="11888180" cy="5641848"/>
          </a:xfrm>
        </p:spPr>
      </p:pic>
    </p:spTree>
    <p:extLst>
      <p:ext uri="{BB962C8B-B14F-4D97-AF65-F5344CB8AC3E}">
        <p14:creationId xmlns:p14="http://schemas.microsoft.com/office/powerpoint/2010/main" val="1009894212"/>
      </p:ext>
    </p:extLst>
  </p:cSld>
  <p:clrMapOvr>
    <a:masterClrMapping/>
  </p:clrMapOvr>
  <p:transition spd="slow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8B66C6F-A7D9-A2CA-A869-E6CAE608C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" y="0"/>
            <a:ext cx="5757847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B9786D-241B-A026-DC8E-94A69B7A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56" y="830425"/>
            <a:ext cx="5830936" cy="1746674"/>
          </a:xfrm>
        </p:spPr>
        <p:txBody>
          <a:bodyPr>
            <a:normAutofit/>
          </a:bodyPr>
          <a:lstStyle/>
          <a:p>
            <a:pPr algn="ctr"/>
            <a:r>
              <a:rPr lang="pl-PL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Dziękuję za uwagę </a:t>
            </a:r>
            <a:r>
              <a:rPr lang="pl-PL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Wingdings" pitchFamily="2"/>
              </a:rPr>
              <a:t></a:t>
            </a:r>
            <a:endParaRPr lang="pl-PL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02AE2437-9941-6F11-C1CD-2710D0CB3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388" y="2738535"/>
            <a:ext cx="6758472" cy="32890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pl-PL" sz="4400" b="1" i="1" dirty="0">
                <a:solidFill>
                  <a:srgbClr val="FF0000"/>
                </a:solidFill>
                <a:highlight>
                  <a:srgbClr val="FFFF00"/>
                </a:highlight>
                <a:latin typeface="Algerian" panose="04020705040A02060702" pitchFamily="82" charset="0"/>
              </a:rPr>
              <a:t>Teraz pora zaplanować 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pl-PL" sz="4400" b="1" i="1" dirty="0">
                <a:solidFill>
                  <a:srgbClr val="FF0000"/>
                </a:solidFill>
                <a:highlight>
                  <a:srgbClr val="FFFF00"/>
                </a:highlight>
                <a:latin typeface="Algerian" panose="04020705040A02060702" pitchFamily="82" charset="0"/>
              </a:rPr>
              <a:t>zimowe ferie </a:t>
            </a:r>
          </a:p>
        </p:txBody>
      </p:sp>
    </p:spTree>
    <p:extLst>
      <p:ext uri="{BB962C8B-B14F-4D97-AF65-F5344CB8AC3E}">
        <p14:creationId xmlns:p14="http://schemas.microsoft.com/office/powerpoint/2010/main" val="572170037"/>
      </p:ext>
    </p:extLst>
  </p:cSld>
  <p:clrMapOvr>
    <a:masterClrMapping/>
  </p:clrMapOvr>
  <p:transition spd="slow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BCA549-C982-4DCB-9A2F-9316D715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Źródła, strony internetowe, z których korzystałam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51EA188B-13BA-AF86-1921-887A4EDC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3" y="1362268"/>
            <a:ext cx="11148527" cy="534644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https://pl.freepik.com/darmowe-wektory/boze-narodzenie-ilustracja-sceny-sniegu_10623500.htm#query=ferie%20zimowe&amp;position=2&amp;from_view=keyword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https://pl.freepik.com/darmowe-zdjecie/mala-dziewczynka-w-blekitnym-kapeluszu-bawic-sie-w-zima-lesie_5913059.htm?query=ferie%20zimowe#from_view=detail_alsolike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https://pl.freepik.com/darmowe-zdjecie/sniezny-krajobraz-3d_6214253.htm?query=zima%20krajobraz#from_view=detail_alsolike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https://pixabay.com/pl/illustrations/ba%C5%82wan-zabawka-%C5%9Bnieg-1090261/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https://pixabay.com/pl/photos/narciarstwo-dziecko-sportowy-6035709/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https://www.silvermint.pl/austria-darmowy-skipass-dzieci/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https://pixabay.com/pl/photos/krajobraz-zima-%C5%9Bnieg-l%C3%B3d-kulig-76911/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https://www.rp.pl/wydarzenia/art16386661-rekreacja-z-kopyta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https://salonkonskiswiat.pl/jak-zadbac-o-konia-zima,0,31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https://fotoomnia.com/photo/Stars-snow-blue-background-8602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https://pl.freepik.com/darmowe-wektory/zimowy-krajobraz-tlo-w-akwarela_5962562.htm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https://pl.depositphotos.com/7356662/stock-illustration-kids-playing-with-snow.html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https://pl.depositphotos.com/497006810/stock-illustration-vector-illustration-cartoon-polar-bear.html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https://pl.depositphotos.com/497006810/stock-illustration-vector-illustration-cartoon-polar-bear.html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https://pl.depositphotos.com/411213486/stock-illustration-cute-panda-super-hero-vector.html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https://pl.depositphotos.com/66771147/stock-illustration-raccoon-cartoon-posing-with-blank.html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https://www.szkolneblogi.pl/blogi/sko-w-michalowie/dobrych-rad-kilka-aby-ferie-byly-pelne-radosci-dobrej-zabawy-i-pozostawily-tylko-szczesliwe-wspomnienia/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https://www.przedszkole-w-przeclawiu.edu.pl/2018/12/czapka-szalik-rekawiczki/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https://pl.clipart.me/transportation/design-elements-vector-fashion-travel-10203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/>
              </a:rPr>
              <a:t>https://czterykaty.pl/smartips/7,152821,19443463,co-zrobic-gdy-zalamie-sie-pod-toba-lod-policjanci-wyjasniaja.html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https://mragowo.policja.gov.pl/o11/aktualnosci/41001,Bezpieczny-lod.html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http://bezpiecznyinternet.net/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https://sp16.piotrkow.pl/aktualnosci-a20/dzien-bezpiecznego-internetu-2021-r858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https://puzzlefactory.pl/pl/puzzle/graj/technika/179144-bezpieczny-internet#6x6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https://sieciaki.pl/tv/0,wszystkie,1/id/111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https://wiadomosci.szczecin.eu/artykul/mieszkancy/lepiej-na-zimne-dmuchac-i-edukowac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https://wiadomosci.szczecin.eu/artykul/mieszkancy/lepiej-na-zimne-dmuchac-i-edukowac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7"/>
              </a:rPr>
              <a:t>https://www.google.com/search?q=bezpiecze%C5%84stwo+w+czasie+ferii+zimowych+grafika+dla+dzieci&amp;tbm=isch&amp;ved=2ahUKEwiAncLj4938AhVHzyoKHbpgCRYQ2-cCegQIABAA&amp;oq=bezpiecze%C5%84stwo+w+czasie+ferii+zimowych+grafika+dla+dzieci&amp;gs_lcp=CgNpbWcQA1DGBliNK2D1MGgAcAB4AIAB7QOIAcMvkgEKNC40LjEwLjQuM5gBAKABAaoBC2d3cy13aXotaW1nwAEB&amp;sclient=img&amp;ei=KYnOY8DkKseeqwG6waWwAQ&amp;bih=722&amp;biw=1536#imgrc=lXB5TzlGjTlZQM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https://sp4tczew.superszkolna.pl/wiadomosci/423477/bezpieczne-ferie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9"/>
              </a:rPr>
              <a:t>https://spniezychowice.pl/bezpieczne-zabawy-podczas-ferii-konkurs,421,pl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0"/>
              </a:rPr>
              <a:t>https://pl.pinterest.com/pin/26880929009540658/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1"/>
              </a:rPr>
              <a:t>http://przedszkole-wilkowice.pl/2014/06/19/przekazania-wakacyjne/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2"/>
              </a:rPr>
              <a:t>https://szydlowiecpowiat.pl/wiadomosci/1/wiadomosc/204206/wscieklizna_najgrozniejsza_smiertelna_wirusowa_choroba_odzwierze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3"/>
              </a:rPr>
              <a:t>https://www.krakow.z-dzieckiem.pl/2022/01/24/nowy-plac-zabaw-z-ryba-na-plantach-nowackiego/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4"/>
              </a:rPr>
              <a:t>https://nianio.com.pl/kiedy-dziecko-zaczac-uczyc-jazdy-na-lyzwach/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5"/>
              </a:rPr>
              <a:t>https://www.poltechparts.pl/konserwacja-maszyn-rolniczych-zima4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6"/>
              </a:rPr>
              <a:t>http://123edukacja.pl/zasady-bezpieczenstwa-na-drodze-dla-przedszkolakow/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7"/>
              </a:rPr>
              <a:t>http://nzozrodzina.org/art,28,numery-alarmowe-112-999-998-997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320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8"/>
              </a:rPr>
              <a:t>http://www.gdzie-wyjechac.pl/pl/warto-zdobyc/1210/tatry-----gory-wakacyjnych-mozliwosci--jak-zaplanowac-pobyt-z-dzieckiem-/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4299424"/>
      </p:ext>
    </p:extLst>
  </p:cSld>
  <p:clrMapOvr>
    <a:masterClrMapping/>
  </p:clrMapOvr>
  <p:transition spd="slow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FA19D5-69F9-8535-25AA-D45B66B2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C303932-2CF1-5CAE-3D5B-C6A054B1F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911"/>
            <a:ext cx="12192000" cy="68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2403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C6B3CE5-D3A1-6746-9726-EED4A8026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71CE6C-CE99-C029-2C14-2AAEAF26B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96" y="222281"/>
            <a:ext cx="10944808" cy="6413438"/>
          </a:xfrm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pl-PL" sz="4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4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dpoczynek  </a:t>
            </a:r>
            <a:r>
              <a:rPr lang="pl-PL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l-PL" sz="4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Relaks      </a:t>
            </a:r>
            <a:r>
              <a:rPr lang="pl-PL" sz="4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Zabawa</a:t>
            </a:r>
            <a: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pl-PL" sz="48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Rozwój własnych zainteresowań</a:t>
            </a:r>
            <a: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Bezpieczeństwo        </a:t>
            </a:r>
            <a:r>
              <a:rPr lang="pl-PL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Internet</a:t>
            </a:r>
            <a: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8900" b="1" i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czym kojarzą się   </a:t>
            </a:r>
            <a:r>
              <a:rPr lang="pl-PL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Radość</a:t>
            </a:r>
            <a:r>
              <a:rPr lang="pl-PL" b="1" i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b="1" i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   </a:t>
            </a:r>
            <a:r>
              <a:rPr lang="pl-PL" sz="10700" b="1" i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ferie zimowe</a:t>
            </a:r>
            <a:r>
              <a:rPr lang="pl-PL" sz="10700" b="1" i="1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pl-PL" sz="670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670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Gry i zabawy na świeżym powietrzu </a:t>
            </a:r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wsi i w mieście  </a:t>
            </a:r>
            <a:r>
              <a:rPr lang="pl-P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Śnieg</a:t>
            </a:r>
            <a:endParaRPr lang="pl-PL" sz="13800" dirty="0">
              <a:solidFill>
                <a:srgbClr val="00B0F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FCA2857-A43D-1FE3-6BB9-EDA6B8C1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850571" y="6635719"/>
            <a:ext cx="8394441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9659588"/>
      </p:ext>
    </p:extLst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A20922E-86F3-05B5-F8E7-BDBBA64EE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2661EC-F1E6-C78B-BEAC-B08C6FE5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7492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err="1"/>
              <a:t>Planer</a:t>
            </a:r>
            <a:endParaRPr lang="pl-PL" sz="6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3ADE53B-A27D-5AD9-E1E6-3471798D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775" y="1904254"/>
            <a:ext cx="9905999" cy="354171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Gdy masz dużo pomysłów na spędzenie wolnego czasu wykonaj </a:t>
            </a:r>
            <a:r>
              <a:rPr lang="pl-PL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planer</a:t>
            </a:r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pl-PL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czyli rozpisz na kartce papieru plan zabaw i czynności do wykonania każdego dnia ferii zimowych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2875430219"/>
      </p:ext>
    </p:extLst>
  </p:cSld>
  <p:clrMapOvr>
    <a:masterClrMapping/>
  </p:clrMapOvr>
  <p:transition spd="slow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C5B6F13-F432-CA78-892D-AF4B4CCE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ED1983B-CE5D-058D-E329-FAB4E1AC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Przykładowy tygodniowy </a:t>
            </a:r>
            <a:r>
              <a:rPr lang="pl-PL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planer</a:t>
            </a:r>
            <a:endParaRPr lang="pl-PL" sz="11500" b="1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B5CB858E-2073-368E-23B2-A6E24FA5B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981519"/>
              </p:ext>
            </p:extLst>
          </p:nvPr>
        </p:nvGraphicFramePr>
        <p:xfrm>
          <a:off x="952500" y="1690688"/>
          <a:ext cx="10515601" cy="4646612"/>
        </p:xfrm>
        <a:graphic>
          <a:graphicData uri="http://schemas.openxmlformats.org/drawingml/2006/table">
            <a:tbl>
              <a:tblPr firstRow="1" firstCol="1" bandRow="1"/>
              <a:tblGrid>
                <a:gridCol w="1481169">
                  <a:extLst>
                    <a:ext uri="{9D8B030D-6E8A-4147-A177-3AD203B41FA5}">
                      <a16:colId xmlns:a16="http://schemas.microsoft.com/office/drawing/2014/main" xmlns="" val="1820413903"/>
                    </a:ext>
                  </a:extLst>
                </a:gridCol>
                <a:gridCol w="1266343">
                  <a:extLst>
                    <a:ext uri="{9D8B030D-6E8A-4147-A177-3AD203B41FA5}">
                      <a16:colId xmlns:a16="http://schemas.microsoft.com/office/drawing/2014/main" xmlns="" val="3985319582"/>
                    </a:ext>
                  </a:extLst>
                </a:gridCol>
                <a:gridCol w="645609">
                  <a:extLst>
                    <a:ext uri="{9D8B030D-6E8A-4147-A177-3AD203B41FA5}">
                      <a16:colId xmlns:a16="http://schemas.microsoft.com/office/drawing/2014/main" xmlns="" val="2111703007"/>
                    </a:ext>
                  </a:extLst>
                </a:gridCol>
                <a:gridCol w="655785">
                  <a:extLst>
                    <a:ext uri="{9D8B030D-6E8A-4147-A177-3AD203B41FA5}">
                      <a16:colId xmlns:a16="http://schemas.microsoft.com/office/drawing/2014/main" xmlns="" val="684630321"/>
                    </a:ext>
                  </a:extLst>
                </a:gridCol>
                <a:gridCol w="472616">
                  <a:extLst>
                    <a:ext uri="{9D8B030D-6E8A-4147-A177-3AD203B41FA5}">
                      <a16:colId xmlns:a16="http://schemas.microsoft.com/office/drawing/2014/main" xmlns="" val="2986827558"/>
                    </a:ext>
                  </a:extLst>
                </a:gridCol>
                <a:gridCol w="587945">
                  <a:extLst>
                    <a:ext uri="{9D8B030D-6E8A-4147-A177-3AD203B41FA5}">
                      <a16:colId xmlns:a16="http://schemas.microsoft.com/office/drawing/2014/main" xmlns="" val="2563797798"/>
                    </a:ext>
                  </a:extLst>
                </a:gridCol>
                <a:gridCol w="344853">
                  <a:extLst>
                    <a:ext uri="{9D8B030D-6E8A-4147-A177-3AD203B41FA5}">
                      <a16:colId xmlns:a16="http://schemas.microsoft.com/office/drawing/2014/main" xmlns="" val="1714436148"/>
                    </a:ext>
                  </a:extLst>
                </a:gridCol>
                <a:gridCol w="1028904">
                  <a:extLst>
                    <a:ext uri="{9D8B030D-6E8A-4147-A177-3AD203B41FA5}">
                      <a16:colId xmlns:a16="http://schemas.microsoft.com/office/drawing/2014/main" xmlns="" val="3355408264"/>
                    </a:ext>
                  </a:extLst>
                </a:gridCol>
                <a:gridCol w="344853">
                  <a:extLst>
                    <a:ext uri="{9D8B030D-6E8A-4147-A177-3AD203B41FA5}">
                      <a16:colId xmlns:a16="http://schemas.microsoft.com/office/drawing/2014/main" xmlns="" val="3026967268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xmlns="" val="1274715030"/>
                    </a:ext>
                  </a:extLst>
                </a:gridCol>
                <a:gridCol w="527315">
                  <a:extLst>
                    <a:ext uri="{9D8B030D-6E8A-4147-A177-3AD203B41FA5}">
                      <a16:colId xmlns:a16="http://schemas.microsoft.com/office/drawing/2014/main" xmlns="" val="3431733931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xmlns="" val="1622840903"/>
                    </a:ext>
                  </a:extLst>
                </a:gridCol>
                <a:gridCol w="339199">
                  <a:extLst>
                    <a:ext uri="{9D8B030D-6E8A-4147-A177-3AD203B41FA5}">
                      <a16:colId xmlns:a16="http://schemas.microsoft.com/office/drawing/2014/main" xmlns="" val="3077091137"/>
                    </a:ext>
                  </a:extLst>
                </a:gridCol>
                <a:gridCol w="927146">
                  <a:extLst>
                    <a:ext uri="{9D8B030D-6E8A-4147-A177-3AD203B41FA5}">
                      <a16:colId xmlns:a16="http://schemas.microsoft.com/office/drawing/2014/main" xmlns="" val="147851149"/>
                    </a:ext>
                  </a:extLst>
                </a:gridCol>
                <a:gridCol w="446612">
                  <a:extLst>
                    <a:ext uri="{9D8B030D-6E8A-4147-A177-3AD203B41FA5}">
                      <a16:colId xmlns:a16="http://schemas.microsoft.com/office/drawing/2014/main" xmlns="" val="3290201699"/>
                    </a:ext>
                  </a:extLst>
                </a:gridCol>
              </a:tblGrid>
              <a:tr h="915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Dzień tygodnia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Poniedziałek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Wtorek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Środa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Czwartek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Piątek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Sobota 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Niedziela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0768946"/>
                  </a:ext>
                </a:extLst>
              </a:tr>
              <a:tr h="37310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i </a:t>
                      </a:r>
                      <a:r>
                        <a:rPr lang="pl-PL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czynności </a:t>
                      </a:r>
                      <a:r>
                        <a:rPr lang="pl-P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wykonania w czasie </a:t>
                      </a:r>
                      <a:r>
                        <a:rPr lang="pl-PL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pierwszego</a:t>
                      </a:r>
                      <a:r>
                        <a:rPr lang="pl-P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tygodnia ferii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445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091118"/>
      </p:ext>
    </p:extLst>
  </p:cSld>
  <p:clrMapOvr>
    <a:masterClrMapping/>
  </p:clrMapOvr>
  <p:transition spd="slow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6F278DA-CE41-645D-25EC-FC91EB0C3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452F8AF-BD5B-ABAE-7C0E-88801232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22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Powróćmy do tematu: Bezpieczne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i aktywne ferie zimowe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0B5883B-3F56-2799-FC83-19F099495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Bezpieczne</a:t>
            </a:r>
            <a:endParaRPr lang="pl-PL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Aktywne</a:t>
            </a:r>
            <a:endParaRPr lang="pl-PL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to znaczy? Czyli jakie?</a:t>
            </a:r>
            <a:endParaRPr lang="pl-PL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2980905"/>
      </p:ext>
    </p:extLst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9B0C7A7-4CFD-4647-AC01-5172DE3B4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592FF8E-F101-43B8-87CA-47CE74C0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Aktywne i bezpieczne ferie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A65FFA9-5C86-DD35-75D5-7301D642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96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Bezpieczne- czyli takie, żebyś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Ty był bezpieczny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sobie nie zrobił krzywdy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aby nikt Ciebie nie skrzywdził oraz żebyś i Ty nie zrobił krzywdy komuś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l-PL" sz="5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Gdy ferie będą </a:t>
            </a:r>
            <a:r>
              <a:rPr lang="pl-PL" sz="24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bezpieczne, </a:t>
            </a:r>
            <a:r>
              <a:rPr lang="pl-PL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po ich zakończeniu wrócisz zdrowy i wypoczęty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szkoły.</a:t>
            </a:r>
            <a:endParaRPr lang="pl-PL" sz="24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Aktywne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czyli takie, gdy czas wypełnisz zaplanowanym odpoczynkiem, zabawą, grami, własnymi zainteresowaniami, a nawet uwzględnisz swoje domowe obowiązki lub zlecone prace przez mamę, tatę, ciocię, wujka, babcię, dziadka. Dorośli z pewnością </a:t>
            </a:r>
            <a:r>
              <a:rPr lang="pl-PL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wiedzą, </a:t>
            </a: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czym sobie dasz radę i w czym możesz pomóc,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np. wyniesiesz śmieci, pozamiatasz, wyprowadzisz psa itd. 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1350052"/>
      </p:ext>
    </p:extLst>
  </p:cSld>
  <p:clrMapOvr>
    <a:masterClrMapping/>
  </p:clrMapOvr>
  <p:transition spd="slow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E930B978-CAA3-1692-A675-6AD9EF7F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566" y="3429000"/>
            <a:ext cx="4344434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9CA086-F531-23DE-3887-B6F8D40A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1982"/>
            <a:ext cx="10515600" cy="689234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możesz zadbać o własne bezpieczeństwo?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A42750B-2099-573A-C52C-85E31184D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216"/>
            <a:ext cx="8763000" cy="49200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możesz zadbać o własne bezpieczeństwo w czasie zimowych zabaw</a:t>
            </a:r>
            <a:r>
              <a:rPr lang="pl-P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pobytu u rodziny w mieście, na wsi, spędzając czas na podwórku, w domu, korzystając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Internetu lub w czasie wyjazdu w góry?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proste- </a:t>
            </a:r>
            <a:r>
              <a:rPr lang="pl-PL" sz="3600" b="1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wystarczy przestrzegać zasad</a:t>
            </a:r>
            <a:r>
              <a:rPr lang="pl-PL" sz="3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Niestety jest ich wiele, więc </a:t>
            </a:r>
            <a:r>
              <a:rPr lang="pl-P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uważaj</a:t>
            </a:r>
            <a:r>
              <a:rPr lang="pl-P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abyś niczego nie przegapił.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27615"/>
      </p:ext>
    </p:extLst>
  </p:cSld>
  <p:clrMapOvr>
    <a:masterClrMapping/>
  </p:clrMapOvr>
  <p:transition spd="slow" advClick="0">
    <p:fad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</TotalTime>
  <Words>1751</Words>
  <Application>Microsoft Office PowerPoint</Application>
  <PresentationFormat>Niestandardowy</PresentationFormat>
  <Paragraphs>259</Paragraphs>
  <Slides>34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BEZPIECZNE I AKTYWNE  FERIE ZIMOWE</vt:lpstr>
      <vt:lpstr>ZAPRASZAM WAS  NA BEZPIECZNĄ PRZYGODĘ W TRAKCIE       FERII ZIMOWYCH</vt:lpstr>
      <vt:lpstr>Ferie zimowe tuż tuż … </vt:lpstr>
      <vt:lpstr>Odpoczynek     Relaks      Zabawa              Rozwój własnych zainteresowań Bezpieczeństwo         Internet Z czym kojarzą się   Radość Dom   ferie zimowe? Gry i zabawy na świeżym powietrzu  na wsi i w mieście  Śnieg</vt:lpstr>
      <vt:lpstr>Planer</vt:lpstr>
      <vt:lpstr>Przykładowy tygodniowy planer</vt:lpstr>
      <vt:lpstr> Powróćmy do tematu: Bezpieczne  i aktywne ferie zimowe</vt:lpstr>
      <vt:lpstr>Aktywne i bezpieczne ferie</vt:lpstr>
      <vt:lpstr>Jak możesz zadbać o własne bezpieczeństwo?</vt:lpstr>
      <vt:lpstr> Bezpiecznie i aktywnie w czasie ferii</vt:lpstr>
      <vt:lpstr>Prezentacja programu PowerPoint</vt:lpstr>
      <vt:lpstr>Zasady bezpiecznych zabaw na śniegu,  przy niskiej temperaturze</vt:lpstr>
      <vt:lpstr>Zasady bezpiecznych zabaw na śniegu</vt:lpstr>
      <vt:lpstr>Zasady bezpiecznych zabaw na śniegu</vt:lpstr>
      <vt:lpstr>Prezentacja programu PowerPoint</vt:lpstr>
      <vt:lpstr>Zasady bezpiecznych     zabaw na śniegu </vt:lpstr>
      <vt:lpstr>Zasady bezpiecznych zabaw </vt:lpstr>
      <vt:lpstr>Instrukcja, co zrobić, gdy załamie się lód pod nami </vt:lpstr>
      <vt:lpstr>Zasady bezpiecznych zabaw w mieście </vt:lpstr>
      <vt:lpstr>Zasady bezpiecznych zabaw w mieście</vt:lpstr>
      <vt:lpstr>Zasady bezpiecznych zabaw w mieście</vt:lpstr>
      <vt:lpstr>Zasady bezpiecznych zabaw</vt:lpstr>
      <vt:lpstr>Zasady bezpieczeństwa </vt:lpstr>
      <vt:lpstr>Prezentacja programu PowerPoint</vt:lpstr>
      <vt:lpstr>Zasady bezpiecznych zabaw  na wsi </vt:lpstr>
      <vt:lpstr>Zasady bezpieczeństwa w czasie podróży z rodziną,  lub na zorganizowanym zimowisku </vt:lpstr>
      <vt:lpstr>Prezentacja programu PowerPoint</vt:lpstr>
      <vt:lpstr>Zasady bezpiecznych zabaw w domu </vt:lpstr>
      <vt:lpstr>Zasady bezpiecznych zabaw  w Internecie</vt:lpstr>
      <vt:lpstr>Prezentacja programu PowerPoint</vt:lpstr>
      <vt:lpstr>Twoje bezpieczeństwo w sieci- zapamiętaj!</vt:lpstr>
      <vt:lpstr>Dziękuję za uwagę </vt:lpstr>
      <vt:lpstr>Źródła, strony internetowe, z których korzystałam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BEZPIECZNE I AKTYWNE  FERIE ZIMOWE</dc:title>
  <dc:creator>Aleksandra Socha-Krakowska</dc:creator>
  <cp:lastModifiedBy>admin</cp:lastModifiedBy>
  <cp:revision>71</cp:revision>
  <dcterms:created xsi:type="dcterms:W3CDTF">2023-01-21T15:34:06Z</dcterms:created>
  <dcterms:modified xsi:type="dcterms:W3CDTF">2023-01-27T17:48:39Z</dcterms:modified>
</cp:coreProperties>
</file>