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4" r:id="rId8"/>
    <p:sldId id="265" r:id="rId9"/>
    <p:sldId id="266" r:id="rId10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4" d="100"/>
          <a:sy n="94" d="100"/>
        </p:scale>
        <p:origin x="1138" y="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k-SK" smtClean="0"/>
              <a:t>Kliknite sem a upravte štýl predlohy podnadpisov.</a:t>
            </a:r>
            <a:endParaRPr kumimoji="0" lang="en-US"/>
          </a:p>
        </p:txBody>
      </p:sp>
      <p:sp>
        <p:nvSpPr>
          <p:cNvPr id="28" name="Zástupný symbol dátumu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6EA04821-E2A0-44E8-B26F-DBD76C6AF87D}" type="datetimeFigureOut">
              <a:rPr lang="sk-SK" smtClean="0"/>
              <a:t>30. 10. 2020</a:t>
            </a:fld>
            <a:endParaRPr lang="sk-SK"/>
          </a:p>
        </p:txBody>
      </p:sp>
      <p:sp>
        <p:nvSpPr>
          <p:cNvPr id="17" name="Zástupný symbol päty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sk-SK"/>
          </a:p>
        </p:txBody>
      </p:sp>
      <p:sp>
        <p:nvSpPr>
          <p:cNvPr id="10" name="Obdĺžni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ĺžni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ĺžni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ĺžni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ovná spojnica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ovná spojnic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Rovná spojnica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Rovná spojnic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Rovná spojnic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Rovná spojnica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ĺžni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á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á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á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čísla snímky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D363EA58-C15A-4BCC-843C-4B06FC4C0621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04821-E2A0-44E8-B26F-DBD76C6AF87D}" type="datetimeFigureOut">
              <a:rPr lang="sk-SK" smtClean="0"/>
              <a:t>30. 10. 2020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3EA58-C15A-4BCC-843C-4B06FC4C0621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04821-E2A0-44E8-B26F-DBD76C6AF87D}" type="datetimeFigureOut">
              <a:rPr lang="sk-SK" smtClean="0"/>
              <a:t>30. 10. 2020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3EA58-C15A-4BCC-843C-4B06FC4C0621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8" name="Zástupný symbol obsahu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EA04821-E2A0-44E8-B26F-DBD76C6AF87D}" type="datetimeFigureOut">
              <a:rPr lang="sk-SK" smtClean="0"/>
              <a:t>30. 10. 2020</a:t>
            </a:fld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363EA58-C15A-4BCC-843C-4B06FC4C0621}" type="slidenum">
              <a:rPr lang="sk-SK" smtClean="0"/>
              <a:t>‹#›</a:t>
            </a:fld>
            <a:endParaRPr lang="sk-SK"/>
          </a:p>
        </p:txBody>
      </p:sp>
      <p:sp>
        <p:nvSpPr>
          <p:cNvPr id="10" name="Zástupný symbol päty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6EA04821-E2A0-44E8-B26F-DBD76C6AF87D}" type="datetimeFigureOut">
              <a:rPr lang="sk-SK" smtClean="0"/>
              <a:t>30. 10. 2020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sk-SK"/>
          </a:p>
        </p:txBody>
      </p:sp>
      <p:sp>
        <p:nvSpPr>
          <p:cNvPr id="9" name="Obdĺžni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ĺžni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ĺžni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ĺžni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ovná spojnica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ovná spojnic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Rovná spojnica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Rovná spojnic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Rovná spojnic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ĺžni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á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á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á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Rovná spojnica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D363EA58-C15A-4BCC-843C-4B06FC4C0621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04821-E2A0-44E8-B26F-DBD76C6AF87D}" type="datetimeFigureOut">
              <a:rPr lang="sk-SK" smtClean="0"/>
              <a:t>30. 10. 2020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3EA58-C15A-4BCC-843C-4B06FC4C0621}" type="slidenum">
              <a:rPr lang="sk-SK" smtClean="0"/>
              <a:t>‹#›</a:t>
            </a:fld>
            <a:endParaRPr lang="sk-SK"/>
          </a:p>
        </p:txBody>
      </p:sp>
      <p:sp>
        <p:nvSpPr>
          <p:cNvPr id="9" name="Zástupný symbol obsahu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11" name="Zástupný symbol obsahu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04821-E2A0-44E8-B26F-DBD76C6AF87D}" type="datetimeFigureOut">
              <a:rPr lang="sk-SK" smtClean="0"/>
              <a:t>30. 10. 2020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3EA58-C15A-4BCC-843C-4B06FC4C0621}" type="slidenum">
              <a:rPr lang="sk-SK" smtClean="0"/>
              <a:t>‹#›</a:t>
            </a:fld>
            <a:endParaRPr lang="sk-SK"/>
          </a:p>
        </p:txBody>
      </p:sp>
      <p:sp>
        <p:nvSpPr>
          <p:cNvPr id="11" name="Zástupný symbol obsahu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13" name="Zástupný symbol obsahu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12" name="Zástupný symbol textu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14" name="Zástupný symbol textu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6" name="Zástupný symbol dátumu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EA04821-E2A0-44E8-B26F-DBD76C6AF87D}" type="datetimeFigureOut">
              <a:rPr lang="sk-SK" smtClean="0"/>
              <a:t>30. 10. 2020</a:t>
            </a:fld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363EA58-C15A-4BCC-843C-4B06FC4C0621}" type="slidenum">
              <a:rPr lang="sk-SK" smtClean="0"/>
              <a:t>‹#›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04821-E2A0-44E8-B26F-DBD76C6AF87D}" type="datetimeFigureOut">
              <a:rPr lang="sk-SK" smtClean="0"/>
              <a:t>30. 10. 2020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3EA58-C15A-4BCC-843C-4B06FC4C0621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vná spojnic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8" name="Rovná spojnic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Rovná spojnica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Rovná spojnic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ĺžni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ovná spojnic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obsahu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21" name="Zástupný symbol dátumu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EA04821-E2A0-44E8-B26F-DBD76C6AF87D}" type="datetimeFigureOut">
              <a:rPr lang="sk-SK" smtClean="0"/>
              <a:t>30. 10. 2020</a:t>
            </a:fld>
            <a:endParaRPr lang="sk-SK"/>
          </a:p>
        </p:txBody>
      </p:sp>
      <p:sp>
        <p:nvSpPr>
          <p:cNvPr id="22" name="Zástupný symbol čísla snímky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363EA58-C15A-4BCC-843C-4B06FC4C0621}" type="slidenum">
              <a:rPr lang="sk-SK" smtClean="0"/>
              <a:t>‹#›</a:t>
            </a:fld>
            <a:endParaRPr lang="sk-SK"/>
          </a:p>
        </p:txBody>
      </p:sp>
      <p:sp>
        <p:nvSpPr>
          <p:cNvPr id="23" name="Zástupný symbol päty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vná spojnic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sk-SK" smtClean="0"/>
              <a:t>Ak chcete pridať obrázok, kliknite na ikonu</a:t>
            </a:r>
            <a:endParaRPr kumimoji="0" lang="en-US" dirty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10" name="Rovná spojnic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ĺžni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ovná spojnic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Rovná spojnic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Rovná spojnica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dátumu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EA04821-E2A0-44E8-B26F-DBD76C6AF87D}" type="datetimeFigureOut">
              <a:rPr lang="sk-SK" smtClean="0"/>
              <a:t>30. 10. 2020</a:t>
            </a:fld>
            <a:endParaRPr lang="sk-SK"/>
          </a:p>
        </p:txBody>
      </p:sp>
      <p:sp>
        <p:nvSpPr>
          <p:cNvPr id="18" name="Zástupný symbol čísla snímky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363EA58-C15A-4BCC-843C-4B06FC4C0621}" type="slidenum">
              <a:rPr lang="sk-SK" smtClean="0"/>
              <a:t>‹#›</a:t>
            </a:fld>
            <a:endParaRPr lang="sk-SK"/>
          </a:p>
        </p:txBody>
      </p:sp>
      <p:sp>
        <p:nvSpPr>
          <p:cNvPr id="21" name="Zástupný symbol päty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vná spojnic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nadpisu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13" name="Zástupný symbol textu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  <a:p>
            <a:pPr lvl="1" eaLnBrk="1" latinLnBrk="0" hangingPunct="1"/>
            <a:r>
              <a:rPr kumimoji="0" lang="sk-SK" smtClean="0"/>
              <a:t>Druhá úroveň</a:t>
            </a:r>
          </a:p>
          <a:p>
            <a:pPr lvl="2" eaLnBrk="1" latinLnBrk="0" hangingPunct="1"/>
            <a:r>
              <a:rPr kumimoji="0" lang="sk-SK" smtClean="0"/>
              <a:t>Tretia úroveň</a:t>
            </a:r>
          </a:p>
          <a:p>
            <a:pPr lvl="3" eaLnBrk="1" latinLnBrk="0" hangingPunct="1"/>
            <a:r>
              <a:rPr kumimoji="0" lang="sk-SK" smtClean="0"/>
              <a:t>Štvrtá úroveň</a:t>
            </a:r>
          </a:p>
          <a:p>
            <a:pPr lvl="4" eaLnBrk="1" latinLnBrk="0" hangingPunct="1"/>
            <a:r>
              <a:rPr kumimoji="0" lang="sk-SK" smtClean="0"/>
              <a:t>Piata úroveň</a:t>
            </a:r>
            <a:endParaRPr kumimoji="0" lang="en-US"/>
          </a:p>
        </p:txBody>
      </p:sp>
      <p:sp>
        <p:nvSpPr>
          <p:cNvPr id="14" name="Zástupný symbol dátumu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6EA04821-E2A0-44E8-B26F-DBD76C6AF87D}" type="datetimeFigureOut">
              <a:rPr lang="sk-SK" smtClean="0"/>
              <a:t>30. 10. 2020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sk-SK"/>
          </a:p>
        </p:txBody>
      </p:sp>
      <p:sp>
        <p:nvSpPr>
          <p:cNvPr id="7" name="Rovná spojnic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Rovná spojnic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ĺžni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ovná spojnic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čísla snímky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363EA58-C15A-4BCC-843C-4B06FC4C0621}" type="slidenum">
              <a:rPr lang="sk-SK" smtClean="0"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143108" y="928670"/>
            <a:ext cx="6243654" cy="1946752"/>
          </a:xfrm>
        </p:spPr>
        <p:txBody>
          <a:bodyPr>
            <a:normAutofit/>
          </a:bodyPr>
          <a:lstStyle/>
          <a:p>
            <a:pPr algn="ctr"/>
            <a:r>
              <a:rPr lang="sk-SK" sz="3600" dirty="0" smtClean="0">
                <a:solidFill>
                  <a:schemeClr val="accent1">
                    <a:lumMod val="50000"/>
                  </a:schemeClr>
                </a:solidFill>
              </a:rPr>
              <a:t>Obohacovanie slovnej zásoby</a:t>
            </a:r>
            <a:endParaRPr lang="sk-SK" sz="36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sk-SK" sz="2400" dirty="0" smtClean="0">
                <a:solidFill>
                  <a:schemeClr val="tx1"/>
                </a:solidFill>
              </a:rPr>
              <a:t>9.ročník, SJ</a:t>
            </a:r>
          </a:p>
          <a:p>
            <a:r>
              <a:rPr lang="sk-SK" sz="2400" dirty="0" smtClean="0">
                <a:solidFill>
                  <a:schemeClr val="tx1"/>
                </a:solidFill>
              </a:rPr>
              <a:t>Mgr. Antónia </a:t>
            </a:r>
            <a:r>
              <a:rPr lang="sk-SK" sz="2400" dirty="0" err="1" smtClean="0">
                <a:solidFill>
                  <a:schemeClr val="tx1"/>
                </a:solidFill>
              </a:rPr>
              <a:t>Tutokyová</a:t>
            </a:r>
            <a:endParaRPr lang="sk-SK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85794"/>
            <a:ext cx="8186766" cy="1428760"/>
          </a:xfrm>
        </p:spPr>
        <p:txBody>
          <a:bodyPr>
            <a:normAutofit fontScale="90000"/>
          </a:bodyPr>
          <a:lstStyle/>
          <a:p>
            <a:pPr algn="ctr"/>
            <a:r>
              <a:rPr lang="sk-SK" b="1" dirty="0" smtClean="0">
                <a:solidFill>
                  <a:schemeClr val="bg2">
                    <a:lumMod val="10000"/>
                  </a:schemeClr>
                </a:solidFill>
              </a:rPr>
              <a:t>Slovná zásoba sa mení, nepotrebné slová z nej  vypadávajú a obohacuje sa o nové slová.</a:t>
            </a:r>
            <a:r>
              <a:rPr lang="sk-SK" dirty="0" smtClean="0"/>
              <a:t/>
            </a:r>
            <a:br>
              <a:rPr lang="sk-SK" dirty="0" smtClean="0"/>
            </a:br>
            <a:endParaRPr lang="sk-SK" sz="2700" dirty="0"/>
          </a:p>
        </p:txBody>
      </p:sp>
      <p:sp>
        <p:nvSpPr>
          <p:cNvPr id="3" name="Vývojový diagram: dokument 2"/>
          <p:cNvSpPr/>
          <p:nvPr/>
        </p:nvSpPr>
        <p:spPr>
          <a:xfrm>
            <a:off x="857224" y="2428868"/>
            <a:ext cx="7358114" cy="3429024"/>
          </a:xfrm>
          <a:prstGeom prst="flowChartDocumen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sz="20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endParaRPr lang="sk-SK" sz="2000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sk-SK" sz="2000" dirty="0" smtClean="0">
                <a:solidFill>
                  <a:schemeClr val="accent1">
                    <a:lumMod val="50000"/>
                  </a:schemeClr>
                </a:solidFill>
              </a:rPr>
              <a:t>a.) tvorením nových slov: odvodzovaním a skladaním</a:t>
            </a:r>
          </a:p>
          <a:p>
            <a:pPr algn="ctr"/>
            <a:r>
              <a:rPr lang="sk-SK" sz="2000" dirty="0" smtClean="0">
                <a:solidFill>
                  <a:schemeClr val="accent1">
                    <a:lumMod val="50000"/>
                  </a:schemeClr>
                </a:solidFill>
              </a:rPr>
              <a:t>b.) skracovaním</a:t>
            </a:r>
          </a:p>
          <a:p>
            <a:pPr algn="ctr"/>
            <a:r>
              <a:rPr lang="sk-SK" sz="2000" dirty="0" smtClean="0">
                <a:solidFill>
                  <a:schemeClr val="accent1">
                    <a:lumMod val="50000"/>
                  </a:schemeClr>
                </a:solidFill>
              </a:rPr>
              <a:t>c.) spájaním slov do viacslovných pomenovaní</a:t>
            </a:r>
          </a:p>
          <a:p>
            <a:pPr algn="ctr"/>
            <a:r>
              <a:rPr lang="sk-SK" sz="2000" dirty="0" smtClean="0">
                <a:solidFill>
                  <a:schemeClr val="accent1">
                    <a:lumMod val="50000"/>
                  </a:schemeClr>
                </a:solidFill>
              </a:rPr>
              <a:t>d.) prenášaním významu slov</a:t>
            </a:r>
          </a:p>
          <a:p>
            <a:pPr algn="ctr"/>
            <a:r>
              <a:rPr lang="sk-SK" sz="2000" dirty="0" smtClean="0">
                <a:solidFill>
                  <a:schemeClr val="accent1">
                    <a:lumMod val="50000"/>
                  </a:schemeClr>
                </a:solidFill>
              </a:rPr>
              <a:t>e.) preberaním cudzích slov</a:t>
            </a:r>
            <a:endParaRPr lang="sk-SK" sz="20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7" name="BlokTextu 6"/>
          <p:cNvSpPr txBox="1"/>
          <p:nvPr/>
        </p:nvSpPr>
        <p:spPr>
          <a:xfrm>
            <a:off x="1357290" y="2857496"/>
            <a:ext cx="353494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000" dirty="0" smtClean="0"/>
              <a:t>Slovná zásoba sa obohacuje:</a:t>
            </a:r>
            <a:endParaRPr lang="sk-SK" sz="2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uzivatel1\Desktop\thumb.php.jpe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 l="10415" r="18482"/>
          <a:stretch>
            <a:fillRect/>
          </a:stretch>
        </p:blipFill>
        <p:spPr bwMode="auto">
          <a:xfrm>
            <a:off x="1214414" y="357166"/>
            <a:ext cx="6429420" cy="592935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25470"/>
          </a:xfrm>
        </p:spPr>
        <p:txBody>
          <a:bodyPr/>
          <a:lstStyle/>
          <a:p>
            <a:pPr algn="ctr"/>
            <a:r>
              <a:rPr lang="sk-SK" b="1" dirty="0" smtClean="0">
                <a:solidFill>
                  <a:schemeClr val="accent3">
                    <a:lumMod val="50000"/>
                  </a:schemeClr>
                </a:solidFill>
              </a:rPr>
              <a:t>Tvorenie slov odvodzovaním</a:t>
            </a:r>
            <a:endParaRPr lang="sk-SK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>
          <a:xfrm>
            <a:off x="500034" y="1571612"/>
            <a:ext cx="3657600" cy="4572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k-SK" sz="2000" b="1" dirty="0" smtClean="0">
                <a:solidFill>
                  <a:schemeClr val="accent1">
                    <a:lumMod val="50000"/>
                  </a:schemeClr>
                </a:solidFill>
              </a:rPr>
              <a:t>a</a:t>
            </a:r>
            <a:r>
              <a:rPr lang="sk-SK" sz="2000" b="1" i="1" dirty="0" smtClean="0">
                <a:solidFill>
                  <a:schemeClr val="accent1">
                    <a:lumMod val="50000"/>
                  </a:schemeClr>
                </a:solidFill>
              </a:rPr>
              <a:t>.) </a:t>
            </a:r>
            <a:r>
              <a:rPr lang="sk-SK" sz="2000" b="1" dirty="0" smtClean="0">
                <a:solidFill>
                  <a:schemeClr val="accent1">
                    <a:lumMod val="50000"/>
                  </a:schemeClr>
                </a:solidFill>
              </a:rPr>
              <a:t>bezpríponovým:</a:t>
            </a:r>
            <a:endParaRPr lang="sk-SK" sz="20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None/>
            </a:pPr>
            <a:endParaRPr lang="sk-SK" sz="1800" dirty="0" smtClean="0"/>
          </a:p>
          <a:p>
            <a:endParaRPr lang="sk-SK" sz="1800" dirty="0"/>
          </a:p>
        </p:txBody>
      </p:sp>
      <p:sp>
        <p:nvSpPr>
          <p:cNvPr id="4" name="Zástupný symbol obsahu 3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61488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k-SK" sz="2000" b="1" dirty="0" smtClean="0">
                <a:solidFill>
                  <a:schemeClr val="accent1">
                    <a:lumMod val="50000"/>
                  </a:schemeClr>
                </a:solidFill>
              </a:rPr>
              <a:t>b.) odvodzovaním pomocou slovotvornej prípony </a:t>
            </a:r>
            <a:endParaRPr lang="sk-SK" sz="20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None/>
            </a:pPr>
            <a:r>
              <a:rPr lang="sk-SK" sz="1800" dirty="0" smtClean="0"/>
              <a:t> </a:t>
            </a:r>
          </a:p>
          <a:p>
            <a:pPr algn="ctr">
              <a:buNone/>
            </a:pPr>
            <a:r>
              <a:rPr lang="sk-SK" sz="1800" b="1" dirty="0" smtClean="0"/>
              <a:t>slovotvorný základ + slovotvorná prípona</a:t>
            </a:r>
            <a:endParaRPr lang="sk-SK" sz="1800" dirty="0" smtClean="0"/>
          </a:p>
          <a:p>
            <a:pPr>
              <a:buNone/>
            </a:pPr>
            <a:r>
              <a:rPr lang="sk-SK" sz="1800" dirty="0" smtClean="0"/>
              <a:t/>
            </a:r>
            <a:br>
              <a:rPr lang="sk-SK" sz="1800" dirty="0" smtClean="0"/>
            </a:br>
            <a:endParaRPr lang="sk-SK" sz="1800" dirty="0" smtClean="0"/>
          </a:p>
          <a:p>
            <a:pPr>
              <a:buNone/>
            </a:pPr>
            <a:endParaRPr lang="sk-SK" sz="1800" dirty="0"/>
          </a:p>
        </p:txBody>
      </p:sp>
      <p:sp>
        <p:nvSpPr>
          <p:cNvPr id="5" name="Vývojový diagram: preddefinovaný proces 4"/>
          <p:cNvSpPr/>
          <p:nvPr/>
        </p:nvSpPr>
        <p:spPr>
          <a:xfrm>
            <a:off x="571472" y="2285992"/>
            <a:ext cx="3071834" cy="2571768"/>
          </a:xfrm>
          <a:prstGeom prst="flowChartPredefinedProcess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None/>
            </a:pPr>
            <a:r>
              <a:rPr lang="sk-SK" sz="2000" dirty="0">
                <a:solidFill>
                  <a:srgbClr val="C00000"/>
                </a:solidFill>
              </a:rPr>
              <a:t>uletieť – úlet</a:t>
            </a:r>
          </a:p>
          <a:p>
            <a:pPr>
              <a:buNone/>
            </a:pPr>
            <a:r>
              <a:rPr lang="sk-SK" sz="2000" dirty="0">
                <a:solidFill>
                  <a:srgbClr val="C00000"/>
                </a:solidFill>
              </a:rPr>
              <a:t>preletieť – prelet</a:t>
            </a:r>
          </a:p>
          <a:p>
            <a:pPr>
              <a:buNone/>
            </a:pPr>
            <a:r>
              <a:rPr lang="sk-SK" sz="2000" dirty="0">
                <a:solidFill>
                  <a:srgbClr val="C00000"/>
                </a:solidFill>
              </a:rPr>
              <a:t>naletieť – nálet</a:t>
            </a:r>
          </a:p>
          <a:p>
            <a:pPr>
              <a:buNone/>
            </a:pPr>
            <a:r>
              <a:rPr lang="sk-SK" sz="2000" dirty="0">
                <a:solidFill>
                  <a:srgbClr val="C00000"/>
                </a:solidFill>
              </a:rPr>
              <a:t>doletieť – dolet</a:t>
            </a:r>
          </a:p>
          <a:p>
            <a:pPr>
              <a:buNone/>
            </a:pPr>
            <a:r>
              <a:rPr lang="sk-SK" sz="2000" dirty="0">
                <a:solidFill>
                  <a:srgbClr val="C00000"/>
                </a:solidFill>
              </a:rPr>
              <a:t>odletieť – odlet</a:t>
            </a:r>
          </a:p>
          <a:p>
            <a:pPr algn="ctr"/>
            <a:endParaRPr lang="sk-SK" dirty="0"/>
          </a:p>
        </p:txBody>
      </p:sp>
      <p:sp>
        <p:nvSpPr>
          <p:cNvPr id="6" name="Vývojový diagram: vnútorná pamäť 5"/>
          <p:cNvSpPr/>
          <p:nvPr/>
        </p:nvSpPr>
        <p:spPr>
          <a:xfrm>
            <a:off x="4857752" y="3571876"/>
            <a:ext cx="2500330" cy="2643206"/>
          </a:xfrm>
          <a:prstGeom prst="flowChartInternalStorag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just">
              <a:buNone/>
            </a:pPr>
            <a:r>
              <a:rPr lang="sk-SK" sz="2000" dirty="0">
                <a:solidFill>
                  <a:schemeClr val="accent1">
                    <a:lumMod val="50000"/>
                  </a:schemeClr>
                </a:solidFill>
              </a:rPr>
              <a:t>let – </a:t>
            </a:r>
            <a:r>
              <a:rPr lang="sk-SK" sz="2000" dirty="0" smtClean="0">
                <a:solidFill>
                  <a:schemeClr val="accent1">
                    <a:lumMod val="50000"/>
                  </a:schemeClr>
                </a:solidFill>
              </a:rPr>
              <a:t>letieť</a:t>
            </a:r>
          </a:p>
          <a:p>
            <a:pPr algn="just">
              <a:buNone/>
            </a:pPr>
            <a:r>
              <a:rPr lang="sk-SK" sz="2000" dirty="0" smtClean="0">
                <a:solidFill>
                  <a:schemeClr val="accent1">
                    <a:lumMod val="50000"/>
                  </a:schemeClr>
                </a:solidFill>
              </a:rPr>
              <a:t>let – letec</a:t>
            </a:r>
          </a:p>
          <a:p>
            <a:pPr algn="just">
              <a:buNone/>
            </a:pPr>
            <a:r>
              <a:rPr lang="sk-SK" sz="2000" dirty="0" smtClean="0">
                <a:solidFill>
                  <a:schemeClr val="accent1">
                    <a:lumMod val="50000"/>
                  </a:schemeClr>
                </a:solidFill>
              </a:rPr>
              <a:t>let </a:t>
            </a:r>
            <a:r>
              <a:rPr lang="sk-SK" sz="2000" dirty="0">
                <a:solidFill>
                  <a:schemeClr val="accent1">
                    <a:lumMod val="50000"/>
                  </a:schemeClr>
                </a:solidFill>
              </a:rPr>
              <a:t>– letový</a:t>
            </a:r>
          </a:p>
          <a:p>
            <a:pPr algn="just">
              <a:buNone/>
            </a:pPr>
            <a:r>
              <a:rPr lang="sk-SK" sz="2000" dirty="0">
                <a:solidFill>
                  <a:schemeClr val="accent1">
                    <a:lumMod val="50000"/>
                  </a:schemeClr>
                </a:solidFill>
              </a:rPr>
              <a:t>let – letecký</a:t>
            </a:r>
          </a:p>
          <a:p>
            <a:pPr algn="just">
              <a:buNone/>
            </a:pPr>
            <a:r>
              <a:rPr lang="sk-SK" sz="2000" dirty="0">
                <a:solidFill>
                  <a:schemeClr val="accent1">
                    <a:lumMod val="50000"/>
                  </a:schemeClr>
                </a:solidFill>
              </a:rPr>
              <a:t>let – letisko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>
          <a:xfrm>
            <a:off x="428596" y="714356"/>
            <a:ext cx="4014790" cy="528638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k-SK" sz="2000" b="1" dirty="0" smtClean="0">
                <a:solidFill>
                  <a:schemeClr val="accent1">
                    <a:lumMod val="50000"/>
                  </a:schemeClr>
                </a:solidFill>
              </a:rPr>
              <a:t>c.) odvodzovaním pomocou slovotvornej predpony </a:t>
            </a:r>
            <a:endParaRPr lang="sk-SK" sz="20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None/>
            </a:pPr>
            <a:r>
              <a:rPr lang="sk-SK" sz="2000" dirty="0" smtClean="0"/>
              <a:t> </a:t>
            </a:r>
          </a:p>
          <a:p>
            <a:pPr>
              <a:buNone/>
            </a:pPr>
            <a:r>
              <a:rPr lang="sk-SK" sz="2000" dirty="0" smtClean="0"/>
              <a:t>   slovotvorná predpona + slovotvorný základ </a:t>
            </a:r>
          </a:p>
          <a:p>
            <a:pPr>
              <a:buNone/>
            </a:pPr>
            <a:r>
              <a:rPr lang="sk-SK" sz="2000" dirty="0" smtClean="0"/>
              <a:t> </a:t>
            </a:r>
          </a:p>
          <a:p>
            <a:pPr>
              <a:buNone/>
            </a:pPr>
            <a:endParaRPr lang="sk-SK" sz="2000" dirty="0" smtClean="0"/>
          </a:p>
          <a:p>
            <a:endParaRPr lang="sk-SK" sz="2000" dirty="0"/>
          </a:p>
        </p:txBody>
      </p:sp>
      <p:sp>
        <p:nvSpPr>
          <p:cNvPr id="5" name="Vývojový diagram: vnútorná pamäť 4"/>
          <p:cNvSpPr/>
          <p:nvPr/>
        </p:nvSpPr>
        <p:spPr>
          <a:xfrm>
            <a:off x="683568" y="3356992"/>
            <a:ext cx="2500330" cy="2284306"/>
          </a:xfrm>
          <a:prstGeom prst="flowChartInternalStorag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just">
              <a:buNone/>
            </a:pPr>
            <a:r>
              <a:rPr lang="sk-SK" sz="2000" dirty="0" smtClean="0">
                <a:solidFill>
                  <a:srgbClr val="FF0000"/>
                </a:solidFill>
              </a:rPr>
              <a:t>let – nálet</a:t>
            </a:r>
          </a:p>
          <a:p>
            <a:pPr algn="just">
              <a:buNone/>
            </a:pPr>
            <a:r>
              <a:rPr lang="sk-SK" sz="2000" dirty="0" smtClean="0">
                <a:solidFill>
                  <a:srgbClr val="FF0000"/>
                </a:solidFill>
              </a:rPr>
              <a:t>let – prelet</a:t>
            </a:r>
          </a:p>
          <a:p>
            <a:pPr algn="just">
              <a:buNone/>
            </a:pPr>
            <a:r>
              <a:rPr lang="sk-SK" sz="2000" dirty="0" smtClean="0">
                <a:solidFill>
                  <a:srgbClr val="FF0000"/>
                </a:solidFill>
              </a:rPr>
              <a:t>let – výlet</a:t>
            </a:r>
          </a:p>
          <a:p>
            <a:pPr algn="just">
              <a:buNone/>
            </a:pPr>
            <a:r>
              <a:rPr lang="sk-SK" sz="2000" dirty="0" smtClean="0">
                <a:solidFill>
                  <a:srgbClr val="FF0000"/>
                </a:solidFill>
              </a:rPr>
              <a:t>let – dolet</a:t>
            </a:r>
            <a:endParaRPr lang="sk-SK" sz="2000" dirty="0">
              <a:solidFill>
                <a:srgbClr val="FF0000"/>
              </a:solidFill>
            </a:endParaRPr>
          </a:p>
        </p:txBody>
      </p:sp>
      <p:sp>
        <p:nvSpPr>
          <p:cNvPr id="6" name="Obdĺžnik 5"/>
          <p:cNvSpPr/>
          <p:nvPr/>
        </p:nvSpPr>
        <p:spPr>
          <a:xfrm>
            <a:off x="4714876" y="714356"/>
            <a:ext cx="328614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2000" b="1" dirty="0" smtClean="0">
                <a:solidFill>
                  <a:schemeClr val="accent1">
                    <a:lumMod val="75000"/>
                  </a:schemeClr>
                </a:solidFill>
              </a:rPr>
              <a:t>d.) odvodzovaním pomocou slovotvornej predpony a slovotvornej prípony súčasne</a:t>
            </a:r>
            <a:endParaRPr lang="sk-SK" sz="2000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sk-SK" sz="2000" dirty="0" smtClean="0"/>
              <a:t> </a:t>
            </a:r>
          </a:p>
          <a:p>
            <a:r>
              <a:rPr lang="sk-SK" sz="2000" dirty="0" smtClean="0"/>
              <a:t>slovotvorná predpona + slovotvorný základ + slovotvorná prípona</a:t>
            </a:r>
          </a:p>
          <a:p>
            <a:r>
              <a:rPr lang="sk-SK" dirty="0" smtClean="0"/>
              <a:t/>
            </a:r>
            <a:br>
              <a:rPr lang="sk-SK" dirty="0" smtClean="0"/>
            </a:br>
            <a:endParaRPr lang="sk-SK" dirty="0" smtClean="0"/>
          </a:p>
        </p:txBody>
      </p:sp>
      <p:sp>
        <p:nvSpPr>
          <p:cNvPr id="7" name="Vývojový diagram: preddefinovaný proces 6"/>
          <p:cNvSpPr/>
          <p:nvPr/>
        </p:nvSpPr>
        <p:spPr>
          <a:xfrm>
            <a:off x="4860032" y="4005064"/>
            <a:ext cx="2557506" cy="1924836"/>
          </a:xfrm>
          <a:prstGeom prst="flowChartPredefinedProcess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endParaRPr lang="sk-SK" sz="2000" dirty="0" smtClean="0">
              <a:solidFill>
                <a:srgbClr val="FF0000"/>
              </a:solidFill>
            </a:endParaRPr>
          </a:p>
          <a:p>
            <a:r>
              <a:rPr lang="sk-SK" sz="2000" dirty="0" smtClean="0">
                <a:solidFill>
                  <a:srgbClr val="FF0000"/>
                </a:solidFill>
              </a:rPr>
              <a:t>vy – let – </a:t>
            </a:r>
            <a:r>
              <a:rPr lang="sk-SK" sz="2000" dirty="0" err="1" smtClean="0">
                <a:solidFill>
                  <a:srgbClr val="FF0000"/>
                </a:solidFill>
              </a:rPr>
              <a:t>ieť</a:t>
            </a:r>
            <a:endParaRPr lang="sk-SK" sz="2000" dirty="0" smtClean="0">
              <a:solidFill>
                <a:srgbClr val="FF0000"/>
              </a:solidFill>
            </a:endParaRPr>
          </a:p>
          <a:p>
            <a:r>
              <a:rPr lang="sk-SK" sz="2000" dirty="0" smtClean="0">
                <a:solidFill>
                  <a:srgbClr val="FF0000"/>
                </a:solidFill>
              </a:rPr>
              <a:t>na – let –</a:t>
            </a:r>
            <a:r>
              <a:rPr lang="sk-SK" sz="2000" dirty="0" err="1" smtClean="0">
                <a:solidFill>
                  <a:srgbClr val="FF0000"/>
                </a:solidFill>
              </a:rPr>
              <a:t>ieť</a:t>
            </a:r>
            <a:endParaRPr lang="sk-SK" sz="2000" dirty="0" smtClean="0">
              <a:solidFill>
                <a:srgbClr val="FF0000"/>
              </a:solidFill>
            </a:endParaRPr>
          </a:p>
          <a:p>
            <a:r>
              <a:rPr lang="sk-SK" sz="2000" dirty="0" smtClean="0">
                <a:solidFill>
                  <a:srgbClr val="FF0000"/>
                </a:solidFill>
              </a:rPr>
              <a:t>za – let – </a:t>
            </a:r>
            <a:r>
              <a:rPr lang="sk-SK" sz="2000" dirty="0" err="1" smtClean="0">
                <a:solidFill>
                  <a:srgbClr val="FF0000"/>
                </a:solidFill>
              </a:rPr>
              <a:t>ieť</a:t>
            </a:r>
            <a:endParaRPr lang="sk-SK" sz="2000" dirty="0" smtClean="0">
              <a:solidFill>
                <a:srgbClr val="FF0000"/>
              </a:solidFill>
            </a:endParaRPr>
          </a:p>
          <a:p>
            <a:r>
              <a:rPr lang="sk-SK" sz="2000" dirty="0" smtClean="0">
                <a:solidFill>
                  <a:srgbClr val="FF0000"/>
                </a:solidFill>
              </a:rPr>
              <a:t>do –let – </a:t>
            </a:r>
            <a:r>
              <a:rPr lang="sk-SK" sz="2000" dirty="0" err="1" smtClean="0">
                <a:solidFill>
                  <a:srgbClr val="FF0000"/>
                </a:solidFill>
              </a:rPr>
              <a:t>ieť</a:t>
            </a:r>
            <a:endParaRPr lang="sk-SK" sz="2000" dirty="0" smtClean="0">
              <a:solidFill>
                <a:srgbClr val="FF0000"/>
              </a:solidFill>
            </a:endParaRPr>
          </a:p>
          <a:p>
            <a:r>
              <a:rPr lang="sk-SK" sz="2000" dirty="0" smtClean="0">
                <a:solidFill>
                  <a:srgbClr val="FF0000"/>
                </a:solidFill>
              </a:rPr>
              <a:t>pri – let -</a:t>
            </a:r>
            <a:r>
              <a:rPr lang="sk-SK" sz="2000" dirty="0" err="1" smtClean="0">
                <a:solidFill>
                  <a:srgbClr val="FF0000"/>
                </a:solidFill>
              </a:rPr>
              <a:t>ieť</a:t>
            </a:r>
            <a:r>
              <a:rPr lang="sk-SK" sz="2000" dirty="0" smtClean="0">
                <a:solidFill>
                  <a:srgbClr val="FF0000"/>
                </a:solidFill>
              </a:rPr>
              <a:t/>
            </a:r>
            <a:br>
              <a:rPr lang="sk-SK" sz="2000" dirty="0" smtClean="0">
                <a:solidFill>
                  <a:srgbClr val="FF0000"/>
                </a:solidFill>
              </a:rPr>
            </a:br>
            <a:endParaRPr lang="sk-SK" sz="2000" dirty="0" smtClean="0">
              <a:solidFill>
                <a:srgbClr val="FF0000"/>
              </a:solidFill>
            </a:endParaRPr>
          </a:p>
          <a:p>
            <a:pPr algn="ctr"/>
            <a:endParaRPr lang="sk-SK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obsahu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1" algn="ctr">
              <a:buNone/>
            </a:pPr>
            <a:r>
              <a:rPr lang="sk-SK" sz="3000" b="1" dirty="0" smtClean="0">
                <a:solidFill>
                  <a:schemeClr val="accent1">
                    <a:lumMod val="75000"/>
                  </a:schemeClr>
                </a:solidFill>
              </a:rPr>
              <a:t>TVORENIE SLOV SKLADANÍM:</a:t>
            </a:r>
            <a:endParaRPr lang="sk-SK" sz="30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None/>
            </a:pPr>
            <a:endParaRPr lang="sk-SK" dirty="0" smtClean="0"/>
          </a:p>
          <a:p>
            <a:pPr algn="ctr">
              <a:buNone/>
            </a:pPr>
            <a:r>
              <a:rPr lang="sk-SK" dirty="0" smtClean="0">
                <a:solidFill>
                  <a:schemeClr val="accent3">
                    <a:lumMod val="75000"/>
                  </a:schemeClr>
                </a:solidFill>
              </a:rPr>
              <a:t>Nové slovo vznikne skladaním dvoch alebo viacerých základov slov.</a:t>
            </a:r>
          </a:p>
          <a:p>
            <a:pPr algn="ctr">
              <a:buNone/>
            </a:pPr>
            <a:r>
              <a:rPr lang="sk-SK" dirty="0" smtClean="0"/>
              <a:t> </a:t>
            </a:r>
          </a:p>
          <a:p>
            <a:pPr algn="ctr">
              <a:buNone/>
            </a:pPr>
            <a:r>
              <a:rPr lang="sk-SK" dirty="0" smtClean="0"/>
              <a:t>Nové slovo, ktoré vznikne, nazývame </a:t>
            </a:r>
            <a:r>
              <a:rPr lang="sk-SK" b="1" dirty="0" smtClean="0"/>
              <a:t>zložené slovo</a:t>
            </a:r>
            <a:r>
              <a:rPr lang="sk-SK" dirty="0" smtClean="0"/>
              <a:t>.</a:t>
            </a:r>
          </a:p>
          <a:p>
            <a:pPr>
              <a:buNone/>
            </a:pPr>
            <a:r>
              <a:rPr lang="sk-SK" dirty="0" smtClean="0"/>
              <a:t/>
            </a:r>
            <a:br>
              <a:rPr lang="sk-SK" dirty="0" smtClean="0"/>
            </a:br>
            <a:endParaRPr lang="sk-SK" dirty="0" smtClean="0"/>
          </a:p>
          <a:p>
            <a:pPr>
              <a:buNone/>
            </a:pPr>
            <a:r>
              <a:rPr lang="sk-SK" dirty="0" smtClean="0"/>
              <a:t/>
            </a:r>
            <a:br>
              <a:rPr lang="sk-SK" dirty="0" smtClean="0"/>
            </a:br>
            <a:endParaRPr lang="sk-SK" dirty="0" smtClean="0"/>
          </a:p>
          <a:p>
            <a:endParaRPr lang="sk-SK" dirty="0"/>
          </a:p>
        </p:txBody>
      </p:sp>
      <p:sp>
        <p:nvSpPr>
          <p:cNvPr id="5" name="Vývojový diagram: vnútorná pamäť 4"/>
          <p:cNvSpPr/>
          <p:nvPr/>
        </p:nvSpPr>
        <p:spPr>
          <a:xfrm>
            <a:off x="785786" y="4000504"/>
            <a:ext cx="4429156" cy="2000264"/>
          </a:xfrm>
          <a:prstGeom prst="flowChartInternalStorag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k-SK" sz="2000" dirty="0" err="1">
                <a:solidFill>
                  <a:srgbClr val="FF0000"/>
                </a:solidFill>
              </a:rPr>
              <a:t>moreplavba</a:t>
            </a:r>
            <a:r>
              <a:rPr lang="sk-SK" sz="2000" dirty="0">
                <a:solidFill>
                  <a:srgbClr val="FF0000"/>
                </a:solidFill>
              </a:rPr>
              <a:t>, bledomodrý, dvesto, tristo, štyristo, žiaľbohu, Valibuk, autorádio, autoškola, </a:t>
            </a:r>
          </a:p>
          <a:p>
            <a:pPr algn="ctr"/>
            <a:endParaRPr lang="sk-SK" dirty="0"/>
          </a:p>
        </p:txBody>
      </p:sp>
      <p:pic>
        <p:nvPicPr>
          <p:cNvPr id="2050" name="Picture 2" descr="C:\Documents and Settings\uzivatel1\Desktop\index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57950" y="285729"/>
            <a:ext cx="2333623" cy="2423192"/>
          </a:xfrm>
          <a:prstGeom prst="rect">
            <a:avLst/>
          </a:prstGeom>
          <a:noFill/>
        </p:spPr>
      </p:pic>
      <p:pic>
        <p:nvPicPr>
          <p:cNvPr id="2051" name="Picture 3" descr="C:\Documents and Settings\uzivatel1\Desktop\frazy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57949" y="2720330"/>
            <a:ext cx="2333623" cy="278608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b="1" dirty="0" smtClean="0">
                <a:solidFill>
                  <a:schemeClr val="accent1">
                    <a:lumMod val="75000"/>
                  </a:schemeClr>
                </a:solidFill>
              </a:rPr>
              <a:t>TVORENIE SLOV SKRACOVANÍM</a:t>
            </a:r>
            <a:endParaRPr lang="sk-SK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sk-SK" sz="2000" dirty="0" smtClean="0"/>
          </a:p>
          <a:p>
            <a:pPr algn="ctr">
              <a:buNone/>
            </a:pPr>
            <a:r>
              <a:rPr lang="sk-SK" dirty="0" smtClean="0"/>
              <a:t>Skracujeme pomenovania - </a:t>
            </a:r>
            <a:r>
              <a:rPr lang="sk-SK" dirty="0" smtClean="0">
                <a:solidFill>
                  <a:schemeClr val="bg2">
                    <a:lumMod val="25000"/>
                  </a:schemeClr>
                </a:solidFill>
              </a:rPr>
              <a:t>skratky</a:t>
            </a:r>
            <a:r>
              <a:rPr lang="sk-SK" dirty="0" smtClean="0"/>
              <a:t>, </a:t>
            </a:r>
            <a:r>
              <a:rPr lang="sk-SK" dirty="0" smtClean="0">
                <a:solidFill>
                  <a:srgbClr val="00B050"/>
                </a:solidFill>
              </a:rPr>
              <a:t>značky</a:t>
            </a:r>
            <a:r>
              <a:rPr lang="sk-SK" dirty="0" smtClean="0"/>
              <a:t>, </a:t>
            </a:r>
            <a:r>
              <a:rPr lang="sk-SK" dirty="0" smtClean="0">
                <a:solidFill>
                  <a:srgbClr val="00B0F0"/>
                </a:solidFill>
              </a:rPr>
              <a:t>iniciálové skratky</a:t>
            </a:r>
            <a:r>
              <a:rPr lang="sk-SK" dirty="0" smtClean="0">
                <a:solidFill>
                  <a:srgbClr val="7030A0"/>
                </a:solidFill>
              </a:rPr>
              <a:t>, skratkové slová</a:t>
            </a:r>
          </a:p>
          <a:p>
            <a:pPr algn="ctr">
              <a:buNone/>
            </a:pPr>
            <a:endParaRPr lang="sk-SK" dirty="0" smtClean="0">
              <a:solidFill>
                <a:srgbClr val="7030A0"/>
              </a:solidFill>
            </a:endParaRPr>
          </a:p>
          <a:p>
            <a:pPr algn="ctr">
              <a:buNone/>
            </a:pPr>
            <a:r>
              <a:rPr lang="sk-SK" sz="2800" b="1" dirty="0" smtClean="0">
                <a:solidFill>
                  <a:schemeClr val="accent1">
                    <a:lumMod val="75000"/>
                  </a:schemeClr>
                </a:solidFill>
              </a:rPr>
              <a:t>TVORENIE SLOV SPÁJANÍM DO VIACSLOVNÝCH POMENOVANÍ</a:t>
            </a:r>
          </a:p>
          <a:p>
            <a:pPr algn="ctr">
              <a:buNone/>
            </a:pPr>
            <a:endParaRPr lang="sk-SK" sz="28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>
              <a:buNone/>
            </a:pPr>
            <a:r>
              <a:rPr lang="sk-SK" dirty="0" smtClean="0"/>
              <a:t>Vznikajú tak združené pomenovania </a:t>
            </a:r>
            <a:r>
              <a:rPr lang="sk-SK" dirty="0" smtClean="0">
                <a:solidFill>
                  <a:schemeClr val="accent1">
                    <a:lumMod val="75000"/>
                  </a:schemeClr>
                </a:solidFill>
              </a:rPr>
              <a:t>( základná škola, </a:t>
            </a:r>
            <a:r>
              <a:rPr lang="sk-SK" dirty="0" smtClean="0">
                <a:solidFill>
                  <a:srgbClr val="00B0F0"/>
                </a:solidFill>
              </a:rPr>
              <a:t>slovenský jazyk, </a:t>
            </a:r>
            <a:r>
              <a:rPr lang="sk-SK" dirty="0" smtClean="0">
                <a:solidFill>
                  <a:srgbClr val="00B050"/>
                </a:solidFill>
              </a:rPr>
              <a:t>výtvarná výchova)</a:t>
            </a:r>
          </a:p>
          <a:p>
            <a:pPr algn="ctr">
              <a:buNone/>
            </a:pPr>
            <a:endParaRPr lang="sk-SK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b="1" dirty="0" smtClean="0">
                <a:solidFill>
                  <a:schemeClr val="accent1">
                    <a:lumMod val="75000"/>
                  </a:schemeClr>
                </a:solidFill>
              </a:rPr>
              <a:t>TVORENIE SLOV PRENÁŠANÍM VÝZNAMU SLOV</a:t>
            </a:r>
            <a:endParaRPr lang="sk-SK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sk-SK" dirty="0" smtClean="0"/>
              <a:t>Prenášaním významu slov vzniká:</a:t>
            </a:r>
          </a:p>
          <a:p>
            <a:pPr>
              <a:buNone/>
            </a:pPr>
            <a:r>
              <a:rPr lang="sk-SK" dirty="0" smtClean="0">
                <a:solidFill>
                  <a:srgbClr val="00B050"/>
                </a:solidFill>
              </a:rPr>
              <a:t>metafora,</a:t>
            </a:r>
            <a:r>
              <a:rPr lang="sk-SK" dirty="0" smtClean="0"/>
              <a:t> </a:t>
            </a:r>
            <a:r>
              <a:rPr lang="sk-SK" dirty="0" smtClean="0">
                <a:solidFill>
                  <a:srgbClr val="7030A0"/>
                </a:solidFill>
              </a:rPr>
              <a:t>personifikácia,</a:t>
            </a:r>
            <a:r>
              <a:rPr lang="sk-SK" dirty="0" smtClean="0"/>
              <a:t> </a:t>
            </a:r>
            <a:r>
              <a:rPr lang="sk-SK" dirty="0" smtClean="0">
                <a:solidFill>
                  <a:schemeClr val="accent1">
                    <a:lumMod val="75000"/>
                  </a:schemeClr>
                </a:solidFill>
              </a:rPr>
              <a:t>metonymia,</a:t>
            </a:r>
            <a:r>
              <a:rPr lang="sk-SK" dirty="0" smtClean="0"/>
              <a:t> </a:t>
            </a:r>
            <a:r>
              <a:rPr lang="sk-SK" dirty="0" smtClean="0">
                <a:solidFill>
                  <a:schemeClr val="bg2">
                    <a:lumMod val="25000"/>
                  </a:schemeClr>
                </a:solidFill>
              </a:rPr>
              <a:t>prirovnanie</a:t>
            </a:r>
          </a:p>
          <a:p>
            <a:pPr>
              <a:buNone/>
            </a:pPr>
            <a:r>
              <a:rPr lang="sk-SK" sz="2000" dirty="0" smtClean="0"/>
              <a:t>Metafora – smaragd trávy, more šťastia</a:t>
            </a:r>
          </a:p>
          <a:p>
            <a:pPr>
              <a:buNone/>
            </a:pPr>
            <a:r>
              <a:rPr lang="sk-SK" sz="2000" dirty="0" smtClean="0"/>
              <a:t>Personifikácia – prišla jeseň</a:t>
            </a:r>
          </a:p>
          <a:p>
            <a:pPr>
              <a:buNone/>
            </a:pPr>
            <a:r>
              <a:rPr lang="sk-SK" sz="2000" dirty="0" smtClean="0"/>
              <a:t>Metonymia – vypil som fľašu mlieka</a:t>
            </a:r>
          </a:p>
          <a:p>
            <a:pPr>
              <a:buNone/>
            </a:pPr>
            <a:r>
              <a:rPr lang="sk-SK" sz="2000" dirty="0" smtClean="0"/>
              <a:t>Prirovnanie – biele ako sneh</a:t>
            </a:r>
          </a:p>
          <a:p>
            <a:pPr>
              <a:buNone/>
            </a:pPr>
            <a:endParaRPr lang="sk-SK" sz="2000" dirty="0" smtClean="0"/>
          </a:p>
          <a:p>
            <a:pPr algn="ctr">
              <a:buNone/>
            </a:pPr>
            <a:r>
              <a:rPr lang="sk-SK" sz="2800" b="1" dirty="0" smtClean="0">
                <a:solidFill>
                  <a:schemeClr val="accent1">
                    <a:lumMod val="50000"/>
                  </a:schemeClr>
                </a:solidFill>
              </a:rPr>
              <a:t>TVORENIE SLOV PREBERANÍM CUDZÍCH SLOV</a:t>
            </a:r>
          </a:p>
          <a:p>
            <a:pPr algn="ctr">
              <a:buNone/>
            </a:pPr>
            <a:r>
              <a:rPr lang="sk-SK" dirty="0" smtClean="0"/>
              <a:t>Cudzie slová výrazným spôsobom obohacujú náš jazyk a zlepšujú komunikáciu.</a:t>
            </a:r>
            <a:endParaRPr lang="sk-SK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/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6357950" y="142852"/>
            <a:ext cx="2286016" cy="6143668"/>
          </a:xfrm>
        </p:spPr>
        <p:txBody>
          <a:bodyPr>
            <a:noAutofit/>
          </a:bodyPr>
          <a:lstStyle/>
          <a:p>
            <a:r>
              <a:rPr lang="sk-SK" sz="1600" b="1" dirty="0" smtClean="0">
                <a:solidFill>
                  <a:schemeClr val="accent1">
                    <a:lumMod val="75000"/>
                  </a:schemeClr>
                </a:solidFill>
              </a:rPr>
              <a:t>FRAZEOLOGIZMY:</a:t>
            </a:r>
          </a:p>
          <a:p>
            <a:r>
              <a:rPr lang="sk-SK" sz="1600" dirty="0" smtClean="0"/>
              <a:t> </a:t>
            </a:r>
          </a:p>
          <a:p>
            <a:pPr algn="ctr"/>
            <a:r>
              <a:rPr lang="sk-SK" sz="1600" b="1" dirty="0" smtClean="0">
                <a:solidFill>
                  <a:schemeClr val="accent1">
                    <a:lumMod val="50000"/>
                  </a:schemeClr>
                </a:solidFill>
              </a:rPr>
              <a:t>FRAZEOLOGICKÉ JEDNOTKY</a:t>
            </a:r>
            <a:r>
              <a:rPr lang="sk-SK" sz="16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sk-SK" sz="2000" dirty="0" smtClean="0"/>
              <a:t>sú </a:t>
            </a:r>
            <a:r>
              <a:rPr lang="sk-SK" sz="2000" dirty="0" smtClean="0"/>
              <a:t>ustálené slovné spojenia, ktoré sa skladajú z dvoch až troch slov, alebo majú podobu vety. Frazeologické jednotky sú vždy obrazné. Veda, ktorá sa zaoberá skúmaním frazeologizmov, sa nazýva </a:t>
            </a:r>
            <a:r>
              <a:rPr lang="sk-SK" sz="2000" dirty="0" smtClean="0">
                <a:solidFill>
                  <a:srgbClr val="FF0000"/>
                </a:solidFill>
              </a:rPr>
              <a:t>frazeológia.</a:t>
            </a:r>
          </a:p>
          <a:p>
            <a:endParaRPr lang="sk-SK" sz="1600" dirty="0"/>
          </a:p>
        </p:txBody>
      </p:sp>
      <p:pic>
        <p:nvPicPr>
          <p:cNvPr id="3074" name="Picture 2" descr="C:\Documents and Settings\uzivatel1\Desktop\word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2319992"/>
            <a:ext cx="5786478" cy="421484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7" name="BlokTextu 6"/>
          <p:cNvSpPr txBox="1"/>
          <p:nvPr/>
        </p:nvSpPr>
        <p:spPr>
          <a:xfrm>
            <a:off x="214282" y="357166"/>
            <a:ext cx="585791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2400" b="1" dirty="0" smtClean="0">
                <a:solidFill>
                  <a:schemeClr val="accent1">
                    <a:lumMod val="50000"/>
                  </a:schemeClr>
                </a:solidFill>
              </a:rPr>
              <a:t>Frazeologické jednotky</a:t>
            </a:r>
            <a:r>
              <a:rPr lang="sk-SK" sz="2400" dirty="0" smtClean="0"/>
              <a:t>: </a:t>
            </a:r>
            <a:r>
              <a:rPr lang="sk-SK" sz="2400" b="1" dirty="0" smtClean="0"/>
              <a:t>príslovie</a:t>
            </a:r>
            <a:r>
              <a:rPr lang="sk-SK" sz="2400" dirty="0" smtClean="0"/>
              <a:t> (Do domu, kde láska býva, slniečko sa rado díva),</a:t>
            </a:r>
            <a:r>
              <a:rPr lang="sk-SK" sz="2400" b="1" dirty="0" smtClean="0"/>
              <a:t>porekadlo </a:t>
            </a:r>
            <a:r>
              <a:rPr lang="sk-SK" sz="2400" dirty="0" smtClean="0"/>
              <a:t>(Hrach na stenu hádže.) </a:t>
            </a:r>
            <a:r>
              <a:rPr lang="sk-SK" sz="2400" b="1" dirty="0" smtClean="0"/>
              <a:t>pranostika </a:t>
            </a:r>
            <a:r>
              <a:rPr lang="sk-SK" sz="2400" dirty="0" smtClean="0"/>
              <a:t>( Keď sa hviezdy čistia, bude jasno).</a:t>
            </a:r>
            <a:endParaRPr lang="sk-SK" sz="24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áda">
  <a:themeElements>
    <a:clrScheme name="Arkáda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rkáda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rkáda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121</TotalTime>
  <Words>312</Words>
  <Application>Microsoft Office PowerPoint</Application>
  <PresentationFormat>Prezentácia na obrazovke (4:3)</PresentationFormat>
  <Paragraphs>75</Paragraphs>
  <Slides>9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3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9</vt:i4>
      </vt:variant>
    </vt:vector>
  </HeadingPairs>
  <TitlesOfParts>
    <vt:vector size="13" baseType="lpstr">
      <vt:lpstr>Century Schoolbook</vt:lpstr>
      <vt:lpstr>Wingdings</vt:lpstr>
      <vt:lpstr>Wingdings 2</vt:lpstr>
      <vt:lpstr>Arkáda</vt:lpstr>
      <vt:lpstr>Obohacovanie slovnej zásoby</vt:lpstr>
      <vt:lpstr>Slovná zásoba sa mení, nepotrebné slová z nej  vypadávajú a obohacuje sa o nové slová. </vt:lpstr>
      <vt:lpstr>Prezentácia programu PowerPoint</vt:lpstr>
      <vt:lpstr>Tvorenie slov odvodzovaním</vt:lpstr>
      <vt:lpstr>Prezentácia programu PowerPoint</vt:lpstr>
      <vt:lpstr>Prezentácia programu PowerPoint</vt:lpstr>
      <vt:lpstr>TVORENIE SLOV SKRACOVANÍM</vt:lpstr>
      <vt:lpstr>TVORENIE SLOV PRENÁŠANÍM VÝZNAMU SLOV</vt:lpstr>
      <vt:lpstr>Prezentácia programu PowerPoint</vt:lpstr>
    </vt:vector>
  </TitlesOfParts>
  <Company>ZŠ Jarovnice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Obohacovanie slovnej zásoby</dc:title>
  <dc:creator>PC</dc:creator>
  <cp:lastModifiedBy>Antónia</cp:lastModifiedBy>
  <cp:revision>14</cp:revision>
  <dcterms:created xsi:type="dcterms:W3CDTF">2020-10-28T09:00:30Z</dcterms:created>
  <dcterms:modified xsi:type="dcterms:W3CDTF">2020-10-30T06:39:51Z</dcterms:modified>
</cp:coreProperties>
</file>