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4" r:id="rId5"/>
    <p:sldId id="260" r:id="rId6"/>
    <p:sldId id="259" r:id="rId7"/>
    <p:sldId id="265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66" d="100"/>
          <a:sy n="66" d="100"/>
        </p:scale>
        <p:origin x="53" y="4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41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859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735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2316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2215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9913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9481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8083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827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025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507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249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224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490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465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99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267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51C5-EC21-4D3D-B713-4C1C5536DEA6}" type="datetimeFigureOut">
              <a:rPr lang="sk-SK" smtClean="0"/>
              <a:pPr/>
              <a:t>8. 11. 2020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2923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926094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Elektrické vlastnosti látok</a:t>
            </a:r>
            <a:endParaRPr lang="sk-SK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4"/>
            <a:ext cx="6480720" cy="3645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215338" cy="11430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Elektrické vlastnosti látok</a:t>
            </a:r>
            <a:endParaRPr lang="sk-SK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0795" y="1196752"/>
            <a:ext cx="8111685" cy="3541714"/>
          </a:xfrm>
        </p:spPr>
        <p:txBody>
          <a:bodyPr/>
          <a:lstStyle/>
          <a:p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Súvisia so stavbou atómu a vlastnosťami častíc, z ktorých je zložený</a:t>
            </a:r>
          </a:p>
          <a:p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Atóm 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je častica zložená z jadra a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obalu.</a:t>
            </a:r>
          </a:p>
          <a:p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V 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jadre atómu sú </a:t>
            </a:r>
            <a:r>
              <a:rPr lang="sk-SK" b="1" dirty="0">
                <a:solidFill>
                  <a:schemeClr val="bg2">
                    <a:lumMod val="50000"/>
                  </a:schemeClr>
                </a:solidFill>
              </a:rPr>
              <a:t>protóny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sk-SK" b="1" dirty="0">
                <a:solidFill>
                  <a:schemeClr val="bg2">
                    <a:lumMod val="50000"/>
                  </a:schemeClr>
                </a:solidFill>
              </a:rPr>
              <a:t>neutróny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, v obale sú </a:t>
            </a:r>
            <a:r>
              <a:rPr lang="sk-SK" b="1" dirty="0">
                <a:solidFill>
                  <a:schemeClr val="bg2">
                    <a:lumMod val="50000"/>
                  </a:schemeClr>
                </a:solidFill>
              </a:rPr>
              <a:t>elektróny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10" name="Zástupný symbol pro obsah 8"/>
          <p:cNvPicPr>
            <a:picLocks noGrp="1"/>
          </p:cNvPicPr>
          <p:nvPr/>
        </p:nvPicPr>
        <p:blipFill rotWithShape="1">
          <a:blip r:embed="rId2" cstate="print"/>
          <a:srcRect l="25040" t="25496" r="29187" b="34968"/>
          <a:stretch/>
        </p:blipFill>
        <p:spPr bwMode="auto">
          <a:xfrm>
            <a:off x="1403648" y="3284984"/>
            <a:ext cx="6440995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/>
        </p:nvSpPr>
        <p:spPr>
          <a:xfrm>
            <a:off x="431540" y="925780"/>
            <a:ext cx="8280920" cy="10663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Atóm je elektricky</a:t>
            </a:r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 neutrálna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častica, lebo má rovnaký počet </a:t>
            </a:r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klaných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záporných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 častíc </a:t>
            </a:r>
            <a:r>
              <a:rPr lang="sk-SK" sz="2400" i="1" dirty="0" smtClean="0">
                <a:solidFill>
                  <a:schemeClr val="bg2">
                    <a:lumMod val="50000"/>
                  </a:schemeClr>
                </a:solidFill>
              </a:rPr>
              <a:t>(protónov a elektrónov.)</a:t>
            </a:r>
          </a:p>
        </p:txBody>
      </p:sp>
      <p:pic>
        <p:nvPicPr>
          <p:cNvPr id="5" name="Picture 2" descr="http://www.zschemie.euweb.cz/atomy/atom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596" y="2538554"/>
            <a:ext cx="3024336" cy="3024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ovéPole 6"/>
          <p:cNvSpPr txBox="1"/>
          <p:nvPr/>
        </p:nvSpPr>
        <p:spPr>
          <a:xfrm>
            <a:off x="4319972" y="275457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>
                <a:solidFill>
                  <a:schemeClr val="bg2">
                    <a:lumMod val="50000"/>
                  </a:schemeClr>
                </a:solidFill>
              </a:rPr>
              <a:t>11 protónov v jadre</a:t>
            </a:r>
            <a:endParaRPr lang="sk-SK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ovéPole 7"/>
          <p:cNvSpPr txBox="1"/>
          <p:nvPr/>
        </p:nvSpPr>
        <p:spPr>
          <a:xfrm>
            <a:off x="4319972" y="441076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>
                <a:solidFill>
                  <a:schemeClr val="bg2">
                    <a:lumMod val="50000"/>
                  </a:schemeClr>
                </a:solidFill>
              </a:rPr>
              <a:t>11 elektrónov v obale</a:t>
            </a:r>
            <a:endParaRPr lang="sk-SK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" name="Přímá spojovací šipka 11"/>
          <p:cNvCxnSpPr>
            <a:stCxn id="6" idx="1"/>
          </p:cNvCxnSpPr>
          <p:nvPr/>
        </p:nvCxnSpPr>
        <p:spPr>
          <a:xfrm flipH="1">
            <a:off x="2519772" y="2985411"/>
            <a:ext cx="1800200" cy="9933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ovéPole 12"/>
          <p:cNvSpPr txBox="1"/>
          <p:nvPr/>
        </p:nvSpPr>
        <p:spPr>
          <a:xfrm>
            <a:off x="647564" y="556289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dirty="0" smtClean="0"/>
              <a:t>Atóm sodíka</a:t>
            </a:r>
            <a:endParaRPr lang="sk-SK" dirty="0"/>
          </a:p>
        </p:txBody>
      </p:sp>
      <p:cxnSp>
        <p:nvCxnSpPr>
          <p:cNvPr id="10" name="Přímá spojovací šipka 11"/>
          <p:cNvCxnSpPr>
            <a:stCxn id="7" idx="1"/>
          </p:cNvCxnSpPr>
          <p:nvPr/>
        </p:nvCxnSpPr>
        <p:spPr>
          <a:xfrm flipH="1">
            <a:off x="3563888" y="4641595"/>
            <a:ext cx="756084" cy="11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40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547664" y="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Elektrické vlastnosti látok</a:t>
            </a:r>
            <a:endParaRPr lang="sk-SK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784680" y="970723"/>
            <a:ext cx="8359320" cy="2634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Niekedy môže dôjsť k </a:t>
            </a:r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odtrhnutiu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elektrónov z obalu atómov. Vzniká </a:t>
            </a:r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kladný ión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Niekedy môže dôjsť k </a:t>
            </a:r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prijatiu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 elektrónov do obalu atómov. Vzniká </a:t>
            </a:r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záporný ión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2800" dirty="0" smtClean="0"/>
          </a:p>
          <a:p>
            <a:endParaRPr lang="sk-SK" sz="28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40968"/>
            <a:ext cx="5237398" cy="3576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949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980728"/>
            <a:ext cx="8388424" cy="5616624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sk-SK" dirty="0" smtClean="0"/>
          </a:p>
          <a:p>
            <a:pPr lvl="2">
              <a:buNone/>
            </a:pPr>
            <a:endParaRPr lang="sk-SK" sz="28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195736" y="-35174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Zelektrizovanie telies</a:t>
            </a:r>
            <a:endParaRPr lang="sk-SK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755577" y="1038138"/>
            <a:ext cx="8136904" cy="2750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dirty="0">
                <a:solidFill>
                  <a:schemeClr val="bg2">
                    <a:lumMod val="50000"/>
                  </a:schemeClr>
                </a:solidFill>
              </a:rPr>
              <a:t>Telesá okolo nás môžeme zelektrizovať </a:t>
            </a:r>
            <a:r>
              <a:rPr lang="sk-SK" sz="2800" b="1" u="sng" dirty="0" smtClean="0">
                <a:solidFill>
                  <a:schemeClr val="bg2">
                    <a:lumMod val="50000"/>
                  </a:schemeClr>
                </a:solidFill>
              </a:rPr>
              <a:t>trením.</a:t>
            </a:r>
            <a:endParaRPr lang="sk-SK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k-SK" sz="2800" dirty="0" smtClean="0">
                <a:solidFill>
                  <a:schemeClr val="bg2">
                    <a:lumMod val="50000"/>
                  </a:schemeClr>
                </a:solidFill>
              </a:rPr>
              <a:t>Pri trení niektorých </a:t>
            </a:r>
            <a:r>
              <a:rPr lang="sk-SK" sz="2800" dirty="0">
                <a:solidFill>
                  <a:schemeClr val="bg2">
                    <a:lumMod val="50000"/>
                  </a:schemeClr>
                </a:solidFill>
              </a:rPr>
              <a:t>telies dochádza medzi nimi k presunu elektrónov z jedného telesa na </a:t>
            </a:r>
            <a:r>
              <a:rPr lang="sk-SK" sz="2800" dirty="0" smtClean="0">
                <a:solidFill>
                  <a:schemeClr val="bg2">
                    <a:lumMod val="50000"/>
                  </a:schemeClr>
                </a:solidFill>
              </a:rPr>
              <a:t>druhé</a:t>
            </a:r>
            <a:r>
              <a:rPr lang="sk-SK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k-SK" sz="28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sk-SK" sz="2800" dirty="0">
                <a:solidFill>
                  <a:schemeClr val="bg2">
                    <a:lumMod val="50000"/>
                  </a:schemeClr>
                </a:solidFill>
              </a:rPr>
              <a:t>pri česaní vlasov hrebeňom, pri vyzliekaní vlneného </a:t>
            </a:r>
            <a:r>
              <a:rPr lang="sk-SK" sz="2800" dirty="0" smtClean="0">
                <a:solidFill>
                  <a:schemeClr val="bg2">
                    <a:lumMod val="50000"/>
                  </a:schemeClr>
                </a:solidFill>
              </a:rPr>
              <a:t>svetra, pri </a:t>
            </a:r>
            <a:r>
              <a:rPr lang="sk-SK" sz="2800" dirty="0" err="1" smtClean="0">
                <a:solidFill>
                  <a:schemeClr val="bg2">
                    <a:lumMod val="50000"/>
                  </a:schemeClr>
                </a:solidFill>
              </a:rPr>
              <a:t>šúchani</a:t>
            </a:r>
            <a:r>
              <a:rPr lang="sk-SK" sz="2800" dirty="0" smtClean="0">
                <a:solidFill>
                  <a:schemeClr val="bg2">
                    <a:lumMod val="50000"/>
                  </a:schemeClr>
                </a:solidFill>
              </a:rPr>
              <a:t> plastového pera alebo balónu o vlasy...).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3340" r="2162" b="4992"/>
          <a:stretch/>
        </p:blipFill>
        <p:spPr>
          <a:xfrm>
            <a:off x="827584" y="3933056"/>
            <a:ext cx="496855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3"/>
          <a:srcRect l="26148" t="1" r="26410" b="2354"/>
          <a:stretch/>
        </p:blipFill>
        <p:spPr>
          <a:xfrm>
            <a:off x="6300192" y="3933056"/>
            <a:ext cx="1948671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8712" y="280183"/>
            <a:ext cx="7498080" cy="582594"/>
          </a:xfrm>
        </p:spPr>
        <p:txBody>
          <a:bodyPr>
            <a:noAutofit/>
          </a:bodyPr>
          <a:lstStyle/>
          <a:p>
            <a:pPr algn="ctr"/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Elektrický náboj</a:t>
            </a:r>
            <a:endParaRPr lang="sk-SK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391168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Zelektrizované teleso môže mať:</a:t>
            </a:r>
          </a:p>
          <a:p>
            <a:pPr lvl="1"/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Kladný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 elektrický náboj</a:t>
            </a:r>
          </a:p>
          <a:p>
            <a:pPr lvl="1"/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Záporný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 elektrický náboj</a:t>
            </a:r>
          </a:p>
          <a:p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Zelektrizované telesá pôsobia na seba </a:t>
            </a:r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elektrickou silou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. Tá môže byť :</a:t>
            </a:r>
          </a:p>
          <a:p>
            <a:pPr lvl="1"/>
            <a:r>
              <a:rPr lang="sk-SK" b="1" i="1" dirty="0" smtClean="0">
                <a:solidFill>
                  <a:schemeClr val="bg2">
                    <a:lumMod val="50000"/>
                  </a:schemeClr>
                </a:solidFill>
              </a:rPr>
              <a:t>Príťažlivá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 medzi nesúhlasnými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nábojmi</a:t>
            </a:r>
          </a:p>
          <a:p>
            <a:pPr lvl="1"/>
            <a:endParaRPr lang="sk-SK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sk-SK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sk-SK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sk-SK" b="1" i="1" dirty="0" smtClean="0">
                <a:solidFill>
                  <a:schemeClr val="bg2">
                    <a:lumMod val="50000"/>
                  </a:schemeClr>
                </a:solidFill>
              </a:rPr>
              <a:t>Odpudivá</a:t>
            </a:r>
            <a:r>
              <a:rPr lang="sk-SK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medzi súhlasnými nábojmi</a:t>
            </a:r>
            <a:endParaRPr lang="sk-SK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sk-SK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6286512" y="207167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-</a:t>
            </a:r>
            <a:endParaRPr lang="sk-SK" dirty="0"/>
          </a:p>
        </p:txBody>
      </p:sp>
      <p:sp>
        <p:nvSpPr>
          <p:cNvPr id="14" name="Ovál 13"/>
          <p:cNvSpPr/>
          <p:nvPr/>
        </p:nvSpPr>
        <p:spPr>
          <a:xfrm>
            <a:off x="6286512" y="1571612"/>
            <a:ext cx="285752" cy="2857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+</a:t>
            </a:r>
            <a:endParaRPr lang="sk-SK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3000364" y="4214818"/>
            <a:ext cx="4357718" cy="285752"/>
            <a:chOff x="3000364" y="4214818"/>
            <a:chExt cx="4357718" cy="285752"/>
          </a:xfrm>
        </p:grpSpPr>
        <p:sp>
          <p:nvSpPr>
            <p:cNvPr id="5" name="Ovál 4"/>
            <p:cNvSpPr/>
            <p:nvPr/>
          </p:nvSpPr>
          <p:spPr>
            <a:xfrm>
              <a:off x="3000364" y="4214818"/>
              <a:ext cx="285752" cy="28575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+</a:t>
              </a:r>
              <a:endParaRPr lang="sk-SK" dirty="0"/>
            </a:p>
          </p:txBody>
        </p:sp>
        <p:sp>
          <p:nvSpPr>
            <p:cNvPr id="7" name="Ovál 6"/>
            <p:cNvSpPr/>
            <p:nvPr/>
          </p:nvSpPr>
          <p:spPr>
            <a:xfrm>
              <a:off x="5929322" y="4214818"/>
              <a:ext cx="285752" cy="28575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+</a:t>
              </a:r>
              <a:endParaRPr lang="sk-SK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4214810" y="4214818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-</a:t>
              </a:r>
              <a:endParaRPr lang="sk-SK" dirty="0"/>
            </a:p>
          </p:txBody>
        </p:sp>
        <p:sp>
          <p:nvSpPr>
            <p:cNvPr id="11" name="Ovál 10"/>
            <p:cNvSpPr/>
            <p:nvPr/>
          </p:nvSpPr>
          <p:spPr>
            <a:xfrm>
              <a:off x="7072330" y="4214818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-</a:t>
              </a:r>
              <a:endParaRPr lang="sk-SK" dirty="0"/>
            </a:p>
          </p:txBody>
        </p:sp>
        <p:cxnSp>
          <p:nvCxnSpPr>
            <p:cNvPr id="16" name="Rovná spojovacia šípka 15"/>
            <p:cNvCxnSpPr/>
            <p:nvPr/>
          </p:nvCxnSpPr>
          <p:spPr>
            <a:xfrm>
              <a:off x="3357554" y="4357694"/>
              <a:ext cx="35719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ovacia šípka 17"/>
            <p:cNvCxnSpPr/>
            <p:nvPr/>
          </p:nvCxnSpPr>
          <p:spPr>
            <a:xfrm>
              <a:off x="6215074" y="4357694"/>
              <a:ext cx="35719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ovacia šípka 20"/>
            <p:cNvCxnSpPr/>
            <p:nvPr/>
          </p:nvCxnSpPr>
          <p:spPr>
            <a:xfrm rot="10800000">
              <a:off x="6715140" y="4357694"/>
              <a:ext cx="35719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ovacia šípka 21"/>
            <p:cNvCxnSpPr/>
            <p:nvPr/>
          </p:nvCxnSpPr>
          <p:spPr>
            <a:xfrm rot="10800000">
              <a:off x="3786182" y="4357694"/>
              <a:ext cx="35719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2571736" y="5500702"/>
            <a:ext cx="5214974" cy="357190"/>
            <a:chOff x="2571736" y="5500702"/>
            <a:chExt cx="5214974" cy="357190"/>
          </a:xfrm>
        </p:grpSpPr>
        <p:sp>
          <p:nvSpPr>
            <p:cNvPr id="6" name="Ovál 5"/>
            <p:cNvSpPr/>
            <p:nvPr/>
          </p:nvSpPr>
          <p:spPr>
            <a:xfrm>
              <a:off x="4143372" y="5572140"/>
              <a:ext cx="285752" cy="28575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+</a:t>
              </a:r>
              <a:endParaRPr lang="sk-SK" dirty="0"/>
            </a:p>
          </p:txBody>
        </p:sp>
        <p:sp>
          <p:nvSpPr>
            <p:cNvPr id="8" name="Ovál 7"/>
            <p:cNvSpPr/>
            <p:nvPr/>
          </p:nvSpPr>
          <p:spPr>
            <a:xfrm>
              <a:off x="3000364" y="5572140"/>
              <a:ext cx="285752" cy="28575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+</a:t>
              </a:r>
              <a:endParaRPr lang="sk-SK" dirty="0"/>
            </a:p>
          </p:txBody>
        </p:sp>
        <p:sp>
          <p:nvSpPr>
            <p:cNvPr id="10" name="Ovál 9"/>
            <p:cNvSpPr/>
            <p:nvPr/>
          </p:nvSpPr>
          <p:spPr>
            <a:xfrm>
              <a:off x="6000760" y="550070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-</a:t>
              </a:r>
              <a:endParaRPr lang="sk-SK" dirty="0"/>
            </a:p>
          </p:txBody>
        </p:sp>
        <p:sp>
          <p:nvSpPr>
            <p:cNvPr id="12" name="Ovál 11"/>
            <p:cNvSpPr/>
            <p:nvPr/>
          </p:nvSpPr>
          <p:spPr>
            <a:xfrm>
              <a:off x="7072330" y="550070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-</a:t>
              </a:r>
              <a:endParaRPr lang="sk-SK" dirty="0"/>
            </a:p>
          </p:txBody>
        </p:sp>
        <p:cxnSp>
          <p:nvCxnSpPr>
            <p:cNvPr id="17" name="Rovná spojovacia šípka 16"/>
            <p:cNvCxnSpPr/>
            <p:nvPr/>
          </p:nvCxnSpPr>
          <p:spPr>
            <a:xfrm>
              <a:off x="4500562" y="5715016"/>
              <a:ext cx="35719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ovacia šípka 18"/>
            <p:cNvCxnSpPr/>
            <p:nvPr/>
          </p:nvCxnSpPr>
          <p:spPr>
            <a:xfrm>
              <a:off x="7429520" y="5643578"/>
              <a:ext cx="35719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ovacia šípka 22"/>
            <p:cNvCxnSpPr/>
            <p:nvPr/>
          </p:nvCxnSpPr>
          <p:spPr>
            <a:xfrm rot="10800000">
              <a:off x="5572132" y="5643578"/>
              <a:ext cx="35719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ovacia šípka 23"/>
            <p:cNvCxnSpPr/>
            <p:nvPr/>
          </p:nvCxnSpPr>
          <p:spPr>
            <a:xfrm rot="10800000">
              <a:off x="2571736" y="5715016"/>
              <a:ext cx="35719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2204864"/>
            <a:ext cx="7429499" cy="1478570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bg2">
                    <a:lumMod val="50000"/>
                  </a:schemeClr>
                </a:solidFill>
              </a:rPr>
              <a:t>Ďakujem za pozornosť.</a:t>
            </a:r>
            <a:endParaRPr lang="sk-SK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99592" y="4725144"/>
            <a:ext cx="7848872" cy="1642121"/>
          </a:xfrm>
        </p:spPr>
        <p:txBody>
          <a:bodyPr/>
          <a:lstStyle/>
          <a:p>
            <a:pPr marL="0" indent="0" algn="ctr">
              <a:buNone/>
            </a:pPr>
            <a:r>
              <a:rPr lang="sk-SK" sz="2000" dirty="0" smtClean="0">
                <a:solidFill>
                  <a:schemeClr val="bg2">
                    <a:lumMod val="50000"/>
                  </a:schemeClr>
                </a:solidFill>
              </a:rPr>
              <a:t>A pozrite si zaujímavé video o experimentovaní s elektrickým nábojom na:</a:t>
            </a:r>
          </a:p>
          <a:p>
            <a:pPr marL="0" indent="0" algn="ctr">
              <a:buNone/>
            </a:pP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https://www.youtube.com/watch?v=mssa67rK9Js</a:t>
            </a:r>
          </a:p>
        </p:txBody>
      </p:sp>
    </p:spTree>
    <p:extLst>
      <p:ext uri="{BB962C8B-B14F-4D97-AF65-F5344CB8AC3E}">
        <p14:creationId xmlns:p14="http://schemas.microsoft.com/office/powerpoint/2010/main" val="635211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244</TotalTime>
  <Words>206</Words>
  <Application>Microsoft Office PowerPoint</Application>
  <PresentationFormat>Prezentácia na obrazovke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Tw Cen MT</vt:lpstr>
      <vt:lpstr>Wingdings</vt:lpstr>
      <vt:lpstr>Obvod</vt:lpstr>
      <vt:lpstr>Elektrické vlastnosti látok</vt:lpstr>
      <vt:lpstr>Elektrické vlastnosti látok</vt:lpstr>
      <vt:lpstr>Prezentácia programu PowerPoint</vt:lpstr>
      <vt:lpstr>Prezentácia programu PowerPoint</vt:lpstr>
      <vt:lpstr>Prezentácia programu PowerPoint</vt:lpstr>
      <vt:lpstr>Elektrický náboj</vt:lpstr>
      <vt:lpstr>Ďakujem za pozornosť.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Skúmame magnetické vlastnosti látok</dc:title>
  <dc:creator>pedagog</dc:creator>
  <cp:lastModifiedBy>Lenka Ferjakova</cp:lastModifiedBy>
  <cp:revision>37</cp:revision>
  <dcterms:created xsi:type="dcterms:W3CDTF">2015-09-07T11:27:53Z</dcterms:created>
  <dcterms:modified xsi:type="dcterms:W3CDTF">2020-11-08T20:20:24Z</dcterms:modified>
</cp:coreProperties>
</file>