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>
        <p:scale>
          <a:sx n="50" d="100"/>
          <a:sy n="50" d="100"/>
        </p:scale>
        <p:origin x="-211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oskole.detiamy.sk/media/userfiles/image/zaida/dejepis/marec/Skola-%20z%C3%A1klad%20zivota%20-%209_%20r_%20marec%202011_html_m56de74c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kole.detiamy.sk/media/userfiles/image/zaida/dejepis/marec/Skola-%20z%C3%A1klad%20zivota%20-%209_%20r_%20marec%202011_html_m7197018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hyperlink" Target="https://oskole.detiamy.sk/media/userfiles/image/zaida/dejepis/marec/Skola-%20z%C3%A1klad%20zivota%20-%209_%20r_%20marec%202011_html_e46e36e.png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Škola – základ života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Dejepis  9. ročník</a:t>
            </a:r>
          </a:p>
          <a:p>
            <a:r>
              <a:rPr lang="sk-SK" dirty="0" smtClean="0"/>
              <a:t>Mgr. Katarína </a:t>
            </a:r>
            <a:r>
              <a:rPr lang="sk-SK" dirty="0" err="1" smtClean="0"/>
              <a:t>cukerová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39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51678" y="670559"/>
            <a:ext cx="10182676" cy="58695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sz="2000" dirty="0" smtClean="0"/>
              <a:t>1. Čo bolo </a:t>
            </a:r>
            <a:r>
              <a:rPr lang="sk-SK" sz="2000" dirty="0"/>
              <a:t>jednou z prvých a najdôležitejších úloh česko-slovenského štátu na </a:t>
            </a:r>
            <a:r>
              <a:rPr lang="sk-SK" sz="2000" dirty="0" smtClean="0"/>
              <a:t>Slovensku po vzniku </a:t>
            </a:r>
            <a:r>
              <a:rPr lang="sk-SK" sz="2000" dirty="0" err="1" smtClean="0"/>
              <a:t>čsr</a:t>
            </a:r>
            <a:r>
              <a:rPr lang="sk-SK" sz="2000" dirty="0" smtClean="0"/>
              <a:t>?</a:t>
            </a:r>
            <a:br>
              <a:rPr lang="sk-SK" sz="2000" dirty="0" smtClean="0"/>
            </a:br>
            <a:r>
              <a:rPr lang="sk-SK" sz="2000" dirty="0" smtClean="0"/>
              <a:t>_________________________________________________________________</a:t>
            </a:r>
            <a:br>
              <a:rPr lang="sk-SK" sz="2000" dirty="0" smtClean="0"/>
            </a:br>
            <a:r>
              <a:rPr lang="sk-SK" sz="2000" dirty="0" smtClean="0"/>
              <a:t>2. aké školy fungovali v 1. </a:t>
            </a:r>
            <a:r>
              <a:rPr lang="sk-SK" sz="2000" dirty="0" err="1" smtClean="0"/>
              <a:t>čsr</a:t>
            </a:r>
            <a:r>
              <a:rPr lang="sk-SK" sz="2000" dirty="0" smtClean="0"/>
              <a:t>?</a:t>
            </a:r>
            <a:br>
              <a:rPr lang="sk-SK" sz="2000" dirty="0" smtClean="0"/>
            </a:br>
            <a:r>
              <a:rPr lang="sk-SK" sz="2000" dirty="0" smtClean="0"/>
              <a:t>_________________________________________________________________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3. keďže chýbalo na </a:t>
            </a:r>
            <a:r>
              <a:rPr lang="sk-SK" sz="2000" dirty="0" err="1" smtClean="0"/>
              <a:t>slovensku</a:t>
            </a:r>
            <a:r>
              <a:rPr lang="sk-SK" sz="2000" dirty="0" smtClean="0"/>
              <a:t> veľa učiteľov. Kto pomáhal </a:t>
            </a:r>
            <a:r>
              <a:rPr lang="sk-SK" sz="2000" dirty="0"/>
              <a:t>pri výchove a vzdelávaní slovenských </a:t>
            </a:r>
            <a:r>
              <a:rPr lang="sk-SK" sz="2000" dirty="0" smtClean="0"/>
              <a:t>žiakov?</a:t>
            </a:r>
            <a:br>
              <a:rPr lang="sk-SK" sz="2000" dirty="0" smtClean="0"/>
            </a:br>
            <a:r>
              <a:rPr lang="sk-SK" sz="2000" dirty="0" smtClean="0"/>
              <a:t>_________________________________________________________________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4. ako sa volala </a:t>
            </a:r>
            <a:r>
              <a:rPr lang="sk-SK" sz="2000" dirty="0"/>
              <a:t>prvá moderná slovenská vysoká </a:t>
            </a:r>
            <a:r>
              <a:rPr lang="sk-SK" sz="2000" dirty="0" smtClean="0"/>
              <a:t>škola?</a:t>
            </a:r>
            <a:br>
              <a:rPr lang="sk-SK" sz="2000" dirty="0" smtClean="0"/>
            </a:br>
            <a:r>
              <a:rPr lang="sk-SK" sz="2000" dirty="0" smtClean="0"/>
              <a:t>_________________________________________________________________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5. Kedy bol vydaný malý školský zákon?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_________________________________________________________________</a:t>
            </a:r>
            <a:br>
              <a:rPr lang="sk-SK" sz="2000" dirty="0" smtClean="0"/>
            </a:br>
            <a:r>
              <a:rPr lang="sk-SK" sz="2000" dirty="0" smtClean="0"/>
              <a:t>6. K  akej zmene došlo v povinnej školskej dochádzke?</a:t>
            </a:r>
            <a:br>
              <a:rPr lang="sk-SK" sz="2000" dirty="0" smtClean="0"/>
            </a:br>
            <a:r>
              <a:rPr lang="sk-SK" sz="2000" dirty="0" smtClean="0"/>
              <a:t>_________________________________________________________________</a:t>
            </a:r>
            <a:r>
              <a:rPr lang="sk-SK" sz="2000" dirty="0"/>
              <a:t/>
            </a:r>
            <a:br>
              <a:rPr lang="sk-SK" sz="2000" dirty="0"/>
            </a:b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6056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11480"/>
            <a:ext cx="9523002" cy="1280156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/>
              <a:t>7. Zaznač </a:t>
            </a:r>
            <a:r>
              <a:rPr lang="sk-SK" sz="3200" dirty="0"/>
              <a:t>do mapy nižšie uvedené vzdelávacie inštitúcie podľa miesta ich pôsobenia.</a:t>
            </a:r>
          </a:p>
        </p:txBody>
      </p:sp>
      <p:pic>
        <p:nvPicPr>
          <p:cNvPr id="3" name="Obrázok 2" descr="Vznik samostatného Českoslovens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2007870"/>
            <a:ext cx="8138160" cy="41618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ĺžnik 3"/>
          <p:cNvSpPr/>
          <p:nvPr/>
        </p:nvSpPr>
        <p:spPr>
          <a:xfrm>
            <a:off x="9083040" y="2007870"/>
            <a:ext cx="2773680" cy="41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Matica slovenská </a:t>
            </a:r>
            <a:endParaRPr lang="sk-SK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Karlova </a:t>
            </a: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univerzita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Univerzita </a:t>
            </a: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Komenského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Masarykova univerzita </a:t>
            </a:r>
            <a:endParaRPr lang="sk-SK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Slovenská vysoká škola technická</a:t>
            </a:r>
          </a:p>
        </p:txBody>
      </p:sp>
    </p:spTree>
    <p:extLst>
      <p:ext uri="{BB962C8B-B14F-4D97-AF65-F5344CB8AC3E}">
        <p14:creationId xmlns:p14="http://schemas.microsoft.com/office/powerpoint/2010/main" val="31435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Školstvo na Slovensku v 1. ČSR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51678" y="1724297"/>
            <a:ext cx="3642539" cy="4954385"/>
          </a:xfrm>
        </p:spPr>
        <p:txBody>
          <a:bodyPr/>
          <a:lstStyle/>
          <a:p>
            <a:pPr lvl="0"/>
            <a:r>
              <a:rPr lang="sk-SK" dirty="0"/>
              <a:t>Jednou z najdôležitejších úloh ČS štátu na Slovensku bolo </a:t>
            </a:r>
            <a:r>
              <a:rPr lang="sk-SK" b="1" dirty="0"/>
              <a:t>obnovenie a budovanie slovenských </a:t>
            </a:r>
            <a:r>
              <a:rPr lang="sk-SK" b="1" dirty="0" smtClean="0"/>
              <a:t>škôl</a:t>
            </a:r>
            <a:r>
              <a:rPr lang="sk-SK" b="1" dirty="0"/>
              <a:t> </a:t>
            </a:r>
            <a:r>
              <a:rPr lang="sk-SK" b="1" dirty="0" smtClean="0"/>
              <a:t>a vychovať slovenskú inteligenciu.</a:t>
            </a:r>
            <a:endParaRPr lang="sk-SK" dirty="0"/>
          </a:p>
          <a:p>
            <a:pPr lvl="0"/>
            <a:r>
              <a:rPr lang="sk-SK" dirty="0"/>
              <a:t>Do škôl – základných (v tom čase ľudových), stredných, odborných a učňovských – sa zaviedol </a:t>
            </a:r>
            <a:r>
              <a:rPr lang="sk-SK" b="1" dirty="0"/>
              <a:t>slovenský vyučovací jazyk</a:t>
            </a:r>
            <a:r>
              <a:rPr lang="sk-SK" dirty="0"/>
              <a:t>. </a:t>
            </a:r>
          </a:p>
          <a:p>
            <a:pPr lvl="0"/>
            <a:r>
              <a:rPr lang="sk-SK" dirty="0"/>
              <a:t>Existovali štátne, súkromné, cirkevné školy. </a:t>
            </a:r>
          </a:p>
        </p:txBody>
      </p:sp>
      <p:pic>
        <p:nvPicPr>
          <p:cNvPr id="1026" name="Picture 2" descr="Aké bolo zariadenie škôl v 20. storočí? - DOBRÁ Š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84" y="2042850"/>
            <a:ext cx="6475916" cy="43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Československo ( Czechoslovakia ) group - Mod 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08" y="1139167"/>
            <a:ext cx="2668270" cy="14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Školské pomôcky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29398" y="1215343"/>
            <a:ext cx="7496972" cy="1284919"/>
          </a:xfrm>
        </p:spPr>
        <p:txBody>
          <a:bodyPr>
            <a:normAutofit fontScale="92500"/>
          </a:bodyPr>
          <a:lstStyle/>
          <a:p>
            <a:pPr lvl="0"/>
            <a:r>
              <a:rPr lang="sk-SK" dirty="0"/>
              <a:t>Zlepšila sa disciplína v školskej dochádzke, ustupovala negramotnosť.</a:t>
            </a:r>
          </a:p>
          <a:p>
            <a:pPr lvl="0"/>
            <a:r>
              <a:rPr lang="sk-SK" dirty="0"/>
              <a:t>Spočiatku chýbali učebnice, školské priestory, učitelia (prichádzalo veľa </a:t>
            </a:r>
            <a:endParaRPr lang="sk-SK" dirty="0" smtClean="0"/>
          </a:p>
          <a:p>
            <a:pPr marL="0" lvl="0" indent="0">
              <a:buNone/>
            </a:pPr>
            <a:r>
              <a:rPr lang="sk-SK" dirty="0"/>
              <a:t> </a:t>
            </a:r>
            <a:r>
              <a:rPr lang="sk-SK" dirty="0" smtClean="0"/>
              <a:t>  učiteľova profesorov  </a:t>
            </a:r>
            <a:r>
              <a:rPr lang="sk-SK" dirty="0"/>
              <a:t>z Čiech).</a:t>
            </a:r>
          </a:p>
        </p:txBody>
      </p:sp>
      <p:pic>
        <p:nvPicPr>
          <p:cNvPr id="5" name="Obrázok 4" descr="Zdroj:Kováč, D. a Kamenec, I. a Kratochvíl, V.: Slovensko v novom storočí, Orbis Pictus Istropolitana, Bratislava 1997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74" y="188525"/>
            <a:ext cx="1885950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Zdroj:Kováč, D. a Kamenec, I. a Kratochvíl, V.: Slovensko v novom storočí, Orbis Pictus Istropolitana, Bratislava 1997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214">
            <a:off x="8270527" y="1921856"/>
            <a:ext cx="2356776" cy="238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Zdroj:Kováč, D. a Kamenec, I. a Kratochvíl, V.: Slovensko v novom storočí, Orbis Pictus Istropolitana, Bratislava 1997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745">
            <a:off x="957218" y="2588570"/>
            <a:ext cx="2643505" cy="199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rečítajte si, ako to vyzeralo v našich školách pred sto rokmi - SME | MY  Topoľčan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31" y="4282854"/>
            <a:ext cx="3671843" cy="244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ázdniny žiadne a roboty veľa. Aj tak vyzerala škola kedysi | Noviny.s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47" y="2097368"/>
            <a:ext cx="3695745" cy="20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Škola v minulosti - SME | MY Horná Nit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25" y="4444544"/>
            <a:ext cx="3044132" cy="22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4276" y="299258"/>
            <a:ext cx="10856422" cy="997527"/>
          </a:xfrm>
        </p:spPr>
        <p:txBody>
          <a:bodyPr>
            <a:noAutofit/>
          </a:bodyPr>
          <a:lstStyle/>
          <a:p>
            <a:r>
              <a:rPr lang="sk-SK" sz="4400" dirty="0" smtClean="0"/>
              <a:t>Rozvoj vysokého školstva na </a:t>
            </a:r>
            <a:r>
              <a:rPr lang="sk-SK" sz="4400" dirty="0" err="1" smtClean="0"/>
              <a:t>slovensku</a:t>
            </a:r>
            <a:endParaRPr lang="sk-SK" sz="4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51678" y="1562793"/>
            <a:ext cx="10319638" cy="5295207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Na novovzniknutých učiteľských ústavoch vyrastali kvalitní slovenskí pedagógovia. </a:t>
            </a:r>
          </a:p>
          <a:p>
            <a:pPr lvl="0"/>
            <a:r>
              <a:rPr lang="sk-SK" b="1" dirty="0" smtClean="0"/>
              <a:t>11.novembra1919 </a:t>
            </a:r>
            <a:r>
              <a:rPr lang="sk-SK" b="1" dirty="0"/>
              <a:t>v Bratislave</a:t>
            </a:r>
            <a:r>
              <a:rPr lang="sk-SK" dirty="0"/>
              <a:t> vznikla 1. moderná vysoká škola – </a:t>
            </a:r>
            <a:r>
              <a:rPr lang="sk-SK" b="1" dirty="0"/>
              <a:t>Československá štátna univerzita </a:t>
            </a:r>
            <a:r>
              <a:rPr lang="sk-SK" b="1" dirty="0" smtClean="0"/>
              <a:t>- Univerzita Komenského</a:t>
            </a:r>
          </a:p>
          <a:p>
            <a:pPr lvl="0">
              <a:buFontTx/>
              <a:buChar char="-"/>
            </a:pPr>
            <a:r>
              <a:rPr lang="sk-SK" dirty="0" smtClean="0"/>
              <a:t>vyučovacím </a:t>
            </a:r>
            <a:r>
              <a:rPr lang="sk-SK" dirty="0"/>
              <a:t>jazykom mali byť </a:t>
            </a:r>
            <a:r>
              <a:rPr lang="sk-SK" b="1" dirty="0"/>
              <a:t>čeština a </a:t>
            </a:r>
            <a:r>
              <a:rPr lang="sk-SK" b="1" dirty="0" smtClean="0"/>
              <a:t>slovenčina</a:t>
            </a:r>
            <a:endParaRPr lang="sk-SK" dirty="0"/>
          </a:p>
          <a:p>
            <a:pPr lvl="0">
              <a:buFontTx/>
              <a:buChar char="-"/>
            </a:pPr>
            <a:r>
              <a:rPr lang="sk-SK" dirty="0" smtClean="0"/>
              <a:t>mala </a:t>
            </a:r>
            <a:r>
              <a:rPr lang="sk-SK" dirty="0"/>
              <a:t>3 fakulty – filozofická právnická, </a:t>
            </a:r>
            <a:r>
              <a:rPr lang="sk-SK" dirty="0" smtClean="0"/>
              <a:t>lekárska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rvým </a:t>
            </a:r>
            <a:r>
              <a:rPr lang="sk-SK" dirty="0"/>
              <a:t>rektorom univerzity sa stal profesor </a:t>
            </a:r>
            <a:r>
              <a:rPr lang="sk-SK" b="1" dirty="0"/>
              <a:t>Kristián </a:t>
            </a:r>
            <a:r>
              <a:rPr lang="sk-SK" b="1" dirty="0" err="1"/>
              <a:t>Hynek</a:t>
            </a:r>
            <a:r>
              <a:rPr lang="sk-SK" dirty="0" smtClean="0"/>
              <a:t>.</a:t>
            </a:r>
            <a:endParaRPr lang="sk-SK" dirty="0"/>
          </a:p>
          <a:p>
            <a:pPr lvl="1"/>
            <a:r>
              <a:rPr lang="sk-SK" dirty="0"/>
              <a:t> pri Univerzite vznikla </a:t>
            </a:r>
            <a:r>
              <a:rPr lang="sk-SK" b="1" dirty="0"/>
              <a:t>Učená spoločnosť Šafárikova</a:t>
            </a:r>
            <a:r>
              <a:rPr lang="sk-SK" dirty="0"/>
              <a:t> (organizovala vedecký výskum</a:t>
            </a:r>
            <a:r>
              <a:rPr lang="sk-SK" dirty="0" smtClean="0"/>
              <a:t>)</a:t>
            </a:r>
            <a:endParaRPr lang="sk-SK" dirty="0"/>
          </a:p>
          <a:p>
            <a:pPr lvl="1"/>
            <a:r>
              <a:rPr lang="sk-SK" b="1" dirty="0"/>
              <a:t>1938 v Košiciach</a:t>
            </a:r>
            <a:r>
              <a:rPr lang="sk-SK" dirty="0"/>
              <a:t> vznikla </a:t>
            </a:r>
            <a:r>
              <a:rPr lang="sk-SK" b="1" dirty="0"/>
              <a:t>VŠ technická</a:t>
            </a:r>
            <a:r>
              <a:rPr lang="sk-SK" dirty="0"/>
              <a:t> (neskôr do BA</a:t>
            </a:r>
            <a:r>
              <a:rPr lang="sk-SK" dirty="0" smtClean="0"/>
              <a:t>) </a:t>
            </a:r>
            <a:r>
              <a:rPr lang="sk-SK" b="1" dirty="0"/>
              <a:t>Slovenská vysoká škola technická (SVŠT) v Bratislave</a:t>
            </a:r>
            <a:r>
              <a:rPr lang="sk-SK" dirty="0"/>
              <a:t> a mala 6 odborov: odbor inžinierskeho staviteľstva, odbor špeciálnych náuk, odbor lesníckeho a poľnohospodárskeho inžinierstva, odbor chemicko-technologického inžinierstva, odbor strojného a elektrotechnického inžinierstva a odbor obchodného inžinierstva</a:t>
            </a:r>
            <a:r>
              <a:rPr lang="sk-SK" i="1" dirty="0"/>
              <a:t>.</a:t>
            </a:r>
            <a:r>
              <a:rPr lang="sk-SK" dirty="0"/>
              <a:t> </a:t>
            </a:r>
            <a:endParaRPr lang="sk-SK" dirty="0" smtClean="0"/>
          </a:p>
          <a:p>
            <a:pPr lvl="1"/>
            <a:r>
              <a:rPr lang="sk-SK" dirty="0"/>
              <a:t>p</a:t>
            </a:r>
            <a:r>
              <a:rPr lang="sk-SK" dirty="0" smtClean="0"/>
              <a:t>rvým </a:t>
            </a:r>
            <a:r>
              <a:rPr lang="sk-SK" dirty="0"/>
              <a:t>rektorom bol </a:t>
            </a:r>
            <a:r>
              <a:rPr lang="sk-SK" b="1" dirty="0"/>
              <a:t>Juraj Hronec.</a:t>
            </a:r>
            <a:endParaRPr lang="sk-SK" dirty="0"/>
          </a:p>
          <a:p>
            <a:pPr lvl="1"/>
            <a:endParaRPr lang="sk-SK" dirty="0"/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76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Zdroj:Kováč, D. a Kamenec, I. a Kratochvíl, V.: Slovensko v novom storočí, Orbis Pictus Istropolitana, Bratislava 199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282633"/>
            <a:ext cx="9509760" cy="6284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9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Malý školský zákon (1922)</a:t>
            </a:r>
            <a:r>
              <a:rPr lang="sk-SK" dirty="0"/>
              <a:t> </a:t>
            </a:r>
            <a:r>
              <a:rPr lang="sk-SK" sz="2700" dirty="0"/>
              <a:t>upravil školstvo v celej republike: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b="1" dirty="0"/>
              <a:t>povinná školská dochádzka</a:t>
            </a:r>
            <a:r>
              <a:rPr lang="sk-SK" dirty="0"/>
              <a:t> sa predĺžila </a:t>
            </a:r>
            <a:r>
              <a:rPr lang="sk-SK" dirty="0" smtClean="0"/>
              <a:t>zo </a:t>
            </a:r>
            <a:r>
              <a:rPr lang="sk-SK" b="1" dirty="0" smtClean="0"/>
              <a:t>6</a:t>
            </a:r>
            <a:r>
              <a:rPr lang="sk-SK" dirty="0" smtClean="0"/>
              <a:t> na</a:t>
            </a:r>
            <a:r>
              <a:rPr lang="sk-SK" dirty="0"/>
              <a:t> </a:t>
            </a:r>
            <a:r>
              <a:rPr lang="sk-SK" b="1" dirty="0"/>
              <a:t>8 rokov</a:t>
            </a:r>
            <a:r>
              <a:rPr lang="sk-SK" dirty="0"/>
              <a:t>,</a:t>
            </a:r>
          </a:p>
          <a:p>
            <a:pPr lvl="0"/>
            <a:r>
              <a:rPr lang="sk-SK" dirty="0"/>
              <a:t>vznikali </a:t>
            </a:r>
            <a:r>
              <a:rPr lang="sk-SK" b="1" dirty="0"/>
              <a:t>materské školy (detské </a:t>
            </a:r>
            <a:r>
              <a:rPr lang="sk-SK" b="1" dirty="0" err="1"/>
              <a:t>opatrovne</a:t>
            </a:r>
            <a:r>
              <a:rPr lang="sk-SK" b="1" dirty="0"/>
              <a:t>)</a:t>
            </a:r>
            <a:r>
              <a:rPr lang="sk-SK" dirty="0"/>
              <a:t> </a:t>
            </a:r>
            <a:r>
              <a:rPr lang="sk-SK" b="1" dirty="0"/>
              <a:t>-</a:t>
            </a:r>
            <a:r>
              <a:rPr lang="sk-SK" dirty="0"/>
              <a:t> ich úlohou bolo starať sa o výchovu detí vo veku </a:t>
            </a:r>
            <a:r>
              <a:rPr lang="sk-SK" b="1" dirty="0"/>
              <a:t>od 3 do 6 rokov</a:t>
            </a:r>
            <a:r>
              <a:rPr lang="sk-SK" dirty="0"/>
              <a:t>,</a:t>
            </a:r>
          </a:p>
          <a:p>
            <a:pPr lvl="0"/>
            <a:r>
              <a:rPr lang="sk-SK" dirty="0"/>
              <a:t>ľudové školy boli </a:t>
            </a:r>
            <a:r>
              <a:rPr lang="sk-SK" b="1" dirty="0"/>
              <a:t>cirkevné, štátne a súkromné</a:t>
            </a:r>
            <a:r>
              <a:rPr lang="sk-SK" dirty="0"/>
              <a:t>. Patrili sem </a:t>
            </a:r>
            <a:r>
              <a:rPr lang="sk-SK" b="1" dirty="0"/>
              <a:t>osemročné školy</a:t>
            </a:r>
            <a:r>
              <a:rPr lang="sk-SK" dirty="0"/>
              <a:t> pre deti vo veku od 6 do 14 rokov, </a:t>
            </a:r>
            <a:r>
              <a:rPr lang="sk-SK" b="1" dirty="0"/>
              <a:t>meštianske školy</a:t>
            </a:r>
            <a:r>
              <a:rPr lang="sk-SK" dirty="0"/>
              <a:t> boli trojtriedne školy, do ktorých mohli postupovať žiaci po ukončení 5. ročníka ľudovej školy, </a:t>
            </a:r>
            <a:r>
              <a:rPr lang="sk-SK" b="1" dirty="0"/>
              <a:t>gymnázia</a:t>
            </a:r>
            <a:r>
              <a:rPr lang="sk-SK" dirty="0"/>
              <a:t> boli výberovými školami, ktoré sa delili sa na </a:t>
            </a:r>
            <a:r>
              <a:rPr lang="sk-SK" b="1" dirty="0"/>
              <a:t>nižšie</a:t>
            </a:r>
            <a:r>
              <a:rPr lang="sk-SK" dirty="0"/>
              <a:t> (1.- 4. ročník), a </a:t>
            </a:r>
            <a:r>
              <a:rPr lang="sk-SK" b="1" dirty="0"/>
              <a:t>vyššie</a:t>
            </a:r>
            <a:r>
              <a:rPr lang="sk-SK" dirty="0"/>
              <a:t> (5. - 8. ročník).</a:t>
            </a:r>
          </a:p>
          <a:p>
            <a:r>
              <a:rPr lang="sk-SK" dirty="0"/>
              <a:t>vznikali </a:t>
            </a:r>
            <a:r>
              <a:rPr lang="sk-SK" b="1" dirty="0"/>
              <a:t>nižšie a vyššie odborné školy</a:t>
            </a:r>
            <a:r>
              <a:rPr lang="sk-SK" dirty="0"/>
              <a:t> (obchodné, priemyselné, poľnohospodárske, učiteľské ústavy, odborné školy pre ženské povolanie, učňovské školy a pod.). </a:t>
            </a:r>
          </a:p>
        </p:txBody>
      </p:sp>
    </p:spTree>
    <p:extLst>
      <p:ext uri="{BB962C8B-B14F-4D97-AF65-F5344CB8AC3E}">
        <p14:creationId xmlns:p14="http://schemas.microsoft.com/office/powerpoint/2010/main" val="40189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Školstvo a kultúra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51678" y="1516285"/>
            <a:ext cx="10178322" cy="1979269"/>
          </a:xfrm>
        </p:spPr>
        <p:txBody>
          <a:bodyPr/>
          <a:lstStyle/>
          <a:p>
            <a:pPr lvl="0"/>
            <a:r>
              <a:rPr lang="sk-SK" dirty="0"/>
              <a:t>Rozvoj školstva mal pedagogický i kultúrny význam, učitelia boli organizátormi kultúrneho života. </a:t>
            </a:r>
          </a:p>
          <a:p>
            <a:pPr lvl="0"/>
            <a:r>
              <a:rPr lang="sk-SK" dirty="0"/>
              <a:t>Význam mal vznik </a:t>
            </a:r>
            <a:r>
              <a:rPr lang="sk-SK" b="1" dirty="0"/>
              <a:t>Hudobnej a dramatickej akadémie</a:t>
            </a:r>
            <a:r>
              <a:rPr lang="sk-SK" dirty="0"/>
              <a:t> </a:t>
            </a:r>
            <a:r>
              <a:rPr lang="sk-SK" dirty="0" smtClean="0"/>
              <a:t>v Bratislave (1919) – dnes Konzervatórium </a:t>
            </a:r>
            <a:r>
              <a:rPr lang="sk-SK" dirty="0"/>
              <a:t>a </a:t>
            </a:r>
            <a:endParaRPr lang="sk-SK" dirty="0" smtClean="0"/>
          </a:p>
          <a:p>
            <a:pPr lvl="0"/>
            <a:r>
              <a:rPr lang="sk-SK" dirty="0" smtClean="0"/>
              <a:t>ŠUR </a:t>
            </a:r>
            <a:r>
              <a:rPr lang="sk-SK" dirty="0"/>
              <a:t>– </a:t>
            </a:r>
            <a:r>
              <a:rPr lang="sk-SK" b="1" dirty="0"/>
              <a:t>Školy umeleckých </a:t>
            </a:r>
            <a:r>
              <a:rPr lang="sk-SK" b="1" dirty="0" smtClean="0"/>
              <a:t>remesiel (1928-1937)</a:t>
            </a:r>
            <a:endParaRPr lang="sk-SK" dirty="0"/>
          </a:p>
          <a:p>
            <a:endParaRPr lang="sk-SK" dirty="0"/>
          </a:p>
        </p:txBody>
      </p:sp>
      <p:pic>
        <p:nvPicPr>
          <p:cNvPr id="3074" name="Picture 2" descr="Prvi absolventi hudobnej a dramatickej akademie pre slovensko v bratislave slovak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82" y="3008417"/>
            <a:ext cx="4069518" cy="33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stória | Konzervató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63" y="3690837"/>
            <a:ext cx="4286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ípka nadol 6"/>
          <p:cNvSpPr/>
          <p:nvPr/>
        </p:nvSpPr>
        <p:spPr>
          <a:xfrm rot="1453457">
            <a:off x="6851842" y="2606981"/>
            <a:ext cx="216051" cy="2354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0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Škola umeleckých remesiel | Register modernej architektú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54" y="2464117"/>
            <a:ext cx="6916646" cy="42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oderná Škola umeleckých remesiel | Archinfo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36" y="151182"/>
            <a:ext cx="5427521" cy="33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959600" y="406400"/>
            <a:ext cx="4787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Škola</a:t>
            </a:r>
          </a:p>
          <a:p>
            <a:r>
              <a:rPr lang="sk-SK" sz="3600" b="1" dirty="0" smtClean="0"/>
              <a:t>     umeleckých </a:t>
            </a:r>
          </a:p>
          <a:p>
            <a:r>
              <a:rPr lang="sk-SK" sz="3600" b="1" dirty="0" smtClean="0"/>
              <a:t>                 remesiel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8629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533922" cy="1078115"/>
          </a:xfrm>
        </p:spPr>
        <p:txBody>
          <a:bodyPr/>
          <a:lstStyle/>
          <a:p>
            <a:r>
              <a:rPr lang="sk-SK" dirty="0" err="1" smtClean="0"/>
              <a:t>PRACOVNý</a:t>
            </a:r>
            <a:r>
              <a:rPr lang="sk-SK" dirty="0" smtClean="0"/>
              <a:t> LIST –</a:t>
            </a:r>
            <a:r>
              <a:rPr lang="sk-SK" sz="1600" dirty="0" smtClean="0"/>
              <a:t>POZORNE SI </a:t>
            </a:r>
            <a:r>
              <a:rPr lang="sk-SK" sz="1600" dirty="0" err="1" smtClean="0"/>
              <a:t>PREčíTAJ</a:t>
            </a:r>
            <a:r>
              <a:rPr lang="sk-SK" sz="1600" dirty="0" smtClean="0"/>
              <a:t> TEXT A ODPOVEDZ NA </a:t>
            </a:r>
            <a:r>
              <a:rPr lang="sk-SK" sz="1600" dirty="0" err="1" smtClean="0"/>
              <a:t>OTáZKY</a:t>
            </a:r>
            <a:endParaRPr lang="sk-SK" sz="1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28700" y="1346662"/>
            <a:ext cx="10401300" cy="551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dirty="0"/>
              <a:t>Slovensko vstupovalo do nového štátu bez vlastného národného školstva. Roku 1918 tu v zlých materiálnych podmienkach živorilo 270 ľudových cirkevných škôl, kde sa ešte učilo po slovensky. Preto jednou z prvých a najdôležitejších úloh česko-slovenského štátu na Slovensku bolo obnovenie a budovanie slovenských škôl. V krátkom čase sa poslovenčili alebo otvárali nové ľudové, stredné, odborné a učňovské školy. Popri sebe existovali štátne, cirkevné i súkromné školy. Zlepšila sa disciplína v školskej dochádzke a ustupovala negramotnosť obyvateľstva.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Pre zvyšujúci sa počet slovenských škôl však najmä spočiatku chýbali učitelia, učebnice i školské priestory. Preto štát, cirkvi a obce postavili alebo prispôsobili desiatky budov pre potreby škôl. Na poslovenčených alebo novovzniknutých učiteľských ústavoch vyrastali kvalitní slovenskí pedagógovia. Na Slovensko však prichádzalo aj veľa učiteľov z Čiech, ktorí </a:t>
            </a:r>
            <a:r>
              <a:rPr lang="sk-SK" dirty="0" smtClean="0"/>
              <a:t>pomohli pri výchove a vzdelávaní slovenských žiakov. </a:t>
            </a:r>
            <a:r>
              <a:rPr lang="sk-SK" dirty="0"/>
              <a:t>Rozvoj slovenského školstva nemal len pedagogický, ale aj širší kultúrny význam. Veľký význam pre rozvoj umeleckého života na Slovensku mal vznik Hudobnej a dramatickej akadémie(konzervatória) a Školy umeleckých remesiel (ŠUR) nazývanej aj bratislavský </a:t>
            </a:r>
            <a:r>
              <a:rPr lang="sk-SK" dirty="0" err="1"/>
              <a:t>Bauhaus</a:t>
            </a:r>
            <a:r>
              <a:rPr lang="sk-SK" dirty="0"/>
              <a:t>. Roku 1919 bola v Bratislave zriadená prvá moderná slovenská vysoká škola-Univerzita Komenského.</a:t>
            </a:r>
          </a:p>
        </p:txBody>
      </p:sp>
    </p:spTree>
    <p:extLst>
      <p:ext uri="{BB962C8B-B14F-4D97-AF65-F5344CB8AC3E}">
        <p14:creationId xmlns:p14="http://schemas.microsoft.com/office/powerpoint/2010/main" val="10119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Odznak</Template>
  <TotalTime>119</TotalTime>
  <Words>208</Words>
  <Application>Microsoft Office PowerPoint</Application>
  <PresentationFormat>Širokouhlá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Times New Roman</vt:lpstr>
      <vt:lpstr>Badge</vt:lpstr>
      <vt:lpstr>Škola – základ života</vt:lpstr>
      <vt:lpstr>Školstvo na Slovensku v 1. ČSR</vt:lpstr>
      <vt:lpstr>Školské pomôcky</vt:lpstr>
      <vt:lpstr>Rozvoj vysokého školstva na slovensku</vt:lpstr>
      <vt:lpstr>Prezentácia programu PowerPoint</vt:lpstr>
      <vt:lpstr>Malý školský zákon (1922) upravil školstvo v celej republike:</vt:lpstr>
      <vt:lpstr>Školstvo a kultúra</vt:lpstr>
      <vt:lpstr>Prezentácia programu PowerPoint</vt:lpstr>
      <vt:lpstr>PRACOVNý LIST –POZORNE SI PREčíTAJ TEXT A ODPOVEDZ NA OTáZKY</vt:lpstr>
      <vt:lpstr>1. Čo bolo jednou z prvých a najdôležitejších úloh česko-slovenského štátu na Slovensku po vzniku čsr? _________________________________________________________________ 2. aké školy fungovali v 1. čsr? _________________________________________________________________ 3. keďže chýbalo na slovensku veľa učiteľov. Kto pomáhal pri výchove a vzdelávaní slovenských žiakov? _________________________________________________________________ 4. ako sa volala prvá moderná slovenská vysoká škola? _________________________________________________________________ 5. Kedy bol vydaný malý školský zákon? _________________________________________________________________ 6. K  akej zmene došlo v povinnej školskej dochádzke? _________________________________________________________________ </vt:lpstr>
      <vt:lpstr>7. Zaznač do mapy nižšie uvedené vzdelávacie inštitúcie podľa miesta ich pôsobenia.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– základ života</dc:title>
  <dc:creator>Katarína</dc:creator>
  <cp:lastModifiedBy>Katarína</cp:lastModifiedBy>
  <cp:revision>10</cp:revision>
  <dcterms:created xsi:type="dcterms:W3CDTF">2021-12-13T14:57:21Z</dcterms:created>
  <dcterms:modified xsi:type="dcterms:W3CDTF">2021-12-14T18:15:20Z</dcterms:modified>
</cp:coreProperties>
</file>