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05" r:id="rId11"/>
    <p:sldId id="262" r:id="rId12"/>
    <p:sldId id="263" r:id="rId13"/>
    <p:sldId id="313" r:id="rId14"/>
    <p:sldId id="317" r:id="rId15"/>
    <p:sldId id="323" r:id="rId16"/>
    <p:sldId id="324" r:id="rId17"/>
    <p:sldId id="325" r:id="rId18"/>
    <p:sldId id="327" r:id="rId19"/>
    <p:sldId id="329" r:id="rId20"/>
    <p:sldId id="331" r:id="rId21"/>
    <p:sldId id="332" r:id="rId22"/>
    <p:sldId id="333" r:id="rId23"/>
    <p:sldId id="334" r:id="rId24"/>
    <p:sldId id="336" r:id="rId25"/>
    <p:sldId id="337" r:id="rId26"/>
    <p:sldId id="335" r:id="rId27"/>
    <p:sldId id="347" r:id="rId28"/>
    <p:sldId id="348" r:id="rId29"/>
    <p:sldId id="349" r:id="rId30"/>
    <p:sldId id="350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64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8B54-AF0A-4E08-A346-B2AB6BCFCF6E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DEA57-F831-415E-8902-450551F67D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882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A3E0-67AE-41C2-92D3-44B3B647637C}" type="datetimeFigureOut">
              <a:rPr lang="cs-CZ" smtClean="0"/>
              <a:pPr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2073-B044-45CB-A3BA-FB46476F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OPAKOVÁNÍ 7. ročníku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142984"/>
            <a:ext cx="8821644" cy="55721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SÍLA</a:t>
            </a:r>
          </a:p>
          <a:p>
            <a:r>
              <a:rPr lang="cs-CZ" sz="2800" dirty="0"/>
              <a:t>Síla – co to je? Uveď značku a jednotku?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Je to fyzikální veličina, která popisuje vzájemné působení těles. </a:t>
            </a:r>
          </a:p>
          <a:p>
            <a:r>
              <a:rPr lang="cs-CZ" sz="2800" dirty="0"/>
              <a:t>Jaké druhy síly znáte?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</a:rPr>
              <a:t>Druhy síly</a:t>
            </a:r>
            <a:r>
              <a:rPr lang="cs-CZ" sz="2800" dirty="0"/>
              <a:t>:	a) mechanická</a:t>
            </a:r>
          </a:p>
          <a:p>
            <a:pPr>
              <a:buNone/>
            </a:pPr>
            <a:r>
              <a:rPr lang="cs-CZ" sz="2800" dirty="0"/>
              <a:t>			b) magnetická</a:t>
            </a:r>
          </a:p>
          <a:p>
            <a:pPr>
              <a:buNone/>
            </a:pPr>
            <a:r>
              <a:rPr lang="cs-CZ" sz="2800" dirty="0"/>
              <a:t>                     	b) gravitační</a:t>
            </a:r>
          </a:p>
          <a:p>
            <a:pPr>
              <a:buNone/>
            </a:pPr>
            <a:r>
              <a:rPr lang="cs-CZ" sz="2800" dirty="0"/>
              <a:t>                       c) elektrická</a:t>
            </a:r>
          </a:p>
          <a:p>
            <a:r>
              <a:rPr lang="cs-CZ" sz="2800" dirty="0"/>
              <a:t>Jaké účinky má síla na těleso?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Účinky síly na těleso</a:t>
            </a:r>
            <a:r>
              <a:rPr lang="cs-CZ" sz="2800" dirty="0">
                <a:sym typeface="Wingdings"/>
              </a:rPr>
              <a:t>: a) změna pohybu (pohybové)</a:t>
            </a:r>
          </a:p>
          <a:p>
            <a:pPr>
              <a:buNone/>
            </a:pPr>
            <a:r>
              <a:rPr lang="cs-CZ" sz="2800" dirty="0">
                <a:sym typeface="Wingdings"/>
              </a:rPr>
              <a:t>                                      b) změna tvaru (deformační) 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2699792" y="3284984"/>
            <a:ext cx="172819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SKLÁDÁNÍ SIL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00108"/>
            <a:ext cx="8784976" cy="585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1. SKLÁDÁNÍ SIL STEJNÉHO SMĚRU</a:t>
            </a:r>
          </a:p>
          <a:p>
            <a:pPr marL="0" indent="0">
              <a:buFontTx/>
              <a:buChar char="-"/>
            </a:pPr>
            <a:r>
              <a:rPr lang="cs-CZ" dirty="0"/>
              <a:t> pokud mají síly stejný směr sečteme jejich velikosti   a tím dostaneme </a:t>
            </a:r>
            <a:r>
              <a:rPr lang="cs-CZ" b="1" dirty="0"/>
              <a:t>výslednici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Výslednice síl: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F= F</a:t>
            </a:r>
            <a:r>
              <a:rPr lang="cs-CZ" b="1" baseline="-25000" dirty="0">
                <a:solidFill>
                  <a:srgbClr val="FF0000"/>
                </a:solidFill>
              </a:rPr>
              <a:t>1</a:t>
            </a:r>
            <a:r>
              <a:rPr lang="cs-CZ" b="1" dirty="0">
                <a:solidFill>
                  <a:srgbClr val="FF0000"/>
                </a:solidFill>
              </a:rPr>
              <a:t> + F</a:t>
            </a:r>
            <a:r>
              <a:rPr lang="cs-CZ" b="1" baseline="-250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ovéPole 8"/>
          <p:cNvSpPr txBox="1"/>
          <p:nvPr/>
        </p:nvSpPr>
        <p:spPr>
          <a:xfrm>
            <a:off x="7308304" y="40466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b="1" dirty="0"/>
              <a:t>(39 až 41)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9363"/>
            <a:ext cx="5076056" cy="271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2924944"/>
            <a:ext cx="4346175" cy="10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1331640" y="3861048"/>
            <a:ext cx="158417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tx2"/>
                </a:solidFill>
              </a:rPr>
              <a:t>Skládání dvou sil opačného směru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/>
          <a:lstStyle/>
          <a:p>
            <a:r>
              <a:rPr lang="cs-CZ" dirty="0"/>
              <a:t>Výsledná síla dvou sil opačného směru má stejný směr jako </a:t>
            </a:r>
            <a:r>
              <a:rPr lang="cs-CZ" dirty="0">
                <a:solidFill>
                  <a:srgbClr val="FF0000"/>
                </a:solidFill>
              </a:rPr>
              <a:t>větší síla </a:t>
            </a:r>
            <a:r>
              <a:rPr lang="cs-CZ" dirty="0"/>
              <a:t>a její velikost se rovná rozdílu velikostí obou sil</a:t>
            </a:r>
          </a:p>
          <a:p>
            <a:endParaRPr lang="cs-CZ" dirty="0"/>
          </a:p>
          <a:p>
            <a:r>
              <a:rPr lang="cs-CZ" dirty="0"/>
              <a:t>Platí: </a:t>
            </a:r>
            <a:r>
              <a:rPr lang="cs-CZ" dirty="0">
                <a:solidFill>
                  <a:srgbClr val="FF0000"/>
                </a:solidFill>
              </a:rPr>
              <a:t>F= F</a:t>
            </a:r>
            <a:r>
              <a:rPr lang="cs-CZ" baseline="-25000" dirty="0">
                <a:solidFill>
                  <a:srgbClr val="FF0000"/>
                </a:solidFill>
              </a:rPr>
              <a:t>1</a:t>
            </a:r>
            <a:r>
              <a:rPr lang="cs-CZ" dirty="0">
                <a:solidFill>
                  <a:srgbClr val="FF0000"/>
                </a:solidFill>
              </a:rPr>
              <a:t> – F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Nákres</a:t>
            </a:r>
          </a:p>
          <a:p>
            <a:pPr>
              <a:buNone/>
            </a:pPr>
            <a:endParaRPr lang="cs-CZ" sz="1600" dirty="0"/>
          </a:p>
          <a:p>
            <a:pPr>
              <a:buNone/>
            </a:pPr>
            <a:r>
              <a:rPr lang="cs-CZ" sz="1600" dirty="0"/>
              <a:t>                                                     F</a:t>
            </a:r>
            <a:r>
              <a:rPr lang="cs-CZ" sz="1600" baseline="-25000" dirty="0"/>
              <a:t>2</a:t>
            </a:r>
            <a:r>
              <a:rPr lang="cs-CZ" sz="1600" dirty="0"/>
              <a:t>= 3 N		F</a:t>
            </a:r>
            <a:r>
              <a:rPr lang="cs-CZ" sz="1600" baseline="-25000" dirty="0"/>
              <a:t>1</a:t>
            </a:r>
            <a:r>
              <a:rPr lang="cs-CZ" sz="1600" dirty="0"/>
              <a:t>= 5 N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2143108" y="5786454"/>
            <a:ext cx="364333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5400000">
            <a:off x="3607587" y="5750735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714744" y="614364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3643306" y="6143644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ovéPole 8"/>
          <p:cNvSpPr txBox="1"/>
          <p:nvPr/>
        </p:nvSpPr>
        <p:spPr>
          <a:xfrm>
            <a:off x="7920588" y="40466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b="1" dirty="0"/>
              <a:t>(42 až 43)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472136" cy="205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Rovnováha dvou sil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cs-CZ" sz="2800" dirty="0"/>
              <a:t>Nastává, když na těleso působí </a:t>
            </a:r>
            <a:r>
              <a:rPr lang="cs-CZ" sz="2800" dirty="0">
                <a:solidFill>
                  <a:srgbClr val="FF0000"/>
                </a:solidFill>
              </a:rPr>
              <a:t>dvě síly stejné velikosti,  opačného směru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v jedné přímce.</a:t>
            </a:r>
          </a:p>
          <a:p>
            <a:r>
              <a:rPr lang="cs-CZ" sz="2800" dirty="0">
                <a:solidFill>
                  <a:srgbClr val="FF0000"/>
                </a:solidFill>
              </a:rPr>
              <a:t>Tyto síly </a:t>
            </a:r>
            <a:r>
              <a:rPr lang="cs-CZ" sz="2800" dirty="0"/>
              <a:t>jsou pak v rovnováze.</a:t>
            </a:r>
          </a:p>
          <a:p>
            <a:pPr>
              <a:buNone/>
            </a:pPr>
            <a:endParaRPr lang="cs-CZ" sz="2800" dirty="0"/>
          </a:p>
          <a:p>
            <a:r>
              <a:rPr lang="cs-CZ" sz="2800" dirty="0"/>
              <a:t>jejich </a:t>
            </a:r>
            <a:r>
              <a:rPr lang="cs-CZ" sz="2800" dirty="0">
                <a:solidFill>
                  <a:srgbClr val="FF0000"/>
                </a:solidFill>
              </a:rPr>
              <a:t>pohybové účinky </a:t>
            </a:r>
            <a:r>
              <a:rPr lang="cs-CZ" sz="2800" dirty="0"/>
              <a:t>na těleso </a:t>
            </a:r>
            <a:r>
              <a:rPr lang="cs-CZ" sz="2800" dirty="0">
                <a:solidFill>
                  <a:srgbClr val="FF0000"/>
                </a:solidFill>
              </a:rPr>
              <a:t>se ruší a těleso zůstává v klidu.</a:t>
            </a:r>
          </a:p>
          <a:p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29256" y="48577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   </a:t>
            </a:r>
          </a:p>
        </p:txBody>
      </p:sp>
      <p:sp>
        <p:nvSpPr>
          <p:cNvPr id="6" name="TextovéPole 8"/>
          <p:cNvSpPr txBox="1"/>
          <p:nvPr/>
        </p:nvSpPr>
        <p:spPr>
          <a:xfrm>
            <a:off x="7668344" y="4766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b="1" dirty="0"/>
              <a:t>(43 až 45)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Základní škola Tomáše Šobra a mateřská škola Písek | 7.A Fyz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806" y="4293096"/>
            <a:ext cx="3013193" cy="2564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just"/>
            <a:r>
              <a:rPr lang="cs-CZ" sz="3800" b="1" dirty="0">
                <a:solidFill>
                  <a:srgbClr val="FF0000"/>
                </a:solidFill>
              </a:rPr>
              <a:t>	3. Skládání různoběžných síl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noFill/>
        </p:spPr>
        <p:txBody>
          <a:bodyPr>
            <a:normAutofit lnSpcReduction="10000"/>
          </a:bodyPr>
          <a:lstStyle/>
          <a:p>
            <a:r>
              <a:rPr lang="cs-CZ" b="1" dirty="0"/>
              <a:t>Výslednici</a:t>
            </a:r>
            <a:r>
              <a:rPr lang="cs-CZ" dirty="0"/>
              <a:t> dvou různoběžných sil určíme pomocí grafického znázornění.</a:t>
            </a:r>
          </a:p>
          <a:p>
            <a:r>
              <a:rPr lang="cs-CZ" dirty="0"/>
              <a:t>Výslednou sílu tvoří úhlopříčka rovnoběžníku, jehož strany jsou dané síly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Př.:  F</a:t>
            </a:r>
            <a:r>
              <a:rPr lang="cs-CZ" baseline="-25000" dirty="0"/>
              <a:t>1</a:t>
            </a:r>
            <a:r>
              <a:rPr lang="cs-CZ" dirty="0"/>
              <a:t>= 40 N	F</a:t>
            </a:r>
            <a:r>
              <a:rPr lang="cs-CZ" baseline="-25000" dirty="0"/>
              <a:t>2</a:t>
            </a:r>
            <a:r>
              <a:rPr lang="cs-CZ" dirty="0"/>
              <a:t>= 60 N 	</a:t>
            </a:r>
            <a:r>
              <a:rPr lang="el-GR" dirty="0"/>
              <a:t>α</a:t>
            </a:r>
            <a:r>
              <a:rPr lang="cs-CZ" dirty="0"/>
              <a:t>= 80°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</a:t>
            </a:r>
            <a:r>
              <a:rPr lang="cs-CZ" sz="1800" dirty="0"/>
              <a:t>                                                        </a:t>
            </a:r>
            <a:r>
              <a:rPr lang="cs-CZ" sz="2400" b="1" dirty="0">
                <a:solidFill>
                  <a:schemeClr val="accent2"/>
                </a:solidFill>
              </a:rPr>
              <a:t>F                                  </a:t>
            </a:r>
            <a:r>
              <a:rPr lang="cs-CZ" sz="2400" b="1" dirty="0" err="1">
                <a:solidFill>
                  <a:schemeClr val="accent2"/>
                </a:solidFill>
              </a:rPr>
              <a:t>F</a:t>
            </a:r>
            <a:r>
              <a:rPr lang="cs-CZ" sz="2400" b="1" dirty="0">
                <a:solidFill>
                  <a:schemeClr val="accent2"/>
                </a:solidFill>
              </a:rPr>
              <a:t>= 80 N</a:t>
            </a:r>
          </a:p>
          <a:p>
            <a:pPr>
              <a:buNone/>
            </a:pPr>
            <a:r>
              <a:rPr lang="cs-CZ" dirty="0"/>
              <a:t> 		       </a:t>
            </a:r>
            <a:r>
              <a:rPr lang="el-GR" dirty="0"/>
              <a:t>α</a:t>
            </a:r>
            <a:r>
              <a:rPr lang="cs-CZ" dirty="0"/>
              <a:t>                                </a:t>
            </a:r>
          </a:p>
          <a:p>
            <a:pPr>
              <a:buNone/>
            </a:pPr>
            <a:r>
              <a:rPr lang="cs-CZ" dirty="0"/>
              <a:t>                               </a:t>
            </a:r>
            <a:r>
              <a:rPr lang="cs-CZ" sz="2400" dirty="0"/>
              <a:t>F</a:t>
            </a:r>
            <a:r>
              <a:rPr lang="cs-CZ" sz="2400" baseline="-25000" dirty="0"/>
              <a:t>2</a:t>
            </a:r>
            <a:endParaRPr lang="cs-CZ" sz="2400" dirty="0"/>
          </a:p>
          <a:p>
            <a:pPr>
              <a:buNone/>
            </a:pP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 rot="5400000" flipH="1" flipV="1">
            <a:off x="4214810" y="5429264"/>
            <a:ext cx="171451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714480" y="4714884"/>
            <a:ext cx="3500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1428728" y="4714884"/>
            <a:ext cx="3786214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1428728" y="6429396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5400000" flipH="1" flipV="1">
            <a:off x="714348" y="5429264"/>
            <a:ext cx="171451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85786" y="557214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</a:t>
            </a:r>
            <a:r>
              <a:rPr lang="cs-CZ" sz="2000" b="1" dirty="0"/>
              <a:t>F</a:t>
            </a:r>
            <a:r>
              <a:rPr lang="cs-CZ" sz="2000" b="1" baseline="-25000" dirty="0"/>
              <a:t>1</a:t>
            </a:r>
            <a:endParaRPr lang="cs-CZ" sz="2000" b="1" dirty="0"/>
          </a:p>
        </p:txBody>
      </p:sp>
      <p:sp>
        <p:nvSpPr>
          <p:cNvPr id="10" name="TextovéPole 8"/>
          <p:cNvSpPr txBox="1"/>
          <p:nvPr/>
        </p:nvSpPr>
        <p:spPr>
          <a:xfrm>
            <a:off x="7920588" y="4766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b="1" dirty="0"/>
              <a:t>(46 až 47)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louk 17"/>
          <p:cNvSpPr/>
          <p:nvPr/>
        </p:nvSpPr>
        <p:spPr>
          <a:xfrm>
            <a:off x="971600" y="5661248"/>
            <a:ext cx="1224136" cy="15841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			</a:t>
            </a:r>
            <a:r>
              <a:rPr lang="cs-CZ" b="1" u="sng" dirty="0">
                <a:solidFill>
                  <a:schemeClr val="tx2"/>
                </a:solidFill>
              </a:rPr>
              <a:t>Těžiště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noFill/>
        </p:spPr>
        <p:txBody>
          <a:bodyPr/>
          <a:lstStyle/>
          <a:p>
            <a:r>
              <a:rPr lang="cs-CZ" dirty="0"/>
              <a:t>každé těleso má jen jedno těžiště</a:t>
            </a:r>
          </a:p>
          <a:p>
            <a:r>
              <a:rPr lang="cs-CZ" dirty="0"/>
              <a:t>Značí se: T</a:t>
            </a:r>
          </a:p>
          <a:p>
            <a:r>
              <a:rPr lang="cs-CZ" dirty="0"/>
              <a:t>V těžišti zakreslujeme působiště výsledné gravitační síly </a:t>
            </a:r>
            <a:r>
              <a:rPr lang="cs-CZ" dirty="0" err="1"/>
              <a:t>F</a:t>
            </a:r>
            <a:r>
              <a:rPr lang="cs-CZ" baseline="-25000" dirty="0" err="1"/>
              <a:t>g</a:t>
            </a:r>
            <a:endParaRPr lang="cs-CZ" baseline="-25000" dirty="0"/>
          </a:p>
          <a:p>
            <a:pPr lvl="1">
              <a:buNone/>
            </a:pPr>
            <a:r>
              <a:rPr lang="cs-CZ" b="1" baseline="-25000" dirty="0">
                <a:solidFill>
                  <a:srgbClr val="0070C0"/>
                </a:solidFill>
              </a:rPr>
              <a:t>Jinak řečeno</a:t>
            </a:r>
          </a:p>
          <a:p>
            <a:pPr>
              <a:buNone/>
            </a:pPr>
            <a:endParaRPr lang="cs-CZ" baseline="-25000" dirty="0"/>
          </a:p>
          <a:p>
            <a:r>
              <a:rPr lang="cs-CZ" sz="2400" dirty="0"/>
              <a:t>Těžiště je bod, ve kterém se nachází </a:t>
            </a:r>
          </a:p>
          <a:p>
            <a:pPr>
              <a:buNone/>
            </a:pPr>
            <a:r>
              <a:rPr lang="cs-CZ" sz="2400" dirty="0"/>
              <a:t>	působiště výsledné gravitační síly.</a:t>
            </a:r>
          </a:p>
          <a:p>
            <a:pPr>
              <a:buNone/>
            </a:pPr>
            <a:endParaRPr lang="cs-CZ" sz="2400" dirty="0"/>
          </a:p>
          <a:p>
            <a:r>
              <a:rPr lang="cs-CZ" sz="2400" dirty="0"/>
              <a:t>Těžiště se může nacházet i mimo </a:t>
            </a:r>
          </a:p>
          <a:p>
            <a:pPr>
              <a:buNone/>
            </a:pPr>
            <a:r>
              <a:rPr lang="cs-CZ" sz="2400" dirty="0"/>
              <a:t>	těleso např. prstýnek, kolo atd.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850413"/>
            <a:ext cx="3960440" cy="4007587"/>
          </a:xfrm>
          <a:prstGeom prst="rect">
            <a:avLst/>
          </a:prstGeom>
        </p:spPr>
      </p:pic>
      <p:sp>
        <p:nvSpPr>
          <p:cNvPr id="5" name="TextovéPole 8"/>
          <p:cNvSpPr txBox="1"/>
          <p:nvPr/>
        </p:nvSpPr>
        <p:spPr>
          <a:xfrm>
            <a:off x="7920588" y="4766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b="1" dirty="0"/>
              <a:t>(48 až 51)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897329"/>
            <a:ext cx="1008112" cy="96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	</a:t>
            </a:r>
            <a:r>
              <a:rPr lang="cs-CZ" b="1" u="sng" dirty="0">
                <a:solidFill>
                  <a:schemeClr val="tx2"/>
                </a:solidFill>
              </a:rPr>
              <a:t>Klid a pohyb tělesa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/>
              <a:t>	Těleso </a:t>
            </a:r>
            <a:r>
              <a:rPr lang="cs-CZ" dirty="0"/>
              <a:t>se pohybuje, pokud mění svoji polohu vzhledem k jinému tělesu.</a:t>
            </a:r>
          </a:p>
          <a:p>
            <a:pPr>
              <a:buNone/>
            </a:pPr>
            <a:r>
              <a:rPr lang="cs-CZ" sz="1000" dirty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	Totéž těleso může být současně v klidu vzhledem k jednomu tělesu a současně v pohybu k druhému tělesu:</a:t>
            </a:r>
          </a:p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	(Př. cestující ve vlaku - v klidu vzhledem k vagónu, ale v pohybu vzhledem ke sloupu u trati)</a:t>
            </a:r>
          </a:p>
        </p:txBody>
      </p:sp>
      <p:pic>
        <p:nvPicPr>
          <p:cNvPr id="11266" name="Picture 2" descr="http://www.navodarsekim.wz.cz/testy/fyzika/7/pictures/1_pohyb_a_sila/1_1/klid_a_pohy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829509"/>
            <a:ext cx="3419873" cy="202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8"/>
          <p:cNvSpPr txBox="1"/>
          <p:nvPr/>
        </p:nvSpPr>
        <p:spPr>
          <a:xfrm>
            <a:off x="7668344" y="47667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b="1" dirty="0"/>
              <a:t>(8 až 9)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Jak můžeme popsat pohyb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u="sng" dirty="0">
                <a:solidFill>
                  <a:srgbClr val="FF0000"/>
                </a:solidFill>
              </a:rPr>
              <a:t>Trajektorie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- čára (přímka nebo křivka),po které se těleso pohybuje.</a:t>
            </a:r>
          </a:p>
          <a:p>
            <a:pPr>
              <a:buNone/>
            </a:pPr>
            <a:r>
              <a:rPr lang="cs-CZ" sz="1000" dirty="0"/>
              <a:t> </a:t>
            </a:r>
          </a:p>
          <a:p>
            <a:pPr>
              <a:buNone/>
            </a:pPr>
            <a:r>
              <a:rPr lang="cs-CZ" b="1" dirty="0"/>
              <a:t>	</a:t>
            </a:r>
            <a:r>
              <a:rPr lang="cs-CZ" b="1" u="sng" dirty="0"/>
              <a:t>Dělení pohybu podle tvaru trajektorie:</a:t>
            </a:r>
          </a:p>
          <a:p>
            <a:pPr>
              <a:buNone/>
            </a:pPr>
            <a:r>
              <a:rPr lang="cs-CZ" sz="1000" dirty="0"/>
              <a:t> </a:t>
            </a:r>
          </a:p>
          <a:p>
            <a:pPr>
              <a:buNone/>
            </a:pPr>
            <a:r>
              <a:rPr lang="cs-CZ" dirty="0"/>
              <a:t>		 </a:t>
            </a:r>
            <a:r>
              <a:rPr lang="cs-CZ" dirty="0">
                <a:solidFill>
                  <a:schemeClr val="tx2"/>
                </a:solidFill>
              </a:rPr>
              <a:t>1)</a:t>
            </a:r>
            <a:r>
              <a:rPr lang="cs-CZ" dirty="0"/>
              <a:t> </a:t>
            </a:r>
            <a:r>
              <a:rPr lang="cs-CZ" b="1" dirty="0">
                <a:solidFill>
                  <a:schemeClr val="tx2"/>
                </a:solidFill>
              </a:rPr>
              <a:t>PŘÍMOČARÝ  </a:t>
            </a:r>
            <a:r>
              <a:rPr lang="cs-CZ" dirty="0"/>
              <a:t>                </a:t>
            </a:r>
            <a:r>
              <a:rPr lang="cs-CZ" dirty="0">
                <a:solidFill>
                  <a:schemeClr val="tx2"/>
                </a:solidFill>
              </a:rPr>
              <a:t>2)</a:t>
            </a:r>
            <a:r>
              <a:rPr lang="cs-CZ" b="1" dirty="0">
                <a:solidFill>
                  <a:schemeClr val="tx2"/>
                </a:solidFill>
              </a:rPr>
              <a:t>KŘIVOČARÝ</a:t>
            </a:r>
          </a:p>
          <a:p>
            <a:pPr>
              <a:buNone/>
            </a:pPr>
            <a:r>
              <a:rPr lang="cs-CZ" sz="1800" dirty="0"/>
              <a:t>                   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2400" dirty="0"/>
              <a:t>Př. automobil po přímé dálnici	     Př. automobil v zatáčce</a:t>
            </a:r>
          </a:p>
          <a:p>
            <a:pPr>
              <a:buNone/>
            </a:pPr>
            <a:endParaRPr lang="cs-CZ" sz="24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2400" b="1" u="sng" dirty="0">
                <a:solidFill>
                  <a:srgbClr val="FF0000"/>
                </a:solidFill>
              </a:rPr>
              <a:t>Dráha</a:t>
            </a:r>
            <a:r>
              <a:rPr lang="cs-CZ" sz="2400" b="1" dirty="0"/>
              <a:t> – je délka trajektorie.</a:t>
            </a:r>
          </a:p>
          <a:p>
            <a:pPr>
              <a:buNone/>
            </a:pPr>
            <a:r>
              <a:rPr lang="cs-CZ" sz="2400" b="1" dirty="0"/>
              <a:t>		Značka dráhy: </a:t>
            </a:r>
            <a:r>
              <a:rPr lang="cs-CZ" sz="2400" b="1" dirty="0">
                <a:solidFill>
                  <a:srgbClr val="FF0000"/>
                </a:solidFill>
              </a:rPr>
              <a:t>s </a:t>
            </a:r>
            <a:r>
              <a:rPr lang="cs-CZ" sz="2400" b="1" dirty="0"/>
              <a:t>	Jednotka dráhy: </a:t>
            </a:r>
            <a:r>
              <a:rPr lang="cs-CZ" sz="2400" b="1" dirty="0">
                <a:solidFill>
                  <a:srgbClr val="FF0000"/>
                </a:solidFill>
              </a:rPr>
              <a:t>m</a:t>
            </a:r>
            <a:r>
              <a:rPr lang="cs-CZ" sz="2400" b="1" dirty="0"/>
              <a:t> (km, dm,…)</a:t>
            </a:r>
          </a:p>
        </p:txBody>
      </p:sp>
      <p:pic>
        <p:nvPicPr>
          <p:cNvPr id="14342" name="Picture 6" descr="http://www.zs-castolovice.cz/fyzika/vyklad/img/pohpri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333750" cy="571501"/>
          </a:xfrm>
          <a:prstGeom prst="rect">
            <a:avLst/>
          </a:prstGeom>
          <a:noFill/>
        </p:spPr>
      </p:pic>
      <p:pic>
        <p:nvPicPr>
          <p:cNvPr id="14344" name="Picture 8" descr="http://www.zs-castolovice.cz/fyzika/vyklad/img/pohkr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333750" cy="904876"/>
          </a:xfrm>
          <a:prstGeom prst="rect">
            <a:avLst/>
          </a:prstGeom>
          <a:noFill/>
        </p:spPr>
      </p:pic>
      <p:sp>
        <p:nvSpPr>
          <p:cNvPr id="6" name="TextovéPole 8"/>
          <p:cNvSpPr txBox="1"/>
          <p:nvPr/>
        </p:nvSpPr>
        <p:spPr>
          <a:xfrm>
            <a:off x="7920588" y="4766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b="1" dirty="0"/>
              <a:t>(10 až 14)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cs-CZ" sz="3600" b="1" u="sng" dirty="0">
                <a:solidFill>
                  <a:schemeClr val="tx2"/>
                </a:solidFill>
              </a:rPr>
              <a:t>Dělení pohybu podle tvaru a délky trajektorie</a:t>
            </a:r>
          </a:p>
          <a:p>
            <a:pPr>
              <a:buNone/>
            </a:pPr>
            <a:r>
              <a:rPr lang="cs-CZ" sz="1000" b="1" u="sng" dirty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cs-CZ" b="1" dirty="0"/>
              <a:t>a)</a:t>
            </a:r>
            <a:r>
              <a:rPr lang="cs-CZ" b="1" u="sng" dirty="0"/>
              <a:t>Posuvný pohyb - </a:t>
            </a:r>
            <a:r>
              <a:rPr lang="cs-CZ" sz="3000" dirty="0"/>
              <a:t>Př.: vagón pohybující se po kolejích.</a:t>
            </a:r>
          </a:p>
          <a:p>
            <a:pPr>
              <a:buNone/>
            </a:pPr>
            <a:endParaRPr lang="cs-CZ" sz="3000" dirty="0"/>
          </a:p>
          <a:p>
            <a:pPr>
              <a:buNone/>
            </a:pPr>
            <a:endParaRPr lang="cs-CZ" sz="3000" dirty="0"/>
          </a:p>
          <a:p>
            <a:pPr>
              <a:buNone/>
            </a:pPr>
            <a:endParaRPr lang="cs-CZ" sz="3000" dirty="0"/>
          </a:p>
          <a:p>
            <a:pPr>
              <a:buNone/>
            </a:pPr>
            <a:r>
              <a:rPr lang="cs-CZ" b="1" dirty="0"/>
              <a:t>b)</a:t>
            </a:r>
            <a:r>
              <a:rPr lang="cs-CZ" b="1" u="sng" dirty="0"/>
              <a:t>Otáčivý pohyb</a:t>
            </a:r>
          </a:p>
          <a:p>
            <a:pPr>
              <a:buNone/>
            </a:pPr>
            <a:endParaRPr lang="cs-CZ" sz="3000" dirty="0"/>
          </a:p>
        </p:txBody>
      </p:sp>
      <p:pic>
        <p:nvPicPr>
          <p:cNvPr id="4" name="Picture 6" descr="sn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1628800"/>
            <a:ext cx="4859274" cy="1214446"/>
          </a:xfrm>
          <a:prstGeom prst="rect">
            <a:avLst/>
          </a:prstGeom>
          <a:noFill/>
          <a:ln/>
        </p:spPr>
      </p:pic>
      <p:pic>
        <p:nvPicPr>
          <p:cNvPr id="8" name="Picture 4" descr="Image result for KOLOTO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Dělení pohybu podle změny rychlosti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a) </a:t>
            </a:r>
            <a:r>
              <a:rPr lang="cs-CZ" u="sng" dirty="0">
                <a:solidFill>
                  <a:srgbClr val="FF0000"/>
                </a:solidFill>
              </a:rPr>
              <a:t>Rovnoměrný pohyb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- </a:t>
            </a:r>
            <a:r>
              <a:rPr lang="cs-CZ" sz="2800" dirty="0"/>
              <a:t>těleso se pohybuje stále stejnou rychlostí</a:t>
            </a:r>
          </a:p>
          <a:p>
            <a:r>
              <a:rPr lang="cs-CZ" sz="2800" dirty="0"/>
              <a:t>Těleso za stejnou dobu urazí stejnou dráhu</a:t>
            </a:r>
          </a:p>
          <a:p>
            <a:r>
              <a:rPr lang="cs-CZ" sz="2800" dirty="0"/>
              <a:t>Př. eskalátor, ručička hodin,výtah</a:t>
            </a:r>
          </a:p>
          <a:p>
            <a:pPr>
              <a:buNone/>
            </a:pPr>
            <a:endParaRPr lang="cs-CZ" sz="2800" dirty="0"/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b) </a:t>
            </a:r>
            <a:r>
              <a:rPr lang="cs-CZ" u="sng" dirty="0">
                <a:solidFill>
                  <a:srgbClr val="FF0000"/>
                </a:solidFill>
              </a:rPr>
              <a:t>Nerovnoměrný pohyb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- </a:t>
            </a:r>
            <a:r>
              <a:rPr lang="cs-CZ" sz="2800" dirty="0"/>
              <a:t>rychlost se mění </a:t>
            </a:r>
          </a:p>
          <a:p>
            <a:r>
              <a:rPr lang="cs-CZ" sz="2800" dirty="0"/>
              <a:t>těleso za stejnou dobu urazí různou dráhy (vzdálenost)</a:t>
            </a:r>
          </a:p>
          <a:p>
            <a:pPr>
              <a:buNone/>
            </a:pPr>
            <a:r>
              <a:rPr lang="cs-CZ" sz="2800" b="1" u="sng" dirty="0"/>
              <a:t>Dělení:</a:t>
            </a:r>
          </a:p>
          <a:p>
            <a:pPr>
              <a:buNone/>
            </a:pPr>
            <a:r>
              <a:rPr lang="cs-CZ" sz="2800" b="1" dirty="0"/>
              <a:t>a) zrychlený </a:t>
            </a:r>
            <a:r>
              <a:rPr lang="cs-CZ" sz="2800" dirty="0"/>
              <a:t>- těleso zrychluje</a:t>
            </a:r>
          </a:p>
          <a:p>
            <a:pPr>
              <a:buNone/>
            </a:pPr>
            <a:r>
              <a:rPr lang="cs-CZ" sz="2800" b="1" dirty="0"/>
              <a:t>b) zpomalený </a:t>
            </a:r>
            <a:r>
              <a:rPr lang="cs-CZ" sz="2800" dirty="0"/>
              <a:t>- těleso zpomaluje</a:t>
            </a:r>
          </a:p>
          <a:p>
            <a:pPr>
              <a:buNone/>
            </a:pPr>
            <a:endParaRPr lang="cs-CZ" sz="2800" dirty="0"/>
          </a:p>
        </p:txBody>
      </p:sp>
      <p:pic>
        <p:nvPicPr>
          <p:cNvPr id="11268" name="Picture 4" descr="Další porouchaný eskalátor v metru. Lidé nemohou vstupovat d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628800"/>
            <a:ext cx="2627784" cy="171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techmania.cz/edutorium/data/fil_3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690" y="4725144"/>
            <a:ext cx="281534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tx2"/>
                </a:solidFill>
              </a:rPr>
              <a:t>Rychlost rovnoměrného pohybu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Značíme: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v</a:t>
            </a:r>
            <a:r>
              <a:rPr lang="cs-CZ" dirty="0">
                <a:latin typeface="+mj-lt"/>
              </a:rPr>
              <a:t>		jednotka: </a:t>
            </a:r>
            <a:r>
              <a:rPr lang="cs-CZ" dirty="0">
                <a:solidFill>
                  <a:srgbClr val="FF0000"/>
                </a:solidFill>
                <a:latin typeface="+mj-lt"/>
              </a:rPr>
              <a:t>m/s </a:t>
            </a:r>
            <a:r>
              <a:rPr lang="cs-CZ" dirty="0">
                <a:latin typeface="+mj-lt"/>
              </a:rPr>
              <a:t>nebo</a:t>
            </a:r>
            <a:r>
              <a:rPr lang="cs-CZ" dirty="0">
                <a:solidFill>
                  <a:srgbClr val="FF0000"/>
                </a:solidFill>
                <a:latin typeface="+mj-lt"/>
              </a:rPr>
              <a:t> km/h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Výpočet: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v = s : t   </a:t>
            </a:r>
          </a:p>
          <a:p>
            <a:pPr>
              <a:buNone/>
            </a:pPr>
            <a:r>
              <a:rPr lang="cs-CZ" sz="2400" b="1" dirty="0">
                <a:solidFill>
                  <a:srgbClr val="FF0000"/>
                </a:solidFill>
                <a:latin typeface="+mj-lt"/>
              </a:rPr>
              <a:t>	</a:t>
            </a:r>
          </a:p>
          <a:p>
            <a:pPr>
              <a:buNone/>
            </a:pPr>
            <a:r>
              <a:rPr lang="cs-CZ" sz="2400" b="1" dirty="0">
                <a:solidFill>
                  <a:srgbClr val="FF0000"/>
                </a:solidFill>
                <a:latin typeface="+mj-lt"/>
              </a:rPr>
              <a:t>	</a:t>
            </a:r>
            <a:r>
              <a:rPr lang="cs-CZ" sz="2400" dirty="0"/>
              <a:t>s - dráha rovnoměrného pohybu	</a:t>
            </a:r>
            <a:r>
              <a:rPr lang="cs-CZ" sz="2400" b="1" dirty="0">
                <a:solidFill>
                  <a:srgbClr val="FF0000"/>
                </a:solidFill>
              </a:rPr>
              <a:t> s = v . t 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t - čas (doba)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	</a:t>
            </a:r>
            <a:r>
              <a:rPr lang="cs-CZ" sz="2400" b="1" dirty="0">
                <a:solidFill>
                  <a:srgbClr val="FF0000"/>
                </a:solidFill>
              </a:rPr>
              <a:t> t = s : v</a:t>
            </a:r>
            <a:endParaRPr lang="cs-CZ" sz="2400" dirty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 						</a:t>
            </a:r>
            <a:endParaRPr lang="cs-CZ" dirty="0">
              <a:solidFill>
                <a:srgbClr val="FF0000"/>
              </a:solidFill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>
              <a:latin typeface="+mj-lt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370869"/>
            <a:ext cx="5004048" cy="248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988840"/>
            <a:ext cx="976108" cy="94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21852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OPAKOVÁNÍ 7. ročníku - </a:t>
            </a:r>
            <a:r>
              <a:rPr lang="cs-CZ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SÍLA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689317"/>
            <a:ext cx="8893652" cy="6168683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Čím je síla určena?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>
                <a:solidFill>
                  <a:srgbClr val="FF0000"/>
                </a:solidFill>
              </a:rPr>
              <a:t>Velikostí a směrem.</a:t>
            </a:r>
          </a:p>
          <a:p>
            <a:r>
              <a:rPr lang="cs-CZ" sz="2800" dirty="0"/>
              <a:t>Na čem závisí účinky síly?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</a:rPr>
              <a:t>		Na velikosti a místě působení.</a:t>
            </a:r>
            <a:endParaRPr lang="cs-CZ" sz="2800" dirty="0"/>
          </a:p>
          <a:p>
            <a:r>
              <a:rPr lang="cs-CZ" sz="2800" dirty="0"/>
              <a:t>Co víte o gravitační síle?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- síla, která přitahuje tělesa k Z. 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- směr svisle dolu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- se vzdáleností slábne</a:t>
            </a:r>
          </a:p>
          <a:p>
            <a:pPr>
              <a:buNone/>
            </a:pPr>
            <a:r>
              <a:rPr lang="cs-CZ" sz="2800" dirty="0"/>
              <a:t>	</a:t>
            </a:r>
            <a:r>
              <a:rPr lang="cs-CZ" sz="2800" dirty="0">
                <a:solidFill>
                  <a:srgbClr val="FF0000"/>
                </a:solidFill>
              </a:rPr>
              <a:t>- vzoreček: </a:t>
            </a:r>
            <a:r>
              <a:rPr lang="cs-CZ" sz="2800" dirty="0" err="1">
                <a:solidFill>
                  <a:srgbClr val="FF0000"/>
                </a:solidFill>
              </a:rPr>
              <a:t>Fg</a:t>
            </a:r>
            <a:r>
              <a:rPr lang="cs-CZ" sz="2800" dirty="0">
                <a:solidFill>
                  <a:srgbClr val="FF0000"/>
                </a:solidFill>
              </a:rPr>
              <a:t>= m</a:t>
            </a:r>
            <a:r>
              <a:rPr lang="cs-CZ" sz="2800" dirty="0">
                <a:solidFill>
                  <a:srgbClr val="FF0000"/>
                </a:solidFill>
                <a:sym typeface="Wingdings"/>
              </a:rPr>
              <a:t> g</a:t>
            </a:r>
          </a:p>
          <a:p>
            <a:r>
              <a:rPr lang="cs-CZ" sz="2800" dirty="0"/>
              <a:t>Může na jedno těleso působit více sil?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>
                <a:solidFill>
                  <a:srgbClr val="FF0000"/>
                </a:solidFill>
              </a:rPr>
              <a:t>ANO</a:t>
            </a:r>
          </a:p>
          <a:p>
            <a:r>
              <a:rPr lang="cs-CZ" sz="2800" dirty="0"/>
              <a:t>Uveď příklad!</a:t>
            </a:r>
          </a:p>
          <a:p>
            <a:pPr>
              <a:buNone/>
            </a:pPr>
            <a:r>
              <a:rPr lang="cs-CZ" sz="2800" dirty="0">
                <a:sym typeface="Wingdings"/>
              </a:rPr>
              <a:t>	</a:t>
            </a:r>
            <a:r>
              <a:rPr lang="cs-CZ" sz="2800" dirty="0">
                <a:solidFill>
                  <a:srgbClr val="FF0000"/>
                </a:solidFill>
                <a:sym typeface="Wingdings"/>
              </a:rPr>
              <a:t>Letící letadlo, tažené sáně apod.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Honza Hampl\Pictures\Obrázek 2.jpg">
            <a:extLst>
              <a:ext uri="{FF2B5EF4-FFF2-40B4-BE49-F238E27FC236}">
                <a16:creationId xmlns:a16="http://schemas.microsoft.com/office/drawing/2014/main" xmlns="" id="{1BAAF2DF-BBF0-4FAA-AD1F-8E22B11A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656" y="3773658"/>
            <a:ext cx="3325394" cy="1572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908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71612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rgbClr val="0070C0"/>
                </a:solidFill>
              </a:rPr>
              <a:t>Přepočet rychlosti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700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3600" b="1" dirty="0">
                <a:solidFill>
                  <a:srgbClr val="FF0000"/>
                </a:solidFill>
              </a:rPr>
              <a:t>1m/s = 3,6 km/h</a:t>
            </a:r>
            <a:endParaRPr lang="cs-CZ" sz="36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928662" y="4429131"/>
          <a:ext cx="6743103" cy="2275535"/>
        </p:xfrm>
        <a:graphic>
          <a:graphicData uri="http://schemas.openxmlformats.org/drawingml/2006/table">
            <a:tbl>
              <a:tblPr/>
              <a:tblGrid>
                <a:gridCol w="2247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7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7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494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Přepočet rychlostí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40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 km/h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 : 3,6 =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m/s</a:t>
                      </a:r>
                      <a:endParaRPr lang="cs-CZ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65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m/s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</a:t>
                      </a:r>
                      <a:r>
                        <a:rPr lang="cs-CZ" sz="2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·</a:t>
                      </a:r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3,6 =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 km/h</a:t>
                      </a:r>
                      <a:endParaRPr lang="cs-CZ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857488" y="857232"/>
            <a:ext cx="328614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21646"/>
            <a:ext cx="3000396" cy="273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cs-CZ" sz="6000" b="1" u="sng" dirty="0">
                <a:solidFill>
                  <a:srgbClr val="FF0000"/>
                </a:solidFill>
              </a:rPr>
              <a:t>Tlak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ym typeface="Wingdings"/>
              </a:rPr>
              <a:t>	</a:t>
            </a:r>
            <a:r>
              <a:rPr lang="cs-CZ" sz="3100" dirty="0">
                <a:sym typeface="Wingdings"/>
              </a:rPr>
              <a:t>= fyzikální veličina, která popisuje účinky tlakové sily.</a:t>
            </a:r>
          </a:p>
          <a:p>
            <a:pPr>
              <a:buNone/>
            </a:pPr>
            <a:r>
              <a:rPr lang="cs-CZ" dirty="0">
                <a:sym typeface="Wingdings"/>
              </a:rPr>
              <a:t>	- vyjadřuje sílu působící na plochu.</a:t>
            </a:r>
          </a:p>
          <a:p>
            <a:pPr>
              <a:buNone/>
            </a:pPr>
            <a:r>
              <a:rPr lang="cs-CZ" dirty="0">
                <a:sym typeface="Wingdings"/>
              </a:rPr>
              <a:t>	</a:t>
            </a:r>
            <a:r>
              <a:rPr lang="cs-CZ" u="sng" dirty="0">
                <a:sym typeface="Wingdings"/>
              </a:rPr>
              <a:t>Značka:</a:t>
            </a:r>
            <a:r>
              <a:rPr lang="cs-CZ" dirty="0">
                <a:sym typeface="Wingdings"/>
              </a:rPr>
              <a:t> </a:t>
            </a:r>
            <a:r>
              <a:rPr lang="cs-CZ" dirty="0">
                <a:solidFill>
                  <a:srgbClr val="FF0000"/>
                </a:solidFill>
                <a:sym typeface="Wingdings"/>
              </a:rPr>
              <a:t>p</a:t>
            </a:r>
            <a:r>
              <a:rPr lang="cs-CZ" dirty="0">
                <a:sym typeface="Wingdings"/>
              </a:rPr>
              <a:t> </a:t>
            </a:r>
          </a:p>
          <a:p>
            <a:pPr>
              <a:buNone/>
            </a:pPr>
            <a:r>
              <a:rPr lang="cs-CZ" dirty="0">
                <a:sym typeface="Wingdings"/>
              </a:rPr>
              <a:t>	</a:t>
            </a:r>
            <a:r>
              <a:rPr lang="cs-CZ" u="sng" dirty="0">
                <a:sym typeface="Wingdings"/>
              </a:rPr>
              <a:t>Jednotky:</a:t>
            </a:r>
            <a:r>
              <a:rPr lang="cs-CZ" dirty="0">
                <a:sym typeface="Wingdings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/>
              </a:rPr>
              <a:t>Pa</a:t>
            </a:r>
            <a:r>
              <a:rPr lang="cs-CZ" dirty="0">
                <a:sym typeface="Wingdings"/>
              </a:rPr>
              <a:t> =  pascal (čti </a:t>
            </a:r>
            <a:r>
              <a:rPr lang="cs-CZ" dirty="0" err="1">
                <a:sym typeface="Wingdings"/>
              </a:rPr>
              <a:t>paskal</a:t>
            </a:r>
            <a:r>
              <a:rPr lang="cs-CZ" dirty="0">
                <a:sym typeface="Wingdings"/>
              </a:rPr>
              <a:t>)</a:t>
            </a:r>
          </a:p>
          <a:p>
            <a:pPr>
              <a:buNone/>
            </a:pPr>
            <a:endParaRPr lang="cs-CZ" sz="1000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u="sng" dirty="0"/>
              <a:t>Výpočet tlaku</a:t>
            </a:r>
            <a:r>
              <a:rPr lang="cs-CZ" dirty="0"/>
              <a:t>: </a:t>
            </a:r>
            <a:r>
              <a:rPr lang="cs-CZ" b="1" dirty="0">
                <a:solidFill>
                  <a:srgbClr val="FF0000"/>
                </a:solidFill>
              </a:rPr>
              <a:t>p </a:t>
            </a:r>
            <a:r>
              <a:rPr lang="cs-CZ" b="1" dirty="0">
                <a:solidFill>
                  <a:srgbClr val="FF0000"/>
                </a:solidFill>
                <a:sym typeface="Wingdings"/>
              </a:rPr>
              <a:t>= </a:t>
            </a:r>
            <a:r>
              <a:rPr lang="cs-CZ" b="1" dirty="0" err="1">
                <a:solidFill>
                  <a:srgbClr val="FF0000"/>
                </a:solidFill>
                <a:sym typeface="Wingdings"/>
              </a:rPr>
              <a:t>F</a:t>
            </a:r>
            <a:r>
              <a:rPr lang="cs-CZ" sz="2400" b="1" dirty="0" err="1">
                <a:solidFill>
                  <a:srgbClr val="FF0000"/>
                </a:solidFill>
                <a:sym typeface="Wingdings"/>
              </a:rPr>
              <a:t>t</a:t>
            </a:r>
            <a:r>
              <a:rPr lang="cs-CZ" b="1" dirty="0">
                <a:solidFill>
                  <a:srgbClr val="FF0000"/>
                </a:solidFill>
                <a:sym typeface="Wingdings"/>
              </a:rPr>
              <a:t> : S		</a:t>
            </a:r>
            <a:r>
              <a:rPr lang="cs-CZ" sz="2800" dirty="0" err="1">
                <a:solidFill>
                  <a:srgbClr val="FF0000"/>
                </a:solidFill>
                <a:sym typeface="Wingdings"/>
              </a:rPr>
              <a:t>F</a:t>
            </a:r>
            <a:r>
              <a:rPr lang="cs-CZ" sz="2000" dirty="0" err="1">
                <a:solidFill>
                  <a:srgbClr val="FF0000"/>
                </a:solidFill>
                <a:sym typeface="Wingdings"/>
              </a:rPr>
              <a:t>t</a:t>
            </a:r>
            <a:r>
              <a:rPr lang="cs-CZ" sz="2800" dirty="0">
                <a:sym typeface="Wingdings"/>
              </a:rPr>
              <a:t> – tlaková síla </a:t>
            </a:r>
            <a:r>
              <a:rPr lang="cs-CZ" sz="1600" dirty="0"/>
              <a:t>(</a:t>
            </a:r>
            <a:r>
              <a:rPr lang="cs-CZ" sz="1600" b="1" dirty="0"/>
              <a:t>N-</a:t>
            </a:r>
            <a:r>
              <a:rPr lang="cs-CZ" sz="1600" dirty="0"/>
              <a:t>Newton)</a:t>
            </a:r>
            <a:endParaRPr lang="cs-CZ" sz="1600" dirty="0">
              <a:sym typeface="Wingdings"/>
            </a:endParaRPr>
          </a:p>
          <a:p>
            <a:pPr>
              <a:buNone/>
            </a:pPr>
            <a:r>
              <a:rPr lang="cs-CZ" sz="2800" dirty="0">
                <a:sym typeface="Wingdings"/>
              </a:rPr>
              <a:t>							</a:t>
            </a:r>
            <a:r>
              <a:rPr lang="cs-CZ" sz="2800" dirty="0">
                <a:solidFill>
                  <a:srgbClr val="FF0000"/>
                </a:solidFill>
                <a:sym typeface="Wingdings"/>
              </a:rPr>
              <a:t>S</a:t>
            </a:r>
            <a:r>
              <a:rPr lang="cs-CZ" sz="2800" dirty="0">
                <a:sym typeface="Wingdings"/>
              </a:rPr>
              <a:t> – plocha </a:t>
            </a:r>
            <a:r>
              <a:rPr lang="cs-CZ" sz="1600" b="1" dirty="0">
                <a:sym typeface="Wingdings"/>
              </a:rPr>
              <a:t>(</a:t>
            </a:r>
            <a:r>
              <a:rPr lang="cs-CZ" sz="1600" b="1" dirty="0"/>
              <a:t>m</a:t>
            </a:r>
            <a:r>
              <a:rPr lang="cs-CZ" sz="1600" b="1" baseline="30000" dirty="0"/>
              <a:t>2</a:t>
            </a:r>
            <a:r>
              <a:rPr lang="cs-CZ" sz="1600" b="1" dirty="0"/>
              <a:t> - </a:t>
            </a:r>
            <a:r>
              <a:rPr lang="cs-CZ" sz="1600" dirty="0"/>
              <a:t>metr čtvereční)</a:t>
            </a:r>
            <a:endParaRPr lang="cs-CZ" sz="1600" dirty="0">
              <a:sym typeface="Wingdings"/>
            </a:endParaRPr>
          </a:p>
          <a:p>
            <a:pPr>
              <a:buNone/>
            </a:pPr>
            <a:r>
              <a:rPr lang="cs-CZ" dirty="0">
                <a:sym typeface="Wingdings"/>
              </a:rPr>
              <a:t>		</a:t>
            </a:r>
            <a:endParaRPr lang="cs-CZ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000892" y="1714488"/>
            <a:ext cx="1643187" cy="2035623"/>
            <a:chOff x="3064" y="1869"/>
            <a:chExt cx="2758" cy="2887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3424" y="1888"/>
              <a:ext cx="2041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sk-SK" sz="4000" dirty="0"/>
            </a:p>
          </p:txBody>
        </p:sp>
        <p:pic>
          <p:nvPicPr>
            <p:cNvPr id="6" name="Picture 12" descr="Blaise Pasc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4" y="1869"/>
              <a:ext cx="2758" cy="2887"/>
            </a:xfrm>
            <a:prstGeom prst="rect">
              <a:avLst/>
            </a:prstGeom>
            <a:noFill/>
          </p:spPr>
        </p:pic>
      </p:grpSp>
      <p:sp>
        <p:nvSpPr>
          <p:cNvPr id="7" name="TextovéPole 8"/>
          <p:cNvSpPr txBox="1"/>
          <p:nvPr/>
        </p:nvSpPr>
        <p:spPr>
          <a:xfrm>
            <a:off x="7452320" y="4766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b="1" dirty="0"/>
              <a:t>(86 až 89)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725144"/>
            <a:ext cx="1071570" cy="1015172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2555776" y="4149080"/>
            <a:ext cx="1496208" cy="5897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229201"/>
            <a:ext cx="301454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284984"/>
            <a:ext cx="1500198" cy="658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u="sng" dirty="0"/>
              <a:t>Převody jednotek tlaku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579296" cy="6093296"/>
          </a:xfrm>
        </p:spPr>
        <p:txBody>
          <a:bodyPr/>
          <a:lstStyle/>
          <a:p>
            <a:pPr>
              <a:buNone/>
            </a:pPr>
            <a:r>
              <a:rPr lang="cs-CZ" dirty="0"/>
              <a:t>				</a:t>
            </a:r>
            <a:r>
              <a:rPr lang="cs-CZ" sz="4000" b="1" dirty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sz="3600" b="1" dirty="0"/>
          </a:p>
          <a:p>
            <a:pPr>
              <a:buNone/>
            </a:pP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9" name="Zahnutá šipka dolů 8"/>
          <p:cNvSpPr/>
          <p:nvPr/>
        </p:nvSpPr>
        <p:spPr>
          <a:xfrm>
            <a:off x="2699792" y="2492896"/>
            <a:ext cx="1944216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hnutá šipka dolů 9"/>
          <p:cNvSpPr/>
          <p:nvPr/>
        </p:nvSpPr>
        <p:spPr>
          <a:xfrm>
            <a:off x="4788024" y="2420888"/>
            <a:ext cx="2016224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nahoru 10"/>
          <p:cNvSpPr/>
          <p:nvPr/>
        </p:nvSpPr>
        <p:spPr>
          <a:xfrm flipH="1">
            <a:off x="2555776" y="4005064"/>
            <a:ext cx="2088232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nahoru 11"/>
          <p:cNvSpPr/>
          <p:nvPr/>
        </p:nvSpPr>
        <p:spPr>
          <a:xfrm flipH="1">
            <a:off x="4716016" y="4005064"/>
            <a:ext cx="2088232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38225"/>
            <a:ext cx="82010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cs-CZ" sz="6000" b="1" u="sng" dirty="0">
                <a:solidFill>
                  <a:srgbClr val="FF0000"/>
                </a:solidFill>
              </a:rPr>
              <a:t>Tlak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ym typeface="Wingdings"/>
              </a:rPr>
              <a:t>	</a:t>
            </a:r>
            <a:r>
              <a:rPr lang="cs-CZ" b="1" u="sng" dirty="0">
                <a:solidFill>
                  <a:srgbClr val="0070C0"/>
                </a:solidFill>
                <a:sym typeface="Wingdings"/>
              </a:rPr>
              <a:t>Velikost tlaku je závislá:</a:t>
            </a:r>
          </a:p>
          <a:p>
            <a:pPr lvl="2">
              <a:buFont typeface="Wingdings" pitchFamily="2" charset="2"/>
              <a:buChar char="Ø"/>
            </a:pPr>
            <a:r>
              <a:rPr lang="cs-CZ" sz="2800" dirty="0">
                <a:sym typeface="Wingdings"/>
              </a:rPr>
              <a:t> na velikosti tlakové síly – čím větší síla, tím větší tlak</a:t>
            </a:r>
          </a:p>
          <a:p>
            <a:pPr lvl="2">
              <a:buFont typeface="Wingdings" pitchFamily="2" charset="2"/>
              <a:buChar char="Ø"/>
            </a:pPr>
            <a:r>
              <a:rPr lang="cs-CZ" sz="2800" dirty="0">
                <a:sym typeface="Wingdings"/>
              </a:rPr>
              <a:t> na velikosti plochy, čím větší plocha tím menší tlak </a:t>
            </a:r>
            <a:r>
              <a:rPr lang="cs-CZ" dirty="0">
                <a:sym typeface="Wingdings"/>
              </a:rPr>
              <a:t>		</a:t>
            </a:r>
            <a:endParaRPr lang="cs-CZ" dirty="0"/>
          </a:p>
        </p:txBody>
      </p:sp>
      <p:pic>
        <p:nvPicPr>
          <p:cNvPr id="10" name="Picture 10" descr="http://files.zs-fyzika.webnode.cz/200000010-483a24933e/tl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76966"/>
            <a:ext cx="5868144" cy="2981033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5242"/>
            <a:ext cx="3491880" cy="188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Mechanické vlastnosti kapalin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u="sng" dirty="0">
                <a:solidFill>
                  <a:schemeClr val="tx2"/>
                </a:solidFill>
              </a:rPr>
              <a:t>Vlastnosti kapalin:</a:t>
            </a:r>
          </a:p>
          <a:p>
            <a:r>
              <a:rPr lang="cs-CZ" dirty="0"/>
              <a:t>snadno mění tvar (dle nádoby)</a:t>
            </a:r>
          </a:p>
          <a:p>
            <a:r>
              <a:rPr lang="cs-CZ" dirty="0"/>
              <a:t>tekuté – dají se přelévat</a:t>
            </a:r>
          </a:p>
          <a:p>
            <a:r>
              <a:rPr lang="cs-CZ" dirty="0"/>
              <a:t>v klidu je hladina ve vodorovné rovině</a:t>
            </a:r>
          </a:p>
          <a:p>
            <a:r>
              <a:rPr lang="cs-CZ" dirty="0"/>
              <a:t>nestlačitelné (stálý objem)</a:t>
            </a:r>
          </a:p>
          <a:p>
            <a:r>
              <a:rPr lang="cs-CZ" dirty="0"/>
              <a:t>snadno dělitelné (kapky)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191125"/>
            <a:ext cx="41052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733257"/>
            <a:ext cx="4111133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340768"/>
            <a:ext cx="17240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52"/>
            <a:ext cx="7524328" cy="67151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	</a:t>
            </a:r>
            <a:endParaRPr lang="cs-CZ" b="1" u="sng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sz="3000" b="1" u="sng" dirty="0"/>
              <a:t>Dělení tlaku v kapalině: </a:t>
            </a:r>
          </a:p>
          <a:p>
            <a:pPr>
              <a:buNone/>
            </a:pPr>
            <a:r>
              <a:rPr lang="cs-CZ" sz="3000" dirty="0"/>
              <a:t>		</a:t>
            </a:r>
            <a:r>
              <a:rPr lang="cs-CZ" sz="3000" b="1" dirty="0">
                <a:solidFill>
                  <a:srgbClr val="0070C0"/>
                </a:solidFill>
              </a:rPr>
              <a:t>a) tlak vyvolaný vnější silou  </a:t>
            </a:r>
          </a:p>
          <a:p>
            <a:pPr>
              <a:buNone/>
            </a:pPr>
            <a:r>
              <a:rPr lang="cs-CZ" sz="2800" dirty="0"/>
              <a:t>– vyvolává ho síla, která působí na kapalinu z vnějšku</a:t>
            </a:r>
          </a:p>
          <a:p>
            <a:pPr>
              <a:buNone/>
            </a:pPr>
            <a:r>
              <a:rPr lang="cs-CZ" sz="2800" dirty="0"/>
              <a:t>- Využití hydraulická zařízení</a:t>
            </a:r>
          </a:p>
          <a:p>
            <a:pPr>
              <a:buNone/>
            </a:pPr>
            <a:r>
              <a:rPr lang="cs-CZ" sz="900" dirty="0"/>
              <a:t> </a:t>
            </a:r>
          </a:p>
          <a:p>
            <a:pPr>
              <a:buNone/>
            </a:pPr>
            <a:r>
              <a:rPr lang="cs-CZ" sz="3000" dirty="0"/>
              <a:t>		 </a:t>
            </a:r>
            <a:r>
              <a:rPr lang="cs-CZ" sz="3000" b="1" dirty="0">
                <a:solidFill>
                  <a:srgbClr val="0070C0"/>
                </a:solidFill>
              </a:rPr>
              <a:t>b) hydrostatický tlak - </a:t>
            </a:r>
            <a:r>
              <a:rPr lang="cs-CZ" sz="3000" b="1" dirty="0" err="1">
                <a:solidFill>
                  <a:srgbClr val="0070C0"/>
                </a:solidFill>
              </a:rPr>
              <a:t>p</a:t>
            </a:r>
            <a:r>
              <a:rPr lang="cs-CZ" sz="3000" b="1" baseline="-25000" dirty="0" err="1">
                <a:solidFill>
                  <a:srgbClr val="0070C0"/>
                </a:solidFill>
              </a:rPr>
              <a:t>h</a:t>
            </a:r>
            <a:endParaRPr lang="cs-CZ" sz="30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sz="3000" dirty="0"/>
              <a:t>– je vyvolán gravitační silou Země</a:t>
            </a:r>
          </a:p>
          <a:p>
            <a:pPr>
              <a:buFontTx/>
              <a:buChar char="-"/>
            </a:pPr>
            <a:r>
              <a:rPr lang="cs-CZ" sz="3000" b="1" i="1" dirty="0"/>
              <a:t>je ovlivněn hloubkou</a:t>
            </a:r>
            <a:endParaRPr lang="cs-CZ" sz="3000" dirty="0"/>
          </a:p>
          <a:p>
            <a:pPr>
              <a:buNone/>
            </a:pPr>
            <a:endParaRPr lang="cs-CZ" sz="3000" dirty="0"/>
          </a:p>
          <a:p>
            <a:pPr>
              <a:buNone/>
            </a:pPr>
            <a:endParaRPr lang="cs-CZ" sz="3000" dirty="0"/>
          </a:p>
          <a:p>
            <a:pPr>
              <a:buNone/>
            </a:pPr>
            <a:r>
              <a:rPr lang="cs-CZ" sz="800" dirty="0"/>
              <a:t>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endParaRPr lang="cs-CZ" sz="30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0" y="0"/>
          <a:ext cx="9144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2918">
                <a:tc>
                  <a:txBody>
                    <a:bodyPr/>
                    <a:lstStyle/>
                    <a:p>
                      <a:pPr algn="ctr"/>
                      <a:r>
                        <a:rPr lang="cs-CZ" sz="4000" b="1" u="sng" dirty="0">
                          <a:solidFill>
                            <a:srgbClr val="FF0000"/>
                          </a:solidFill>
                        </a:rPr>
                        <a:t>TLAK V KAPALINĚ</a:t>
                      </a:r>
                      <a:endParaRPr lang="cs-CZ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ovéPole 8"/>
          <p:cNvSpPr txBox="1"/>
          <p:nvPr/>
        </p:nvSpPr>
        <p:spPr>
          <a:xfrm>
            <a:off x="7918985" y="18864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(99 až 102)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25144"/>
            <a:ext cx="1549524" cy="20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831937"/>
            <a:ext cx="1691679" cy="30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836712"/>
            <a:ext cx="1533258" cy="207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11"/>
          <p:cNvSpPr/>
          <p:nvPr/>
        </p:nvSpPr>
        <p:spPr>
          <a:xfrm>
            <a:off x="1979712" y="2132856"/>
            <a:ext cx="2088232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cs-CZ" b="1" u="sng" dirty="0">
                <a:solidFill>
                  <a:schemeClr val="tx2"/>
                </a:solidFill>
              </a:rPr>
              <a:t>Hydrostatický TLAK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	Značka:</a:t>
            </a:r>
            <a:r>
              <a:rPr lang="cs-CZ" dirty="0"/>
              <a:t> </a:t>
            </a:r>
            <a:r>
              <a:rPr lang="cs-CZ" dirty="0" err="1"/>
              <a:t>p</a:t>
            </a:r>
            <a:r>
              <a:rPr lang="cs-CZ" baseline="-25000" dirty="0" err="1"/>
              <a:t>h</a:t>
            </a:r>
            <a:endParaRPr lang="cs-CZ" baseline="-25000" dirty="0"/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	Jednotky:</a:t>
            </a:r>
            <a:r>
              <a:rPr lang="cs-CZ" dirty="0"/>
              <a:t> Pa, </a:t>
            </a:r>
            <a:r>
              <a:rPr lang="cs-CZ" dirty="0" err="1"/>
              <a:t>kPa</a:t>
            </a:r>
            <a:r>
              <a:rPr lang="cs-CZ" dirty="0"/>
              <a:t>, </a:t>
            </a:r>
            <a:r>
              <a:rPr lang="cs-CZ" dirty="0" err="1"/>
              <a:t>Mpa</a:t>
            </a:r>
            <a:endParaRPr lang="cs-CZ" dirty="0"/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	Výpočet:</a:t>
            </a:r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sz="2400" dirty="0"/>
              <a:t>	</a:t>
            </a:r>
            <a:r>
              <a:rPr lang="cs-CZ" b="1" u="sng" dirty="0" err="1"/>
              <a:t>p</a:t>
            </a:r>
            <a:r>
              <a:rPr lang="cs-CZ" sz="2800" b="1" u="sng" baseline="-25000" dirty="0" err="1"/>
              <a:t>h</a:t>
            </a:r>
            <a:r>
              <a:rPr lang="cs-CZ" sz="2800" b="1" u="sng" baseline="-25000" dirty="0"/>
              <a:t>  </a:t>
            </a:r>
            <a:r>
              <a:rPr lang="cs-CZ" b="1" u="sng" dirty="0"/>
              <a:t>závisí na:</a:t>
            </a: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		a) hustotě kapaliny - </a:t>
            </a:r>
            <a:r>
              <a:rPr lang="el-GR" dirty="0"/>
              <a:t>ρ</a:t>
            </a:r>
            <a:endParaRPr lang="cs-CZ" dirty="0"/>
          </a:p>
          <a:p>
            <a:pPr>
              <a:buNone/>
            </a:pPr>
            <a:r>
              <a:rPr lang="cs-CZ" dirty="0"/>
              <a:t>			b) hloubce - h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0264993"/>
              </p:ext>
            </p:extLst>
          </p:nvPr>
        </p:nvGraphicFramePr>
        <p:xfrm>
          <a:off x="1979712" y="2204864"/>
          <a:ext cx="1973262" cy="550862"/>
        </p:xfrm>
        <a:graphic>
          <a:graphicData uri="http://schemas.openxmlformats.org/presentationml/2006/ole">
            <p:oleObj spid="_x0000_s1034" name="Rovnice" r:id="rId3" imgW="18592800" imgH="5181600" progId="Equation.3">
              <p:embed/>
            </p:oleObj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715272" y="35716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(110 až 114)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272" y="142852"/>
            <a:ext cx="559300" cy="5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cs-CZ" b="1" u="sng" dirty="0" smtClean="0">
                <a:solidFill>
                  <a:schemeClr val="tx2"/>
                </a:solidFill>
              </a:rPr>
              <a:t>Vztlaková síla</a:t>
            </a:r>
            <a:endParaRPr lang="cs-CZ" b="1" u="sng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000" dirty="0" smtClean="0"/>
              <a:t>	- je výslednice sil tlakových</a:t>
            </a:r>
          </a:p>
          <a:p>
            <a:pPr>
              <a:buNone/>
            </a:pPr>
            <a:r>
              <a:rPr lang="cs-CZ" sz="3000" dirty="0" smtClean="0"/>
              <a:t>	- je síla, která působí na ponořené těleso do kapaliny svisle vzhůru (nadlehčuje ho). </a:t>
            </a:r>
          </a:p>
          <a:p>
            <a:pPr>
              <a:buNone/>
            </a:pPr>
            <a:r>
              <a:rPr lang="cs-CZ" sz="3000" dirty="0" smtClean="0"/>
              <a:t>	- je způsobena hydrostatickým tlakem </a:t>
            </a:r>
            <a:r>
              <a:rPr lang="cs-CZ" sz="3000" dirty="0" err="1" smtClean="0"/>
              <a:t>p</a:t>
            </a:r>
            <a:r>
              <a:rPr lang="cs-CZ" sz="3000" baseline="-25000" dirty="0" err="1" smtClean="0"/>
              <a:t>h</a:t>
            </a:r>
            <a:endParaRPr lang="cs-CZ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	Značka:</a:t>
            </a:r>
            <a:r>
              <a:rPr lang="cs-CZ" b="1" dirty="0" smtClean="0"/>
              <a:t> </a:t>
            </a:r>
            <a:r>
              <a:rPr lang="cs-CZ" b="1" dirty="0" err="1" smtClean="0"/>
              <a:t>F</a:t>
            </a:r>
            <a:r>
              <a:rPr lang="cs-CZ" b="1" baseline="-25000" dirty="0" err="1" smtClean="0"/>
              <a:t>vz</a:t>
            </a:r>
            <a:r>
              <a:rPr lang="cs-CZ" dirty="0" smtClean="0"/>
              <a:t> 	</a:t>
            </a:r>
            <a:r>
              <a:rPr lang="cs-CZ" dirty="0" smtClean="0">
                <a:solidFill>
                  <a:srgbClr val="FF0000"/>
                </a:solidFill>
              </a:rPr>
              <a:t>Jednotka: </a:t>
            </a:r>
            <a:r>
              <a:rPr lang="cs-CZ" dirty="0" smtClean="0"/>
              <a:t>N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3000" b="1" u="sng" dirty="0" smtClean="0"/>
              <a:t>Vztlaková síla</a:t>
            </a:r>
            <a:r>
              <a:rPr lang="cs-CZ" sz="3000" u="sng" dirty="0" smtClean="0"/>
              <a:t> </a:t>
            </a:r>
            <a:r>
              <a:rPr lang="cs-CZ" sz="3000" b="1" u="sng" dirty="0" smtClean="0"/>
              <a:t>závisí:</a:t>
            </a:r>
            <a:r>
              <a:rPr lang="cs-CZ" sz="3000" b="1" dirty="0" smtClean="0"/>
              <a:t> </a:t>
            </a:r>
            <a:r>
              <a:rPr lang="cs-CZ" sz="3000" b="1" dirty="0" smtClean="0">
                <a:solidFill>
                  <a:srgbClr val="FF0000"/>
                </a:solidFill>
              </a:rPr>
              <a:t>a) </a:t>
            </a:r>
            <a:r>
              <a:rPr lang="cs-CZ" sz="3000" b="1" dirty="0" smtClean="0">
                <a:solidFill>
                  <a:srgbClr val="0070C0"/>
                </a:solidFill>
              </a:rPr>
              <a:t>na objemu ponořené části tělesa </a:t>
            </a:r>
            <a:r>
              <a:rPr lang="cs-CZ" sz="3000" dirty="0" smtClean="0"/>
              <a:t>			      </a:t>
            </a:r>
            <a:r>
              <a:rPr lang="cs-CZ" sz="3000" b="1" dirty="0" smtClean="0">
                <a:solidFill>
                  <a:srgbClr val="FF0000"/>
                </a:solidFill>
              </a:rPr>
              <a:t>b) </a:t>
            </a:r>
            <a:r>
              <a:rPr lang="cs-CZ" sz="3000" b="1" dirty="0" smtClean="0">
                <a:solidFill>
                  <a:srgbClr val="0070C0"/>
                </a:solidFill>
              </a:rPr>
              <a:t>hustotě kapaliny</a:t>
            </a:r>
          </a:p>
          <a:p>
            <a:pPr>
              <a:buNone/>
            </a:pPr>
            <a:r>
              <a:rPr lang="cs-CZ" sz="800" dirty="0" smtClean="0"/>
              <a:t> </a:t>
            </a:r>
          </a:p>
          <a:p>
            <a:pPr>
              <a:buNone/>
            </a:pPr>
            <a:r>
              <a:rPr lang="cs-CZ" dirty="0" smtClean="0"/>
              <a:t>	Kolikrát je </a:t>
            </a:r>
            <a:r>
              <a:rPr lang="cs-CZ" b="1" dirty="0" smtClean="0"/>
              <a:t>větší objem </a:t>
            </a:r>
            <a:r>
              <a:rPr lang="cs-CZ" dirty="0" smtClean="0"/>
              <a:t>ponořené části </a:t>
            </a:r>
            <a:r>
              <a:rPr lang="cs-CZ" b="1" dirty="0" smtClean="0"/>
              <a:t>tělesa</a:t>
            </a:r>
            <a:r>
              <a:rPr lang="cs-CZ" dirty="0" smtClean="0"/>
              <a:t>, tolikrát </a:t>
            </a:r>
            <a:r>
              <a:rPr lang="cs-CZ" b="1" dirty="0" smtClean="0"/>
              <a:t>větší vztlaková síla </a:t>
            </a:r>
            <a:r>
              <a:rPr lang="cs-CZ" dirty="0" smtClean="0"/>
              <a:t>na těleso působí.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7" y="1700808"/>
            <a:ext cx="1728193" cy="2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8"/>
          <p:cNvSpPr txBox="1"/>
          <p:nvPr/>
        </p:nvSpPr>
        <p:spPr>
          <a:xfrm>
            <a:off x="7452320" y="47667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(115 až 118)</a:t>
            </a:r>
            <a:endParaRPr lang="cs-CZ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80928"/>
            <a:ext cx="1518857" cy="166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2"/>
                </a:solidFill>
              </a:rPr>
              <a:t>   </a:t>
            </a:r>
            <a:r>
              <a:rPr lang="cs-CZ" b="1" u="sng" dirty="0" smtClean="0">
                <a:solidFill>
                  <a:schemeClr val="tx2"/>
                </a:solidFill>
              </a:rPr>
              <a:t>Plování nestejnorodých těles</a:t>
            </a:r>
            <a:endParaRPr lang="cs-CZ" b="1" u="sng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900" dirty="0" smtClean="0"/>
              <a:t>Na čem závisí jestli se stejnorodé těleso potopí nebo ne?</a:t>
            </a:r>
          </a:p>
          <a:p>
            <a:pPr>
              <a:buNone/>
            </a:pPr>
            <a:r>
              <a:rPr lang="cs-CZ" sz="3000" dirty="0" smtClean="0"/>
              <a:t>	NA JEHO HUSTOTĚ 		když má těleso větší hustotu ne kapalina, tak se POTOPÍ.</a:t>
            </a:r>
          </a:p>
          <a:p>
            <a:pPr>
              <a:buFont typeface="Wingdings" pitchFamily="2" charset="2"/>
              <a:buChar char="§"/>
            </a:pPr>
            <a:r>
              <a:rPr lang="cs-CZ" sz="3000" dirty="0" smtClean="0"/>
              <a:t>Proč může železná loď plavat, když železo má větší hustotu než voda.</a:t>
            </a:r>
          </a:p>
          <a:p>
            <a:pPr>
              <a:buNone/>
            </a:pPr>
            <a:r>
              <a:rPr lang="cs-CZ" sz="3000" dirty="0" smtClean="0"/>
              <a:t>	PROTOŽE JE VYPLNĚNÁ VZDUCEM a ten má menší hustotu než voda. Průměrná hustota železa a vzduchu je menší a proto může loď plavat.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45717"/>
            <a:ext cx="3268440" cy="23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šipka 6"/>
          <p:cNvCxnSpPr>
            <a:endCxn id="10" idx="1"/>
          </p:cNvCxnSpPr>
          <p:nvPr/>
        </p:nvCxnSpPr>
        <p:spPr>
          <a:xfrm flipV="1">
            <a:off x="5292080" y="4986377"/>
            <a:ext cx="1637374" cy="386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H="1" flipV="1">
            <a:off x="1547664" y="6309320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929454" y="478632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nestejnorodé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5720" y="602128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stejnorodé</a:t>
            </a:r>
            <a:endParaRPr lang="cs-CZ" sz="2000" b="1" dirty="0"/>
          </a:p>
        </p:txBody>
      </p:sp>
      <p:sp>
        <p:nvSpPr>
          <p:cNvPr id="12" name="TextovéPole 8"/>
          <p:cNvSpPr txBox="1"/>
          <p:nvPr/>
        </p:nvSpPr>
        <p:spPr>
          <a:xfrm>
            <a:off x="7920588" y="47667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(126 až 127)</a:t>
            </a:r>
            <a:endParaRPr lang="cs-CZ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700556" cy="7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Šipka doprava 13"/>
          <p:cNvSpPr/>
          <p:nvPr/>
        </p:nvSpPr>
        <p:spPr>
          <a:xfrm>
            <a:off x="3491880" y="1412776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Mechanické vlastnosti plynů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u="sng" dirty="0" smtClean="0"/>
              <a:t>Vlastnosti plynů:</a:t>
            </a:r>
            <a:r>
              <a:rPr lang="cs-CZ" b="1" dirty="0" smtClean="0"/>
              <a:t>	</a:t>
            </a:r>
          </a:p>
          <a:p>
            <a:pPr>
              <a:buNone/>
            </a:pPr>
            <a:r>
              <a:rPr lang="cs-CZ" b="1" dirty="0" smtClean="0"/>
              <a:t>		</a:t>
            </a:r>
            <a:r>
              <a:rPr lang="cs-CZ" sz="3000" dirty="0" smtClean="0"/>
              <a:t>a) stlačitelné </a:t>
            </a:r>
            <a:r>
              <a:rPr lang="cs-CZ" sz="2400" dirty="0" smtClean="0"/>
              <a:t>(např. stlačení míče)</a:t>
            </a:r>
          </a:p>
          <a:p>
            <a:pPr>
              <a:buNone/>
            </a:pPr>
            <a:r>
              <a:rPr lang="cs-CZ" sz="3000" dirty="0" smtClean="0"/>
              <a:t>		b) rozpínavé</a:t>
            </a:r>
          </a:p>
          <a:p>
            <a:pPr>
              <a:buNone/>
            </a:pPr>
            <a:r>
              <a:rPr lang="cs-CZ" sz="3000" dirty="0" smtClean="0"/>
              <a:t>		c) tekuté</a:t>
            </a:r>
          </a:p>
          <a:p>
            <a:pPr>
              <a:buNone/>
            </a:pPr>
            <a:r>
              <a:rPr lang="cs-CZ" sz="3000" dirty="0" smtClean="0"/>
              <a:t>		d) nemají vlastní tvar ani vlastní objem </a:t>
            </a:r>
            <a:r>
              <a:rPr lang="cs-CZ" sz="2400" dirty="0" smtClean="0"/>
              <a:t>(podle nádoby)</a:t>
            </a:r>
          </a:p>
          <a:p>
            <a:pPr algn="ctr">
              <a:buNone/>
            </a:pPr>
            <a:r>
              <a:rPr lang="cs-CZ" sz="3600" b="1" u="sng" dirty="0" smtClean="0">
                <a:solidFill>
                  <a:schemeClr val="tx2"/>
                </a:solidFill>
              </a:rPr>
              <a:t>Atmosféra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tx2"/>
                </a:solidFill>
              </a:rPr>
              <a:t>-</a:t>
            </a:r>
            <a:r>
              <a:rPr lang="cs-CZ" sz="2800" b="1" dirty="0" smtClean="0"/>
              <a:t> plynný obal Země</a:t>
            </a:r>
            <a:r>
              <a:rPr lang="cs-CZ" sz="2800" dirty="0" smtClean="0"/>
              <a:t>, sahá až do 100km nad mořem</a:t>
            </a:r>
          </a:p>
          <a:p>
            <a:pPr>
              <a:buFontTx/>
              <a:buChar char="-"/>
            </a:pPr>
            <a:r>
              <a:rPr lang="cs-CZ" sz="2800" b="1" i="1" dirty="0" smtClean="0"/>
              <a:t>chrání nás před nebezpečným slunečním a kosmickým zářením</a:t>
            </a:r>
            <a:r>
              <a:rPr lang="cs-CZ" sz="2800" dirty="0" smtClean="0"/>
              <a:t>, snižuje teplotní rozdíly mezi dnem a nocí.</a:t>
            </a:r>
          </a:p>
          <a:p>
            <a:pPr>
              <a:buNone/>
            </a:pPr>
            <a:r>
              <a:rPr lang="cs-CZ" sz="1100" b="1" u="sng" dirty="0" smtClean="0"/>
              <a:t> </a:t>
            </a:r>
          </a:p>
          <a:p>
            <a:pPr>
              <a:buNone/>
            </a:pPr>
            <a:r>
              <a:rPr lang="cs-CZ" sz="2800" b="1" u="sng" dirty="0" smtClean="0"/>
              <a:t>Složení vzduchu:</a:t>
            </a:r>
            <a:r>
              <a:rPr lang="cs-CZ" sz="2800" b="1" dirty="0" smtClean="0"/>
              <a:t> </a:t>
            </a:r>
            <a:r>
              <a:rPr lang="cs-CZ" sz="2800" dirty="0" smtClean="0"/>
              <a:t>78 % dusíku, 21 % kyslíku a 1 % ostatních 		        plynů (argon, oxid uhličitý, vodní pára atd.)</a:t>
            </a:r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21852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OPAKOVÁNÍ 7. ročníku - </a:t>
            </a:r>
            <a:r>
              <a:rPr lang="cs-CZ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SÍLA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689317"/>
            <a:ext cx="8893652" cy="6168683"/>
          </a:xfrm>
        </p:spPr>
        <p:txBody>
          <a:bodyPr>
            <a:normAutofit/>
          </a:bodyPr>
          <a:lstStyle/>
          <a:p>
            <a:r>
              <a:rPr lang="cs-CZ" sz="2800" dirty="0"/>
              <a:t>Jaké síly na těleso mohou působit ve smyslu směru?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>
                <a:solidFill>
                  <a:srgbClr val="FF0000"/>
                </a:solidFill>
              </a:rPr>
              <a:t>Stejného, opačného a různého</a:t>
            </a:r>
          </a:p>
          <a:p>
            <a:r>
              <a:rPr lang="cs-CZ" sz="2800" dirty="0"/>
              <a:t>Co je to těžiště?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</a:rPr>
              <a:t>	</a:t>
            </a:r>
            <a:r>
              <a:rPr lang="cs-CZ" sz="2700" dirty="0">
                <a:solidFill>
                  <a:srgbClr val="FF0000"/>
                </a:solidFill>
              </a:rPr>
              <a:t>	Je to místo, ve kterém se nachází působiště výsledná </a:t>
            </a:r>
            <a:r>
              <a:rPr lang="cs-CZ" sz="2700" dirty="0" err="1">
                <a:solidFill>
                  <a:srgbClr val="FF0000"/>
                </a:solidFill>
              </a:rPr>
              <a:t>Fg</a:t>
            </a:r>
            <a:r>
              <a:rPr lang="cs-CZ" sz="2700" dirty="0">
                <a:solidFill>
                  <a:srgbClr val="FF0000"/>
                </a:solidFill>
              </a:rPr>
              <a:t>.</a:t>
            </a:r>
          </a:p>
          <a:p>
            <a:r>
              <a:rPr lang="cs-CZ" sz="2800" dirty="0">
                <a:sym typeface="Wingdings"/>
              </a:rPr>
              <a:t>Jaké jednoduché stroje nám ulehčují práci	?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  <a:sym typeface="Wingdings"/>
              </a:rPr>
              <a:t>Páka, Kladka, Kladkostroj</a:t>
            </a:r>
          </a:p>
          <a:p>
            <a:endParaRPr lang="cs-CZ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97C8F0F-5171-4EA2-8029-372E11BC5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20201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00E1BE2-8762-4337-BC34-9BDE6582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21088"/>
            <a:ext cx="4067944" cy="214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6899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2"/>
                </a:solidFill>
              </a:rPr>
              <a:t>	</a:t>
            </a:r>
            <a:r>
              <a:rPr lang="cs-CZ" b="1" u="sng" dirty="0" smtClean="0">
                <a:solidFill>
                  <a:schemeClr val="tx2"/>
                </a:solidFill>
              </a:rPr>
              <a:t>Změny atmosférického tlaku</a:t>
            </a:r>
            <a:endParaRPr lang="cs-CZ" b="1" u="sng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u="sng" dirty="0" smtClean="0"/>
              <a:t>Atmosférický tlak se mění v závislosti na</a:t>
            </a:r>
            <a:r>
              <a:rPr lang="cs-CZ" dirty="0" smtClean="0"/>
              <a:t>:</a:t>
            </a:r>
          </a:p>
          <a:p>
            <a:pPr marL="514350" indent="-51435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a) nadmořské výšce </a:t>
            </a:r>
            <a:r>
              <a:rPr lang="cs-CZ" dirty="0" smtClean="0"/>
              <a:t>- čím větší nad. výška, tím menší   	                            atmosférický  tlak (</a:t>
            </a:r>
            <a:r>
              <a:rPr lang="cs-CZ" dirty="0" err="1" smtClean="0"/>
              <a:t>p</a:t>
            </a:r>
            <a:r>
              <a:rPr lang="cs-CZ" baseline="-25000" dirty="0" err="1" smtClean="0"/>
              <a:t>a</a:t>
            </a:r>
            <a:r>
              <a:rPr lang="cs-CZ" dirty="0" smtClean="0"/>
              <a:t>). </a:t>
            </a:r>
          </a:p>
          <a:p>
            <a:pPr marL="514350" indent="-514350">
              <a:buNone/>
            </a:pPr>
            <a:r>
              <a:rPr lang="cs-CZ" dirty="0" smtClean="0"/>
              <a:t>				     - </a:t>
            </a:r>
            <a:r>
              <a:rPr lang="cs-CZ" dirty="0" err="1" smtClean="0"/>
              <a:t>p</a:t>
            </a:r>
            <a:r>
              <a:rPr lang="cs-CZ" baseline="-25000" dirty="0" err="1" smtClean="0"/>
              <a:t>a</a:t>
            </a:r>
            <a:r>
              <a:rPr lang="cs-CZ" baseline="-25000" dirty="0" smtClean="0"/>
              <a:t> </a:t>
            </a:r>
            <a:r>
              <a:rPr lang="cs-CZ" dirty="0" smtClean="0"/>
              <a:t>je nejvyšší u hladiny moře.</a:t>
            </a:r>
          </a:p>
          <a:p>
            <a:pPr marL="514350" indent="-51435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b) čase (počasí) - </a:t>
            </a:r>
            <a:r>
              <a:rPr lang="cs-CZ" sz="3000" dirty="0" smtClean="0"/>
              <a:t>na tomtéž místě se tlak mění (</a:t>
            </a:r>
            <a:r>
              <a:rPr lang="cs-CZ" sz="3000" b="1" dirty="0" smtClean="0"/>
              <a:t>záleží na 			teplotě  a vlhkosti vzduchu</a:t>
            </a:r>
            <a:r>
              <a:rPr lang="cs-CZ" sz="3000" dirty="0" smtClean="0"/>
              <a:t>)</a:t>
            </a:r>
          </a:p>
          <a:p>
            <a:pPr marL="514350" indent="-514350">
              <a:buNone/>
            </a:pPr>
            <a:r>
              <a:rPr lang="cs-CZ" sz="1000" dirty="0" smtClean="0"/>
              <a:t> </a:t>
            </a:r>
          </a:p>
          <a:p>
            <a:pPr marL="514350" indent="-514350">
              <a:buNone/>
            </a:pPr>
            <a:r>
              <a:rPr lang="cs-CZ" b="1" u="sng" dirty="0" smtClean="0">
                <a:solidFill>
                  <a:schemeClr val="tx2"/>
                </a:solidFill>
              </a:rPr>
              <a:t>Normální tlak stanovený dohodou</a:t>
            </a:r>
            <a:r>
              <a:rPr lang="cs-CZ" u="sng" dirty="0" smtClean="0">
                <a:solidFill>
                  <a:schemeClr val="tx2"/>
                </a:solidFill>
              </a:rPr>
              <a:t>: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/>
              <a:t>p</a:t>
            </a:r>
            <a:r>
              <a:rPr lang="cs-CZ" baseline="-25000" dirty="0" err="1" smtClean="0"/>
              <a:t>n</a:t>
            </a:r>
            <a:r>
              <a:rPr lang="cs-CZ" dirty="0" smtClean="0"/>
              <a:t>= 101325Pa</a:t>
            </a:r>
          </a:p>
          <a:p>
            <a:pPr marL="514350" indent="-514350">
              <a:buNone/>
            </a:pPr>
            <a:r>
              <a:rPr lang="cs-CZ" dirty="0" smtClean="0"/>
              <a:t>							</a:t>
            </a:r>
            <a:r>
              <a:rPr lang="cs-CZ" b="1" dirty="0" smtClean="0"/>
              <a:t>    </a:t>
            </a:r>
            <a:r>
              <a:rPr lang="cs-CZ" b="1" dirty="0" err="1" smtClean="0"/>
              <a:t>p</a:t>
            </a:r>
            <a:r>
              <a:rPr lang="cs-CZ" b="1" baseline="-25000" dirty="0" err="1" smtClean="0"/>
              <a:t>n</a:t>
            </a:r>
            <a:r>
              <a:rPr lang="cs-CZ" b="1" dirty="0" smtClean="0"/>
              <a:t>= 101 </a:t>
            </a:r>
            <a:r>
              <a:rPr lang="cs-CZ" b="1" dirty="0" err="1" smtClean="0"/>
              <a:t>kPa</a:t>
            </a:r>
            <a:endParaRPr lang="cs-CZ" b="1" dirty="0" smtClean="0"/>
          </a:p>
          <a:p>
            <a:pPr marL="514350" indent="-514350">
              <a:buNone/>
            </a:pPr>
            <a:endParaRPr lang="cs-CZ" baseline="-25000" dirty="0" smtClean="0"/>
          </a:p>
          <a:p>
            <a:pPr marL="514350" indent="-514350">
              <a:buNone/>
            </a:pPr>
            <a:r>
              <a:rPr lang="cs-CZ" sz="2800" u="sng" dirty="0" smtClean="0">
                <a:solidFill>
                  <a:schemeClr val="tx2"/>
                </a:solidFill>
              </a:rPr>
              <a:t>Výškoměr:</a:t>
            </a:r>
            <a:r>
              <a:rPr lang="cs-CZ" sz="2800" dirty="0" smtClean="0"/>
              <a:t> přístroj pro měření výšky letadla na základě </a:t>
            </a:r>
            <a:r>
              <a:rPr lang="cs-CZ" sz="2800" dirty="0" err="1" smtClean="0"/>
              <a:t>p</a:t>
            </a:r>
            <a:r>
              <a:rPr lang="cs-CZ" sz="2800" baseline="-25000" dirty="0" err="1" smtClean="0"/>
              <a:t>a</a:t>
            </a:r>
            <a:endParaRPr lang="cs-CZ" sz="2800" dirty="0" smtClean="0"/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endParaRPr lang="cs-CZ" dirty="0"/>
          </a:p>
        </p:txBody>
      </p:sp>
      <p:sp>
        <p:nvSpPr>
          <p:cNvPr id="4" name="TextovéPole 8"/>
          <p:cNvSpPr txBox="1"/>
          <p:nvPr/>
        </p:nvSpPr>
        <p:spPr>
          <a:xfrm>
            <a:off x="7920588" y="47667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(138 až 140)</a:t>
            </a:r>
            <a:endParaRPr lang="cs-CZ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558149" cy="5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5868144" y="5013176"/>
            <a:ext cx="2160240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135"/>
            <a:ext cx="8147248" cy="80857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OPAKOVÁNÍ 7. ročníku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178" y="675249"/>
            <a:ext cx="8821644" cy="60398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POHYB TĚLESA</a:t>
            </a:r>
          </a:p>
          <a:p>
            <a:r>
              <a:rPr lang="cs-CZ" sz="2800" dirty="0"/>
              <a:t>Kdy se těleso pohybuje?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	Když mění svou polohu vůči jinému tělesu.</a:t>
            </a:r>
          </a:p>
          <a:p>
            <a:r>
              <a:rPr lang="cs-CZ" sz="2800" dirty="0"/>
              <a:t>Může být těleso v pohybu a zároveň v klidu?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</a:rPr>
              <a:t>	ANO</a:t>
            </a:r>
          </a:p>
          <a:p>
            <a:r>
              <a:rPr lang="cs-CZ" sz="2800" dirty="0"/>
              <a:t>Co je to trajektorie?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Je to čára (křivka) po které se těleso pohybuje.</a:t>
            </a:r>
          </a:p>
          <a:p>
            <a:r>
              <a:rPr lang="cs-CZ" sz="2800" dirty="0">
                <a:sym typeface="Wingdings"/>
              </a:rPr>
              <a:t>Co je to dráha a jakou má značku?</a:t>
            </a:r>
          </a:p>
          <a:p>
            <a:pPr marL="0" indent="0">
              <a:buNone/>
            </a:pPr>
            <a:r>
              <a:rPr lang="cs-CZ" sz="2800" dirty="0">
                <a:sym typeface="Wingdings"/>
              </a:rPr>
              <a:t>	</a:t>
            </a:r>
            <a:r>
              <a:rPr lang="cs-CZ" sz="2800" dirty="0">
                <a:solidFill>
                  <a:srgbClr val="FF0000"/>
                </a:solidFill>
                <a:sym typeface="Wingdings"/>
              </a:rPr>
              <a:t>Je to délka trajektorie. Zn.: s</a:t>
            </a:r>
          </a:p>
          <a:p>
            <a:r>
              <a:rPr lang="cs-CZ" sz="2800" dirty="0"/>
              <a:t>Jak dělíme pohyb? Jaké druhy pohybu znáš?</a:t>
            </a:r>
          </a:p>
          <a:p>
            <a:pPr marL="457200" lvl="1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Přímočarý X Křivočarý	Posuvný X Otáčivý	</a:t>
            </a:r>
          </a:p>
          <a:p>
            <a:pPr marL="457200" lvl="1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Rovnoměrný X Nerovnoměrný – zpomalený a zrychlený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989665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135"/>
            <a:ext cx="8147248" cy="80857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OPAKOVÁNÍ 7. ročníku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178" y="675249"/>
            <a:ext cx="8821644" cy="6039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TLAK</a:t>
            </a:r>
          </a:p>
          <a:p>
            <a:r>
              <a:rPr lang="cs-CZ" sz="2800" dirty="0"/>
              <a:t>Co je tlak? Jaká je značka a jednotka?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	</a:t>
            </a:r>
            <a:r>
              <a:rPr lang="cs-CZ" sz="2800" dirty="0" err="1">
                <a:solidFill>
                  <a:srgbClr val="FF0000"/>
                </a:solidFill>
              </a:rPr>
              <a:t>Fyz</a:t>
            </a:r>
            <a:r>
              <a:rPr lang="cs-CZ" sz="2800" dirty="0">
                <a:solidFill>
                  <a:srgbClr val="FF0000"/>
                </a:solidFill>
              </a:rPr>
              <a:t>. veličina, která popisuje účinky tlak. síly.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	Zn.: p		Jednotka: Pa</a:t>
            </a:r>
          </a:p>
          <a:p>
            <a:r>
              <a:rPr lang="cs-CZ" sz="2800" dirty="0"/>
              <a:t>Na čem závisí velikost tlaku? 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</a:rPr>
              <a:t>		velikosti síly a ploše</a:t>
            </a:r>
          </a:p>
          <a:p>
            <a:r>
              <a:rPr lang="cs-CZ" sz="2800" dirty="0"/>
              <a:t>Jak můžeme změnit (zmenšit, zvětšit) velikost tlaku 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Zvětšení: </a:t>
            </a:r>
            <a:r>
              <a:rPr lang="cs-CZ" sz="2800" dirty="0">
                <a:sym typeface="Wingdings"/>
              </a:rPr>
              <a:t>zmenšení</a:t>
            </a:r>
            <a:r>
              <a:rPr lang="cs-CZ" sz="28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cs-CZ" sz="2800" dirty="0">
                <a:sym typeface="Wingdings"/>
              </a:rPr>
              <a:t>plochy, zvětšení síly (hmotnosti)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Zmenšení: </a:t>
            </a:r>
            <a:r>
              <a:rPr lang="cs-CZ" sz="2800" dirty="0">
                <a:sym typeface="Wingdings"/>
              </a:rPr>
              <a:t>zvětšení plochy, zmenšení síly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A7CE67A-989C-4E65-AE2F-2E31CE284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3381" y="142852"/>
            <a:ext cx="2438628" cy="131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79098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135"/>
            <a:ext cx="8147248" cy="80857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OPAKOVÁNÍ 7. ročníku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75249"/>
            <a:ext cx="9144000" cy="6039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TŘENÍ</a:t>
            </a:r>
          </a:p>
          <a:p>
            <a:r>
              <a:rPr lang="cs-CZ" sz="2800" dirty="0"/>
              <a:t>Kdy vzniká tření?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	Při pohybu těles, které jsou v kontaktu.</a:t>
            </a:r>
          </a:p>
          <a:p>
            <a:r>
              <a:rPr lang="cs-CZ" sz="2800" dirty="0"/>
              <a:t>Jak a proč můžeme tření změnit (zmenšit, zvětšit)?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Zvětšení: </a:t>
            </a:r>
            <a:r>
              <a:rPr lang="cs-CZ" sz="2800" dirty="0">
                <a:sym typeface="Wingdings"/>
              </a:rPr>
              <a:t>zdrsnění plochy, zvětšení síly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Zmenšení: </a:t>
            </a:r>
            <a:r>
              <a:rPr lang="cs-CZ" sz="2800" dirty="0">
                <a:sym typeface="Wingdings"/>
              </a:rPr>
              <a:t>změna</a:t>
            </a:r>
            <a:r>
              <a:rPr lang="cs-CZ" sz="28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cs-CZ" sz="2800" dirty="0">
                <a:sym typeface="Wingdings"/>
              </a:rPr>
              <a:t>tření</a:t>
            </a:r>
            <a:r>
              <a:rPr lang="cs-CZ" sz="28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cs-CZ" sz="2800" dirty="0">
                <a:sym typeface="Wingdings"/>
              </a:rPr>
              <a:t>mazáním, leštěním, snížením hmot.</a:t>
            </a:r>
          </a:p>
          <a:p>
            <a:pPr>
              <a:buNone/>
            </a:pPr>
            <a:r>
              <a:rPr lang="cs-CZ" sz="2800" dirty="0">
                <a:sym typeface="Wingdings"/>
              </a:rPr>
              <a:t>	</a:t>
            </a:r>
            <a:r>
              <a:rPr lang="cs-CZ" sz="2800" dirty="0">
                <a:solidFill>
                  <a:srgbClr val="FF0000"/>
                </a:solidFill>
                <a:sym typeface="Wingdings"/>
              </a:rPr>
              <a:t>Aby nedocházelo k opotřebení a zahřívání těles.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Abychom neuklouzli (sport. obuv), …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E4B0B8F-C44F-44A9-BDA5-6E92A276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3685" y="442263"/>
            <a:ext cx="1525743" cy="15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8BF872A-BFBC-4B85-928D-7E4116CA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294532"/>
            <a:ext cx="4829174" cy="156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33141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135"/>
            <a:ext cx="8147248" cy="80857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OPAKOVÁNÍ 7. ročníku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178" y="675249"/>
            <a:ext cx="8821644" cy="6039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MECHANICKÉ VLASTNOATI KAPALIN</a:t>
            </a:r>
          </a:p>
          <a:p>
            <a:r>
              <a:rPr lang="cs-CZ" sz="2800" dirty="0"/>
              <a:t>Vyjmenujte vlastnosti kapalin!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	Tekuté, nestlačitelné, dělitelné, mění tvar, … </a:t>
            </a:r>
          </a:p>
          <a:p>
            <a:r>
              <a:rPr lang="cs-CZ" sz="2800" dirty="0"/>
              <a:t>Jaké dva druhy tlaku v kapalinách známe? 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</a:rPr>
              <a:t>		Hydrostatický a tlak vyvolaný vnější silou.</a:t>
            </a:r>
          </a:p>
          <a:p>
            <a:r>
              <a:rPr lang="cs-CZ" sz="2800" dirty="0"/>
              <a:t>Proč jsou znalosti o těchto tlacích z praktického hlediska důležité? (Kde je využíváme)?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Hydraulická zařízení, potápění, automaty na vodu, …</a:t>
            </a:r>
          </a:p>
          <a:p>
            <a:r>
              <a:rPr lang="cs-CZ" sz="2800" dirty="0">
                <a:sym typeface="Wingdings"/>
              </a:rPr>
              <a:t>Co je to vztlaková síla v kapalinách?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Síla, která tělesa nadlehčuje.</a:t>
            </a:r>
            <a:endParaRPr lang="cs-CZ" sz="2800" dirty="0">
              <a:sym typeface="Wingdings"/>
            </a:endParaRPr>
          </a:p>
        </p:txBody>
      </p:sp>
      <p:pic>
        <p:nvPicPr>
          <p:cNvPr id="5" name="Google Shape;96;p1">
            <a:extLst>
              <a:ext uri="{FF2B5EF4-FFF2-40B4-BE49-F238E27FC236}">
                <a16:creationId xmlns:a16="http://schemas.microsoft.com/office/drawing/2014/main" xmlns="" id="{48BCE329-A8E3-4AFC-95ED-8FC0465DC1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8782" y="5705121"/>
            <a:ext cx="2737123" cy="112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7;p1">
            <a:extLst>
              <a:ext uri="{FF2B5EF4-FFF2-40B4-BE49-F238E27FC236}">
                <a16:creationId xmlns:a16="http://schemas.microsoft.com/office/drawing/2014/main" xmlns="" id="{B72F318F-117F-47C1-A1A3-6CF288ED92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877271"/>
            <a:ext cx="2555777" cy="98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4EE35E6A-0D98-44EC-A15B-DC78856A0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9086" y="3789039"/>
            <a:ext cx="1124914" cy="298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5177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135"/>
            <a:ext cx="8147248" cy="808577"/>
          </a:xfrm>
        </p:spPr>
        <p:txBody>
          <a:bodyPr>
            <a:normAutofit/>
          </a:bodyPr>
          <a:lstStyle/>
          <a:p>
            <a:r>
              <a:rPr lang="cs-CZ" sz="3100" b="1" dirty="0">
                <a:solidFill>
                  <a:srgbClr val="FF0000"/>
                </a:solidFill>
              </a:rPr>
              <a:t>OPAKOVÁNÍ 7. r. - </a:t>
            </a:r>
            <a:r>
              <a:rPr lang="cs-CZ" sz="3100" b="1" dirty="0">
                <a:solidFill>
                  <a:srgbClr val="0070C0"/>
                </a:solidFill>
              </a:rPr>
              <a:t>Mech. vlastnosti kapalin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75249"/>
            <a:ext cx="9144000" cy="6039899"/>
          </a:xfrm>
        </p:spPr>
        <p:txBody>
          <a:bodyPr>
            <a:normAutofit/>
          </a:bodyPr>
          <a:lstStyle/>
          <a:p>
            <a:r>
              <a:rPr lang="cs-CZ" sz="2800" dirty="0"/>
              <a:t>Jak se jmenoval řecký matematik, fyzik, filozof a astronom, který přišel na </a:t>
            </a:r>
            <a:r>
              <a:rPr lang="cs-CZ" sz="2800" dirty="0" err="1"/>
              <a:t>Fvz</a:t>
            </a:r>
            <a:r>
              <a:rPr lang="cs-CZ" sz="2800" dirty="0"/>
              <a:t> a vyvodil z ní zákon?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>
                <a:solidFill>
                  <a:srgbClr val="FF0000"/>
                </a:solidFill>
              </a:rPr>
              <a:t>Archimédes </a:t>
            </a:r>
          </a:p>
          <a:p>
            <a:r>
              <a:rPr lang="cs-CZ" sz="2800" dirty="0"/>
              <a:t>Na čem závisí velikost vztlakové síly?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	Na objemu ponořeného tělesa a hustotě kapaliny </a:t>
            </a:r>
          </a:p>
          <a:p>
            <a:r>
              <a:rPr lang="cs-CZ" sz="2800" dirty="0"/>
              <a:t>Na čem závisí jestli se stejnorodé těleso potopí nebo ne?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</a:rPr>
              <a:t>		</a:t>
            </a:r>
            <a:r>
              <a:rPr lang="cs-CZ" sz="2700" dirty="0">
                <a:solidFill>
                  <a:srgbClr val="FF0000"/>
                </a:solidFill>
              </a:rPr>
              <a:t>Na hustotě, potopí se, když má větší hustotu než kapalina.</a:t>
            </a:r>
          </a:p>
          <a:p>
            <a:r>
              <a:rPr lang="cs-CZ" sz="2800" dirty="0"/>
              <a:t>Proč může železná loď plavat, když železo má větší hustotu než voda?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	Protože je vyplněná vzduchem a tak má celkovou hustotu menší než voda. </a:t>
            </a:r>
          </a:p>
        </p:txBody>
      </p:sp>
    </p:spTree>
    <p:extLst>
      <p:ext uri="{BB962C8B-B14F-4D97-AF65-F5344CB8AC3E}">
        <p14:creationId xmlns:p14="http://schemas.microsoft.com/office/powerpoint/2010/main" xmlns="" val="109011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135"/>
            <a:ext cx="8147248" cy="80857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OPAKOVÁNÍ 7. ročníku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178" y="675249"/>
            <a:ext cx="8821644" cy="6039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MECHANICKÉ VLASTNOATI PLYŮ</a:t>
            </a:r>
          </a:p>
          <a:p>
            <a:r>
              <a:rPr lang="cs-CZ" sz="2800" dirty="0"/>
              <a:t>Vyjmenujte vlastnosti plynů!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	Tekuté, stlačitelné, rozpínavé, mění tvar </a:t>
            </a:r>
          </a:p>
          <a:p>
            <a:r>
              <a:rPr lang="cs-CZ" sz="2800" dirty="0"/>
              <a:t>Co atmosféra? 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</a:rPr>
              <a:t>		Plynný obal Země.</a:t>
            </a:r>
          </a:p>
          <a:p>
            <a:r>
              <a:rPr lang="cs-CZ" sz="2800" dirty="0"/>
              <a:t>Čím je způsoben atmosférický tlak?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  <a:sym typeface="Wingdings"/>
              </a:rPr>
              <a:t>	Hmotností vzduchu</a:t>
            </a:r>
          </a:p>
          <a:p>
            <a:r>
              <a:rPr lang="cs-CZ" sz="2800" dirty="0">
                <a:sym typeface="Wingdings"/>
              </a:rPr>
              <a:t>Co a jak je ovlivňuje (způsobuje) změnu </a:t>
            </a:r>
            <a:r>
              <a:rPr lang="cs-CZ" sz="2800" dirty="0" err="1">
                <a:sym typeface="Wingdings"/>
              </a:rPr>
              <a:t>atmosfer</a:t>
            </a:r>
            <a:r>
              <a:rPr lang="cs-CZ" sz="2800" dirty="0">
                <a:sym typeface="Wingdings"/>
              </a:rPr>
              <a:t>. tlaku?</a:t>
            </a:r>
          </a:p>
          <a:p>
            <a:pPr>
              <a:buNone/>
            </a:pPr>
            <a:r>
              <a:rPr lang="cs-CZ" sz="2800">
                <a:solidFill>
                  <a:srgbClr val="FF0000"/>
                </a:solidFill>
                <a:sym typeface="Wingdings"/>
              </a:rPr>
              <a:t>	Nadmořská výška a počasí.</a:t>
            </a:r>
            <a:endParaRPr lang="cs-CZ" sz="28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006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6475</TotalTime>
  <Words>585</Words>
  <Application>Microsoft Office PowerPoint</Application>
  <PresentationFormat>Předvádění na obrazovce (4:3)</PresentationFormat>
  <Paragraphs>290</Paragraphs>
  <Slides>30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Motiv sady Office</vt:lpstr>
      <vt:lpstr>Rovnice</vt:lpstr>
      <vt:lpstr>OPAKOVÁNÍ 7. ročníku</vt:lpstr>
      <vt:lpstr>OPAKOVÁNÍ 7. ročníku - SÍLA</vt:lpstr>
      <vt:lpstr>OPAKOVÁNÍ 7. ročníku - SÍLA</vt:lpstr>
      <vt:lpstr>OPAKOVÁNÍ 7. ročníku</vt:lpstr>
      <vt:lpstr>OPAKOVÁNÍ 7. ročníku</vt:lpstr>
      <vt:lpstr>OPAKOVÁNÍ 7. ročníku</vt:lpstr>
      <vt:lpstr>OPAKOVÁNÍ 7. ročníku</vt:lpstr>
      <vt:lpstr>OPAKOVÁNÍ 7. r. - Mech. vlastnosti kapalin</vt:lpstr>
      <vt:lpstr>OPAKOVÁNÍ 7. ročníku</vt:lpstr>
      <vt:lpstr>SKLÁDÁNÍ SIL</vt:lpstr>
      <vt:lpstr>Skládání dvou sil opačného směru</vt:lpstr>
      <vt:lpstr>Rovnováha dvou sil</vt:lpstr>
      <vt:lpstr> 3. Skládání různoběžných síl</vt:lpstr>
      <vt:lpstr>   Těžiště tělesa</vt:lpstr>
      <vt:lpstr> Klid a pohyb tělesa</vt:lpstr>
      <vt:lpstr>Jak můžeme popsat pohyb </vt:lpstr>
      <vt:lpstr>Snímek 17</vt:lpstr>
      <vt:lpstr>Dělení pohybu podle změny rychlosti</vt:lpstr>
      <vt:lpstr>Rychlost rovnoměrného pohybu</vt:lpstr>
      <vt:lpstr>Přepočet rychlosti   1m/s = 3,6 km/h</vt:lpstr>
      <vt:lpstr>Tlak</vt:lpstr>
      <vt:lpstr>Převody jednotek tlaku</vt:lpstr>
      <vt:lpstr>Tlak</vt:lpstr>
      <vt:lpstr>Mechanické vlastnosti kapalin </vt:lpstr>
      <vt:lpstr>Snímek 25</vt:lpstr>
      <vt:lpstr>Hydrostatický TLAK</vt:lpstr>
      <vt:lpstr>Vztlaková síla</vt:lpstr>
      <vt:lpstr>   Plování nestejnorodých těles</vt:lpstr>
      <vt:lpstr>Mechanické vlastnosti plynů</vt:lpstr>
      <vt:lpstr> Změny atmosférického tlaku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Síla  skládání sil</dc:title>
  <dc:creator>Lukas</dc:creator>
  <cp:lastModifiedBy>Windows User</cp:lastModifiedBy>
  <cp:revision>256</cp:revision>
  <dcterms:created xsi:type="dcterms:W3CDTF">2012-10-16T13:43:03Z</dcterms:created>
  <dcterms:modified xsi:type="dcterms:W3CDTF">2023-09-14T07:09:21Z</dcterms:modified>
</cp:coreProperties>
</file>