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4"/>
  </p:notesMasterIdLst>
  <p:sldIdLst>
    <p:sldId id="256" r:id="rId2"/>
    <p:sldId id="257" r:id="rId3"/>
    <p:sldId id="259" r:id="rId4"/>
    <p:sldId id="260" r:id="rId5"/>
    <p:sldId id="268" r:id="rId6"/>
    <p:sldId id="261" r:id="rId7"/>
    <p:sldId id="262" r:id="rId8"/>
    <p:sldId id="265" r:id="rId9"/>
    <p:sldId id="263" r:id="rId10"/>
    <p:sldId id="266" r:id="rId11"/>
    <p:sldId id="264" r:id="rId12"/>
    <p:sldId id="267" r:id="rId1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66" d="100"/>
          <a:sy n="66" d="100"/>
        </p:scale>
        <p:origin x="1268"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475300-67F2-4865-A1BB-757836C03A1E}" type="datetimeFigureOut">
              <a:rPr lang="sk-SK" smtClean="0"/>
              <a:pPr/>
              <a:t>22. 9. 2023</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E8DBD-A580-4EB7-B8F0-830880CCFEDC}" type="slidenum">
              <a:rPr lang="sk-SK" smtClean="0"/>
              <a:pPr/>
              <a:t>‹#›</a:t>
            </a:fld>
            <a:endParaRPr lang="sk-SK"/>
          </a:p>
        </p:txBody>
      </p:sp>
    </p:spTree>
    <p:extLst>
      <p:ext uri="{BB962C8B-B14F-4D97-AF65-F5344CB8AC3E}">
        <p14:creationId xmlns:p14="http://schemas.microsoft.com/office/powerpoint/2010/main" val="68607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DDFE8DBD-A580-4EB7-B8F0-830880CCFEDC}" type="slidenum">
              <a:rPr lang="sk-SK" smtClean="0"/>
              <a:pPr/>
              <a:t>1</a:t>
            </a:fld>
            <a:endParaRPr lang="sk-SK"/>
          </a:p>
        </p:txBody>
      </p:sp>
    </p:spTree>
    <p:extLst>
      <p:ext uri="{BB962C8B-B14F-4D97-AF65-F5344CB8AC3E}">
        <p14:creationId xmlns:p14="http://schemas.microsoft.com/office/powerpoint/2010/main" val="392341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OSNOVA</a:t>
            </a:r>
          </a:p>
          <a:p>
            <a:pPr marL="228600" indent="-228600">
              <a:buAutoNum type="arabicPeriod"/>
            </a:pPr>
            <a:r>
              <a:rPr lang="sk-SK" dirty="0" smtClean="0"/>
              <a:t>Čo je šikanovanie? /diskusia,</a:t>
            </a:r>
            <a:r>
              <a:rPr lang="sk-SK" baseline="0" dirty="0" smtClean="0"/>
              <a:t> príbeh/</a:t>
            </a:r>
            <a:endParaRPr lang="sk-SK" dirty="0" smtClean="0"/>
          </a:p>
          <a:p>
            <a:pPr marL="228600" indent="-228600">
              <a:buAutoNum type="arabicPeriod"/>
            </a:pPr>
            <a:r>
              <a:rPr lang="sk-SK" dirty="0" smtClean="0"/>
              <a:t>Kto je agresor a obeť</a:t>
            </a:r>
            <a:r>
              <a:rPr lang="sk-SK" baseline="0" dirty="0" smtClean="0"/>
              <a:t> šikanovania? /Mini film/</a:t>
            </a:r>
          </a:p>
          <a:p>
            <a:pPr marL="228600" indent="-228600">
              <a:buAutoNum type="arabicPeriod"/>
            </a:pPr>
            <a:r>
              <a:rPr lang="sk-SK" baseline="0" dirty="0" smtClean="0"/>
              <a:t>Ako sa brániť pred šikanovaním?</a:t>
            </a:r>
          </a:p>
          <a:p>
            <a:pPr marL="228600" indent="-228600">
              <a:buAutoNum type="arabicPeriod"/>
            </a:pPr>
            <a:r>
              <a:rPr lang="sk-SK" baseline="0" dirty="0" smtClean="0"/>
              <a:t>Prevencia šikanovania!</a:t>
            </a:r>
          </a:p>
          <a:p>
            <a:pPr marL="228600" indent="-228600">
              <a:buAutoNum type="arabicPeriod"/>
            </a:pPr>
            <a:r>
              <a:rPr lang="sk-SK" baseline="0" dirty="0" smtClean="0"/>
              <a:t>Ako riešiť šikanovanie? /Komiks/</a:t>
            </a:r>
          </a:p>
          <a:p>
            <a:pPr marL="228600" indent="-228600">
              <a:buAutoNum type="arabicPeriod"/>
            </a:pPr>
            <a:r>
              <a:rPr lang="sk-SK" baseline="0" dirty="0" smtClean="0"/>
              <a:t>Šikanovanie z právneho hľadiska!</a:t>
            </a:r>
          </a:p>
          <a:p>
            <a:pPr marL="228600" indent="-228600">
              <a:buAutoNum type="arabicPeriod"/>
            </a:pPr>
            <a:r>
              <a:rPr lang="sk-SK" baseline="0" dirty="0" smtClean="0"/>
              <a:t>Spoločný erb!</a:t>
            </a:r>
            <a:endParaRPr lang="sk-SK" dirty="0"/>
          </a:p>
        </p:txBody>
      </p:sp>
      <p:sp>
        <p:nvSpPr>
          <p:cNvPr id="4" name="Zástupný symbol čísla snímky 3"/>
          <p:cNvSpPr>
            <a:spLocks noGrp="1"/>
          </p:cNvSpPr>
          <p:nvPr>
            <p:ph type="sldNum" sz="quarter" idx="10"/>
          </p:nvPr>
        </p:nvSpPr>
        <p:spPr/>
        <p:txBody>
          <a:bodyPr/>
          <a:lstStyle/>
          <a:p>
            <a:fld id="{DDFE8DBD-A580-4EB7-B8F0-830880CCFEDC}" type="slidenum">
              <a:rPr lang="sk-SK" smtClean="0"/>
              <a:pPr/>
              <a:t>2</a:t>
            </a:fld>
            <a:endParaRPr lang="sk-SK"/>
          </a:p>
        </p:txBody>
      </p:sp>
    </p:spTree>
    <p:extLst>
      <p:ext uri="{BB962C8B-B14F-4D97-AF65-F5344CB8AC3E}">
        <p14:creationId xmlns:p14="http://schemas.microsoft.com/office/powerpoint/2010/main" val="180174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sk-SK" sz="1200" kern="1200" baseline="0" dirty="0" smtClean="0">
                <a:solidFill>
                  <a:schemeClr val="tx1"/>
                </a:solidFill>
                <a:latin typeface="+mn-lt"/>
                <a:ea typeface="+mn-ea"/>
                <a:cs typeface="+mn-cs"/>
              </a:rPr>
              <a:t>5.</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sk-SK" sz="1200" kern="1200" baseline="0" dirty="0" smtClean="0">
                <a:solidFill>
                  <a:schemeClr val="tx1"/>
                </a:solidFill>
                <a:latin typeface="+mn-lt"/>
                <a:ea typeface="+mn-ea"/>
                <a:cs typeface="+mn-cs"/>
              </a:rPr>
              <a:t>6.</a:t>
            </a:r>
            <a:endParaRPr lang="sk-SK" sz="1200" kern="1200" dirty="0" smtClean="0">
              <a:solidFill>
                <a:schemeClr val="tx1"/>
              </a:solidFill>
              <a:latin typeface="+mn-lt"/>
              <a:ea typeface="+mn-ea"/>
              <a:cs typeface="+mn-cs"/>
            </a:endParaRPr>
          </a:p>
          <a:p>
            <a:pPr marL="228600" indent="-228600">
              <a:buNone/>
            </a:pPr>
            <a:endParaRPr lang="sk-SK" baseline="0" dirty="0" smtClean="0"/>
          </a:p>
        </p:txBody>
      </p:sp>
      <p:sp>
        <p:nvSpPr>
          <p:cNvPr id="4" name="Zástupný symbol čísla snímky 3"/>
          <p:cNvSpPr>
            <a:spLocks noGrp="1"/>
          </p:cNvSpPr>
          <p:nvPr>
            <p:ph type="sldNum" sz="quarter" idx="10"/>
          </p:nvPr>
        </p:nvSpPr>
        <p:spPr/>
        <p:txBody>
          <a:bodyPr/>
          <a:lstStyle/>
          <a:p>
            <a:fld id="{DDFE8DBD-A580-4EB7-B8F0-830880CCFEDC}" type="slidenum">
              <a:rPr lang="sk-SK" smtClean="0"/>
              <a:pPr/>
              <a:t>3</a:t>
            </a:fld>
            <a:endParaRPr lang="sk-SK"/>
          </a:p>
        </p:txBody>
      </p:sp>
    </p:spTree>
    <p:extLst>
      <p:ext uri="{BB962C8B-B14F-4D97-AF65-F5344CB8AC3E}">
        <p14:creationId xmlns:p14="http://schemas.microsoft.com/office/powerpoint/2010/main" val="149259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 väčšia pozornosť novým a osamelým žiakom.</a:t>
            </a:r>
          </a:p>
          <a:p>
            <a:pPr>
              <a:buFontTx/>
              <a:buChar char="-"/>
            </a:pPr>
            <a:r>
              <a:rPr lang="sk-SK" dirty="0" smtClean="0"/>
              <a:t>upozorniť</a:t>
            </a:r>
            <a:r>
              <a:rPr lang="sk-SK" baseline="0" dirty="0" smtClean="0"/>
              <a:t> učiteľa / rodiča v prípade podozrenia šikanovania.</a:t>
            </a:r>
          </a:p>
          <a:p>
            <a:pPr>
              <a:buFontTx/>
              <a:buChar char="-"/>
            </a:pPr>
            <a:r>
              <a:rPr lang="sk-SK" baseline="0" dirty="0" smtClean="0"/>
              <a:t> zvýšený  dozor cez prestávky. </a:t>
            </a:r>
          </a:p>
          <a:p>
            <a:pPr>
              <a:buFontTx/>
              <a:buChar char="-"/>
            </a:pPr>
            <a:r>
              <a:rPr lang="sk-SK" baseline="0" dirty="0" smtClean="0"/>
              <a:t> zvyšovanie sebavedomia a sebadôvery.</a:t>
            </a:r>
          </a:p>
          <a:p>
            <a:pPr>
              <a:buFontTx/>
              <a:buChar char="-"/>
            </a:pPr>
            <a:r>
              <a:rPr lang="sk-SK" baseline="0" dirty="0" smtClean="0"/>
              <a:t> oceňovanie a pochvala deti. </a:t>
            </a:r>
          </a:p>
          <a:p>
            <a:pPr>
              <a:buFontTx/>
              <a:buChar char="-"/>
            </a:pPr>
            <a:r>
              <a:rPr lang="sk-SK" baseline="0" dirty="0" smtClean="0"/>
              <a:t> spolupráca medzi žiakmi – rodičmi – učiteľmi.</a:t>
            </a:r>
          </a:p>
          <a:p>
            <a:pPr>
              <a:buFontTx/>
              <a:buChar char="-"/>
            </a:pPr>
            <a:r>
              <a:rPr lang="sk-SK" baseline="0" dirty="0" smtClean="0"/>
              <a:t> jasne stanoviť pravidlá správania sa. </a:t>
            </a:r>
          </a:p>
          <a:p>
            <a:pPr>
              <a:buFontTx/>
              <a:buNone/>
            </a:pPr>
            <a:endParaRPr lang="sk-SK" dirty="0"/>
          </a:p>
        </p:txBody>
      </p:sp>
      <p:sp>
        <p:nvSpPr>
          <p:cNvPr id="4" name="Zástupný symbol čísla snímky 3"/>
          <p:cNvSpPr>
            <a:spLocks noGrp="1"/>
          </p:cNvSpPr>
          <p:nvPr>
            <p:ph type="sldNum" sz="quarter" idx="10"/>
          </p:nvPr>
        </p:nvSpPr>
        <p:spPr/>
        <p:txBody>
          <a:bodyPr/>
          <a:lstStyle/>
          <a:p>
            <a:fld id="{DDFE8DBD-A580-4EB7-B8F0-830880CCFEDC}" type="slidenum">
              <a:rPr lang="sk-SK" smtClean="0"/>
              <a:pPr/>
              <a:t>6</a:t>
            </a:fld>
            <a:endParaRPr lang="sk-SK"/>
          </a:p>
        </p:txBody>
      </p:sp>
    </p:spTree>
    <p:extLst>
      <p:ext uri="{BB962C8B-B14F-4D97-AF65-F5344CB8AC3E}">
        <p14:creationId xmlns:p14="http://schemas.microsoft.com/office/powerpoint/2010/main" val="307804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DDFE8DBD-A580-4EB7-B8F0-830880CCFEDC}" type="slidenum">
              <a:rPr lang="sk-SK" smtClean="0"/>
              <a:pPr/>
              <a:t>7</a:t>
            </a:fld>
            <a:endParaRPr lang="sk-SK"/>
          </a:p>
        </p:txBody>
      </p:sp>
    </p:spTree>
    <p:extLst>
      <p:ext uri="{BB962C8B-B14F-4D97-AF65-F5344CB8AC3E}">
        <p14:creationId xmlns:p14="http://schemas.microsoft.com/office/powerpoint/2010/main" val="208071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Preto maj na pamäti...</a:t>
            </a:r>
          </a:p>
          <a:p>
            <a:r>
              <a:rPr lang="sk-SK" dirty="0" smtClean="0"/>
              <a:t>...ak nemôžeš</a:t>
            </a:r>
            <a:r>
              <a:rPr lang="sk-SK" baseline="0" dirty="0" smtClean="0"/>
              <a:t> urobiť všetko, urob aspoň niečo.</a:t>
            </a:r>
            <a:endParaRPr lang="sk-SK" dirty="0"/>
          </a:p>
        </p:txBody>
      </p:sp>
      <p:sp>
        <p:nvSpPr>
          <p:cNvPr id="4" name="Zástupný symbol čísla snímky 3"/>
          <p:cNvSpPr>
            <a:spLocks noGrp="1"/>
          </p:cNvSpPr>
          <p:nvPr>
            <p:ph type="sldNum" sz="quarter" idx="10"/>
          </p:nvPr>
        </p:nvSpPr>
        <p:spPr/>
        <p:txBody>
          <a:bodyPr/>
          <a:lstStyle/>
          <a:p>
            <a:fld id="{DDFE8DBD-A580-4EB7-B8F0-830880CCFEDC}" type="slidenum">
              <a:rPr lang="sk-SK" smtClean="0"/>
              <a:pPr/>
              <a:t>9</a:t>
            </a:fld>
            <a:endParaRPr lang="sk-SK"/>
          </a:p>
        </p:txBody>
      </p:sp>
    </p:spTree>
    <p:extLst>
      <p:ext uri="{BB962C8B-B14F-4D97-AF65-F5344CB8AC3E}">
        <p14:creationId xmlns:p14="http://schemas.microsoft.com/office/powerpoint/2010/main" val="323955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a:buFontTx/>
              <a:buChar char="-"/>
            </a:pPr>
            <a:r>
              <a:rPr lang="sk-SK" dirty="0" smtClean="0"/>
              <a:t>ochráň obeť.</a:t>
            </a:r>
          </a:p>
          <a:p>
            <a:pPr>
              <a:buFontTx/>
              <a:buChar char="-"/>
            </a:pPr>
            <a:r>
              <a:rPr lang="sk-SK" dirty="0" smtClean="0"/>
              <a:t>pomôž</a:t>
            </a:r>
            <a:r>
              <a:rPr lang="sk-SK" baseline="0" dirty="0" smtClean="0"/>
              <a:t> obeti. </a:t>
            </a:r>
          </a:p>
          <a:p>
            <a:pPr>
              <a:buFontTx/>
              <a:buChar char="-"/>
            </a:pPr>
            <a:r>
              <a:rPr lang="sk-SK" baseline="0" dirty="0" smtClean="0"/>
              <a:t>zavolaj pomoc.</a:t>
            </a:r>
          </a:p>
          <a:p>
            <a:pPr>
              <a:buFontTx/>
              <a:buChar char="-"/>
            </a:pPr>
            <a:r>
              <a:rPr lang="sk-SK" baseline="0" dirty="0" smtClean="0"/>
              <a:t>zapíš si čo sa stalo.</a:t>
            </a:r>
          </a:p>
          <a:p>
            <a:pPr>
              <a:buFontTx/>
              <a:buChar char="-"/>
            </a:pPr>
            <a:r>
              <a:rPr lang="sk-SK" baseline="0" dirty="0" smtClean="0"/>
              <a:t>povedz to dospelým. </a:t>
            </a:r>
            <a:endParaRPr lang="sk-SK" dirty="0"/>
          </a:p>
        </p:txBody>
      </p:sp>
      <p:sp>
        <p:nvSpPr>
          <p:cNvPr id="4" name="Zástupný symbol čísla snímky 3"/>
          <p:cNvSpPr>
            <a:spLocks noGrp="1"/>
          </p:cNvSpPr>
          <p:nvPr>
            <p:ph type="sldNum" sz="quarter" idx="10"/>
          </p:nvPr>
        </p:nvSpPr>
        <p:spPr/>
        <p:txBody>
          <a:bodyPr/>
          <a:lstStyle/>
          <a:p>
            <a:fld id="{DDFE8DBD-A580-4EB7-B8F0-830880CCFEDC}" type="slidenum">
              <a:rPr lang="sk-SK" smtClean="0"/>
              <a:pPr/>
              <a:t>10</a:t>
            </a:fld>
            <a:endParaRPr lang="sk-SK"/>
          </a:p>
        </p:txBody>
      </p:sp>
    </p:spTree>
    <p:extLst>
      <p:ext uri="{BB962C8B-B14F-4D97-AF65-F5344CB8AC3E}">
        <p14:creationId xmlns:p14="http://schemas.microsoft.com/office/powerpoint/2010/main" val="384939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Záver</a:t>
            </a:r>
            <a:r>
              <a:rPr lang="sk-SK" baseline="0" dirty="0" smtClean="0"/>
              <a:t> </a:t>
            </a:r>
          </a:p>
          <a:p>
            <a:r>
              <a:rPr lang="sk-SK" baseline="0" dirty="0" smtClean="0"/>
              <a:t>Ďakujem za pozornosť a spoluprácu!</a:t>
            </a:r>
            <a:endParaRPr lang="sk-SK" dirty="0"/>
          </a:p>
        </p:txBody>
      </p:sp>
      <p:sp>
        <p:nvSpPr>
          <p:cNvPr id="4" name="Zástupný symbol čísla snímky 3"/>
          <p:cNvSpPr>
            <a:spLocks noGrp="1"/>
          </p:cNvSpPr>
          <p:nvPr>
            <p:ph type="sldNum" sz="quarter" idx="10"/>
          </p:nvPr>
        </p:nvSpPr>
        <p:spPr/>
        <p:txBody>
          <a:bodyPr/>
          <a:lstStyle/>
          <a:p>
            <a:fld id="{DDFE8DBD-A580-4EB7-B8F0-830880CCFEDC}" type="slidenum">
              <a:rPr lang="sk-SK" smtClean="0"/>
              <a:pPr/>
              <a:t>12</a:t>
            </a:fld>
            <a:endParaRPr lang="sk-SK"/>
          </a:p>
        </p:txBody>
      </p:sp>
    </p:spTree>
    <p:extLst>
      <p:ext uri="{BB962C8B-B14F-4D97-AF65-F5344CB8AC3E}">
        <p14:creationId xmlns:p14="http://schemas.microsoft.com/office/powerpoint/2010/main" val="303279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Nadpis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sk-SK" smtClean="0"/>
              <a:t>Kliknite sem a upravte štýl predlohy nadpisov.</a:t>
            </a:r>
            <a:endParaRPr kumimoji="0" lang="en-US"/>
          </a:p>
        </p:txBody>
      </p:sp>
      <p:sp>
        <p:nvSpPr>
          <p:cNvPr id="28" name="Zástupný symbol dátumu 27"/>
          <p:cNvSpPr>
            <a:spLocks noGrp="1"/>
          </p:cNvSpPr>
          <p:nvPr>
            <p:ph type="dt" sz="half" idx="10"/>
          </p:nvPr>
        </p:nvSpPr>
        <p:spPr/>
        <p:txBody>
          <a:bodyPr/>
          <a:lstStyle/>
          <a:p>
            <a:fld id="{7F8EE0F0-8091-432C-91A0-613CCAC9F855}" type="datetimeFigureOut">
              <a:rPr lang="sk-SK" smtClean="0"/>
              <a:pPr/>
              <a:t>22. 9. 2023</a:t>
            </a:fld>
            <a:endParaRPr lang="sk-SK"/>
          </a:p>
        </p:txBody>
      </p:sp>
      <p:sp>
        <p:nvSpPr>
          <p:cNvPr id="17" name="Zástupný symbol päty 16"/>
          <p:cNvSpPr>
            <a:spLocks noGrp="1"/>
          </p:cNvSpPr>
          <p:nvPr>
            <p:ph type="ftr" sz="quarter" idx="11"/>
          </p:nvPr>
        </p:nvSpPr>
        <p:spPr/>
        <p:txBody>
          <a:bodyPr/>
          <a:lstStyle/>
          <a:p>
            <a:endParaRPr lang="sk-SK"/>
          </a:p>
        </p:txBody>
      </p:sp>
      <p:sp>
        <p:nvSpPr>
          <p:cNvPr id="29" name="Zástupný symbol čísla snímky 28"/>
          <p:cNvSpPr>
            <a:spLocks noGrp="1"/>
          </p:cNvSpPr>
          <p:nvPr>
            <p:ph type="sldNum" sz="quarter" idx="12"/>
          </p:nvPr>
        </p:nvSpPr>
        <p:spPr/>
        <p:txBody>
          <a:bodyPr/>
          <a:lstStyle/>
          <a:p>
            <a:fld id="{579446F1-5BC4-4665-94EE-90B0C704B95E}" type="slidenum">
              <a:rPr lang="sk-SK" smtClean="0"/>
              <a:pPr/>
              <a:t>‹#›</a:t>
            </a:fld>
            <a:endParaRPr lang="sk-SK"/>
          </a:p>
        </p:txBody>
      </p:sp>
      <p:sp>
        <p:nvSpPr>
          <p:cNvPr id="9" name="Podnadpis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7F8EE0F0-8091-432C-91A0-613CCAC9F855}" type="datetimeFigureOut">
              <a:rPr lang="sk-SK" smtClean="0"/>
              <a:pPr/>
              <a:t>22. 9. 2023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79446F1-5BC4-4665-94EE-90B0C704B95E}" type="slidenum">
              <a:rPr lang="sk-SK" smtClean="0"/>
              <a:pPr/>
              <a:t>‹#›</a:t>
            </a:fld>
            <a:endParaRPr lang="sk-SK"/>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7F8EE0F0-8091-432C-91A0-613CCAC9F855}" type="datetimeFigureOut">
              <a:rPr lang="sk-SK" smtClean="0"/>
              <a:pPr/>
              <a:t>22. 9. 2023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79446F1-5BC4-4665-94EE-90B0C704B95E}" type="slidenum">
              <a:rPr lang="sk-SK" smtClean="0"/>
              <a:pPr/>
              <a:t>‹#›</a:t>
            </a:fld>
            <a:endParaRPr lang="sk-SK"/>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7F8EE0F0-8091-432C-91A0-613CCAC9F855}" type="datetimeFigureOut">
              <a:rPr lang="sk-SK" smtClean="0"/>
              <a:pPr/>
              <a:t>22. 9. 2023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79446F1-5BC4-4665-94EE-90B0C704B95E}" type="slidenum">
              <a:rPr lang="sk-SK" smtClean="0"/>
              <a:pPr/>
              <a:t>‹#›</a:t>
            </a:fld>
            <a:endParaRPr lang="sk-SK"/>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3">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p>
            <a:fld id="{7F8EE0F0-8091-432C-91A0-613CCAC9F855}" type="datetimeFigureOut">
              <a:rPr lang="sk-SK" smtClean="0"/>
              <a:pPr/>
              <a:t>22. 9. 2023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a:xfrm>
            <a:off x="7924800" y="6416675"/>
            <a:ext cx="762000" cy="365125"/>
          </a:xfrm>
        </p:spPr>
        <p:txBody>
          <a:bodyPr/>
          <a:lstStyle/>
          <a:p>
            <a:fld id="{579446F1-5BC4-4665-94EE-90B0C704B95E}" type="slidenum">
              <a:rPr lang="sk-SK" smtClean="0"/>
              <a:pPr/>
              <a:t>‹#›</a:t>
            </a:fld>
            <a:endParaRPr lang="sk-SK"/>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7F8EE0F0-8091-432C-91A0-613CCAC9F855}" type="datetimeFigureOut">
              <a:rPr lang="sk-SK" smtClean="0"/>
              <a:pPr/>
              <a:t>22. 9. 2023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79446F1-5BC4-4665-94EE-90B0C704B95E}" type="slidenum">
              <a:rPr lang="sk-SK" smtClean="0"/>
              <a:pPr/>
              <a:t>‹#›</a:t>
            </a:fld>
            <a:endParaRPr lang="sk-SK"/>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p>
            <a:fld id="{7F8EE0F0-8091-432C-91A0-613CCAC9F855}" type="datetimeFigureOut">
              <a:rPr lang="sk-SK" smtClean="0"/>
              <a:pPr/>
              <a:t>22. 9. 2023</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579446F1-5BC4-4665-94EE-90B0C704B95E}" type="slidenum">
              <a:rPr lang="sk-SK" smtClean="0"/>
              <a:pPr/>
              <a:t>‹#›</a:t>
            </a:fld>
            <a:endParaRPr lang="sk-SK"/>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p>
            <a:fld id="{7F8EE0F0-8091-432C-91A0-613CCAC9F855}" type="datetimeFigureOut">
              <a:rPr lang="sk-SK" smtClean="0"/>
              <a:pPr/>
              <a:t>22. 9. 2023</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579446F1-5BC4-4665-94EE-90B0C704B95E}" type="slidenum">
              <a:rPr lang="sk-SK" smtClean="0"/>
              <a:pPr/>
              <a:t>‹#›</a:t>
            </a:fld>
            <a:endParaRPr lang="sk-SK"/>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7F8EE0F0-8091-432C-91A0-613CCAC9F855}" type="datetimeFigureOut">
              <a:rPr lang="sk-SK" smtClean="0"/>
              <a:pPr/>
              <a:t>22. 9. 2023</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579446F1-5BC4-4665-94EE-90B0C704B95E}" type="slidenum">
              <a:rPr lang="sk-SK" smtClean="0"/>
              <a:pPr/>
              <a:t>‹#›</a:t>
            </a:fld>
            <a:endParaRPr lang="sk-SK"/>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7F8EE0F0-8091-432C-91A0-613CCAC9F855}" type="datetimeFigureOut">
              <a:rPr lang="sk-SK" smtClean="0"/>
              <a:pPr/>
              <a:t>22. 9. 2023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79446F1-5BC4-4665-94EE-90B0C704B95E}" type="slidenum">
              <a:rPr lang="sk-SK" smtClean="0"/>
              <a:pPr/>
              <a:t>‹#›</a:t>
            </a:fld>
            <a:endParaRPr lang="sk-SK"/>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sk-SK" smtClean="0"/>
              <a:t>Kliknite sem a upravte štýl predlohy nadpisov.</a:t>
            </a:r>
            <a:endParaRPr kumimoji="0" lang="en-US"/>
          </a:p>
        </p:txBody>
      </p:sp>
      <p:sp>
        <p:nvSpPr>
          <p:cNvPr id="3" name="Zástupný symbol obrázka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sk-SK" smtClean="0">
                <a:solidFill>
                  <a:schemeClr val="lt1"/>
                </a:solidFill>
                <a:latin typeface="+mn-lt"/>
                <a:ea typeface="+mn-ea"/>
                <a:cs typeface="+mn-cs"/>
              </a:rPr>
              <a:t>Ak chcete pridať obrázok, kliknite na ikonu</a:t>
            </a:r>
            <a:endParaRPr kumimoji="0" lang="en-US" dirty="0">
              <a:solidFill>
                <a:schemeClr val="lt1"/>
              </a:solidFill>
              <a:latin typeface="+mn-lt"/>
              <a:ea typeface="+mn-ea"/>
              <a:cs typeface="+mn-cs"/>
            </a:endParaRPr>
          </a:p>
        </p:txBody>
      </p:sp>
      <p:sp>
        <p:nvSpPr>
          <p:cNvPr id="4" name="Zástupný symbol tex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5" name="Zástupný symbol dátumu 4"/>
          <p:cNvSpPr>
            <a:spLocks noGrp="1"/>
          </p:cNvSpPr>
          <p:nvPr>
            <p:ph type="dt" sz="half" idx="10"/>
          </p:nvPr>
        </p:nvSpPr>
        <p:spPr/>
        <p:txBody>
          <a:bodyPr/>
          <a:lstStyle/>
          <a:p>
            <a:fld id="{7F8EE0F0-8091-432C-91A0-613CCAC9F855}" type="datetimeFigureOut">
              <a:rPr lang="sk-SK" smtClean="0"/>
              <a:pPr/>
              <a:t>22. 9. 2023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79446F1-5BC4-4665-94EE-90B0C704B95E}" type="slidenum">
              <a:rPr lang="sk-SK" smtClean="0"/>
              <a:pPr/>
              <a:t>‹#›</a:t>
            </a:fld>
            <a:endParaRPr lang="sk-SK"/>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Zástupný symbol nadpis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sk-SK" smtClean="0"/>
              <a:t>Kliknite sem a upravte štýl predlohy nadpisov.</a:t>
            </a:r>
            <a:endParaRPr kumimoji="0" lang="en-US"/>
          </a:p>
        </p:txBody>
      </p:sp>
      <p:sp>
        <p:nvSpPr>
          <p:cNvPr id="13" name="Zástupný symbol tex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4" name="Zástupný symbol dátumu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F8EE0F0-8091-432C-91A0-613CCAC9F855}" type="datetimeFigureOut">
              <a:rPr lang="sk-SK" smtClean="0"/>
              <a:pPr/>
              <a:t>22. 9. 2023</a:t>
            </a:fld>
            <a:endParaRPr lang="sk-SK"/>
          </a:p>
        </p:txBody>
      </p:sp>
      <p:sp>
        <p:nvSpPr>
          <p:cNvPr id="3" name="Zástupný symbol päty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k-SK"/>
          </a:p>
        </p:txBody>
      </p:sp>
      <p:sp>
        <p:nvSpPr>
          <p:cNvPr id="23" name="Zástupný symbol čísla snímky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79446F1-5BC4-4665-94EE-90B0C704B95E}" type="slidenum">
              <a:rPr lang="sk-SK" smtClean="0"/>
              <a:pPr/>
              <a:t>‹#›</a:t>
            </a:fld>
            <a:endParaRPr lang="sk-SK"/>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dissolv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refresher.sk/68888-Oliver-Oswald-radi-ako-riesit-sikanu-na-internete-alebo-v-skole" TargetMode="External"/><Relationship Id="rId3" Type="http://schemas.openxmlformats.org/officeDocument/2006/relationships/image" Target="../media/image5.jpeg"/><Relationship Id="rId7" Type="http://schemas.openxmlformats.org/officeDocument/2006/relationships/hyperlink" Target="https://www.youtube.com/watch?v=QrXvwitlYBk&amp;t=131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refresher.sk/68888-Oliver-Oswald-radi-ako-riesit-sikanu-na-internete-alebo-v-skole"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85720" y="1214422"/>
            <a:ext cx="8229600" cy="1828800"/>
          </a:xfrm>
        </p:spPr>
        <p:txBody>
          <a:bodyPr>
            <a:normAutofit/>
          </a:bodyPr>
          <a:lstStyle/>
          <a:p>
            <a:r>
              <a:rPr lang="sk-SK" sz="8000" dirty="0" smtClean="0">
                <a:solidFill>
                  <a:srgbClr val="FF0000"/>
                </a:solidFill>
                <a:latin typeface="Comic Sans MS" pitchFamily="66" charset="0"/>
              </a:rPr>
              <a:t>ŠIKANOVANIE</a:t>
            </a:r>
            <a:endParaRPr lang="sk-SK" sz="8000" dirty="0">
              <a:solidFill>
                <a:srgbClr val="FF0000"/>
              </a:solidFill>
              <a:latin typeface="Comic Sans MS" pitchFamily="66" charset="0"/>
            </a:endParaRPr>
          </a:p>
        </p:txBody>
      </p:sp>
      <p:sp>
        <p:nvSpPr>
          <p:cNvPr id="4" name="Obdĺžnik 3"/>
          <p:cNvSpPr/>
          <p:nvPr/>
        </p:nvSpPr>
        <p:spPr>
          <a:xfrm>
            <a:off x="0" y="285728"/>
            <a:ext cx="4711546" cy="461665"/>
          </a:xfrm>
          <a:prstGeom prst="rect">
            <a:avLst/>
          </a:prstGeom>
        </p:spPr>
        <p:txBody>
          <a:bodyPr wrap="none">
            <a:spAutoFit/>
          </a:bodyPr>
          <a:lstStyle/>
          <a:p>
            <a:r>
              <a:rPr lang="sk-SK" sz="2400" dirty="0" smtClean="0"/>
              <a:t>Základná </a:t>
            </a:r>
            <a:r>
              <a:rPr lang="sk-SK" sz="2400" smtClean="0">
                <a:latin typeface="Comic Sans MS" pitchFamily="66" charset="0"/>
              </a:rPr>
              <a:t>škola</a:t>
            </a:r>
            <a:r>
              <a:rPr lang="sk-SK" sz="2400" smtClean="0"/>
              <a:t> </a:t>
            </a:r>
            <a:r>
              <a:rPr lang="sk-SK" sz="2400" smtClean="0"/>
              <a:t>SNP 1, Humenné</a:t>
            </a:r>
            <a:endParaRPr lang="sk-SK" sz="2400" dirty="0"/>
          </a:p>
        </p:txBody>
      </p:sp>
      <p:sp>
        <p:nvSpPr>
          <p:cNvPr id="5" name="Obdĺžnik 4"/>
          <p:cNvSpPr/>
          <p:nvPr/>
        </p:nvSpPr>
        <p:spPr>
          <a:xfrm>
            <a:off x="4786314" y="6027003"/>
            <a:ext cx="4572000" cy="830997"/>
          </a:xfrm>
          <a:prstGeom prst="rect">
            <a:avLst/>
          </a:prstGeom>
        </p:spPr>
        <p:txBody>
          <a:bodyPr>
            <a:spAutoFit/>
          </a:bodyPr>
          <a:lstStyle/>
          <a:p>
            <a:r>
              <a:rPr lang="sk-SK" sz="2400" dirty="0" smtClean="0"/>
              <a:t> 	  </a:t>
            </a:r>
            <a:r>
              <a:rPr lang="sk-SK" sz="2400" dirty="0" smtClean="0">
                <a:latin typeface="Comic Sans MS" pitchFamily="66" charset="0"/>
              </a:rPr>
              <a:t>Mgr. Martina </a:t>
            </a:r>
            <a:r>
              <a:rPr lang="sk-SK" sz="2400" dirty="0" err="1" smtClean="0">
                <a:latin typeface="Comic Sans MS" pitchFamily="66" charset="0"/>
              </a:rPr>
              <a:t>Olexová</a:t>
            </a:r>
            <a:endParaRPr lang="sk-SK" sz="2400" dirty="0" smtClean="0">
              <a:latin typeface="Comic Sans MS" pitchFamily="66" charset="0"/>
            </a:endParaRPr>
          </a:p>
          <a:p>
            <a:pPr algn="ctr"/>
            <a:r>
              <a:rPr lang="sk-SK" sz="2400" dirty="0" smtClean="0">
                <a:latin typeface="Comic Sans MS" pitchFamily="66" charset="0"/>
              </a:rPr>
              <a:t>  </a:t>
            </a:r>
            <a:r>
              <a:rPr lang="sk-SK" sz="2400" b="1" dirty="0">
                <a:ln w="9525">
                  <a:solidFill>
                    <a:schemeClr val="bg1"/>
                  </a:solidFill>
                  <a:prstDash val="solid"/>
                </a:ln>
                <a:effectLst>
                  <a:outerShdw blurRad="12700" dist="38100" dir="2700000" algn="tl" rotWithShape="0">
                    <a:schemeClr val="bg1">
                      <a:lumMod val="50000"/>
                    </a:schemeClr>
                  </a:outerShdw>
                </a:effectLst>
              </a:rPr>
              <a:t>martina.olexova@zssnphe.sk</a:t>
            </a:r>
          </a:p>
        </p:txBody>
      </p:sp>
      <p:pic>
        <p:nvPicPr>
          <p:cNvPr id="153604" name="Picture 4" descr="Úvod | NF Stop šikaně"/>
          <p:cNvPicPr>
            <a:picLocks noChangeAspect="1" noChangeArrowheads="1"/>
          </p:cNvPicPr>
          <p:nvPr/>
        </p:nvPicPr>
        <p:blipFill>
          <a:blip r:embed="rId3"/>
          <a:srcRect r="68225" b="-2730"/>
          <a:stretch>
            <a:fillRect/>
          </a:stretch>
        </p:blipFill>
        <p:spPr bwMode="auto">
          <a:xfrm>
            <a:off x="2857488" y="3143248"/>
            <a:ext cx="2428892" cy="27146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153604"/>
                                        </p:tgtEl>
                                        <p:attrNameLst>
                                          <p:attrName>style.visibility</p:attrName>
                                        </p:attrNameLst>
                                      </p:cBhvr>
                                      <p:to>
                                        <p:strVal val="visible"/>
                                      </p:to>
                                    </p:set>
                                    <p:animEffect transition="in" filter="checkerboard(across)">
                                      <p:cBhvr>
                                        <p:cTn id="10" dur="500"/>
                                        <p:tgtEl>
                                          <p:spTgt spid="15360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357290" y="285728"/>
            <a:ext cx="6681637" cy="461665"/>
          </a:xfrm>
          <a:prstGeom prst="rect">
            <a:avLst/>
          </a:prstGeom>
        </p:spPr>
        <p:txBody>
          <a:bodyPr wrap="none">
            <a:spAutoFit/>
          </a:bodyPr>
          <a:lstStyle/>
          <a:p>
            <a:r>
              <a:rPr lang="sk-SK" sz="2400" b="1" dirty="0" smtClean="0">
                <a:solidFill>
                  <a:srgbClr val="FF0000"/>
                </a:solidFill>
                <a:cs typeface="Calibri" pitchFamily="34" charset="0"/>
              </a:rPr>
              <a:t>...ak nemôžeš urobiť všetko, urob aspoň niečo.</a:t>
            </a:r>
            <a:endParaRPr lang="sk-SK" sz="2400" b="1" dirty="0">
              <a:solidFill>
                <a:srgbClr val="FF0000"/>
              </a:solidFill>
              <a:cs typeface="Calibri" pitchFamily="34" charset="0"/>
            </a:endParaRPr>
          </a:p>
        </p:txBody>
      </p:sp>
      <p:sp>
        <p:nvSpPr>
          <p:cNvPr id="3" name="Obdĺžnik 2"/>
          <p:cNvSpPr/>
          <p:nvPr/>
        </p:nvSpPr>
        <p:spPr>
          <a:xfrm>
            <a:off x="0" y="1571612"/>
            <a:ext cx="8715404" cy="4247317"/>
          </a:xfrm>
          <a:prstGeom prst="rect">
            <a:avLst/>
          </a:prstGeom>
        </p:spPr>
        <p:txBody>
          <a:bodyPr wrap="square">
            <a:spAutoFit/>
          </a:bodyPr>
          <a:lstStyle/>
          <a:p>
            <a:pPr>
              <a:buFontTx/>
              <a:buChar char="-"/>
            </a:pPr>
            <a:r>
              <a:rPr lang="sk-SK" dirty="0" smtClean="0">
                <a:solidFill>
                  <a:srgbClr val="FF0000"/>
                </a:solidFill>
              </a:rPr>
              <a:t>ochráň obeť.</a:t>
            </a:r>
          </a:p>
          <a:p>
            <a:pPr>
              <a:buFontTx/>
              <a:buChar char="-"/>
            </a:pPr>
            <a:endParaRPr lang="sk-SK" dirty="0" smtClean="0">
              <a:solidFill>
                <a:srgbClr val="FF0000"/>
              </a:solidFill>
            </a:endParaRPr>
          </a:p>
          <a:p>
            <a:r>
              <a:rPr lang="sk-SK" dirty="0" smtClean="0">
                <a:solidFill>
                  <a:srgbClr val="FF0000"/>
                </a:solidFill>
              </a:rPr>
              <a:t>	</a:t>
            </a:r>
          </a:p>
          <a:p>
            <a:pPr lvl="1">
              <a:buFontTx/>
              <a:buChar char="-"/>
            </a:pPr>
            <a:r>
              <a:rPr lang="sk-SK" dirty="0" smtClean="0">
                <a:solidFill>
                  <a:srgbClr val="FF0000"/>
                </a:solidFill>
              </a:rPr>
              <a:t>pomôž obeti. </a:t>
            </a:r>
          </a:p>
          <a:p>
            <a:pPr lvl="1">
              <a:buFontTx/>
              <a:buChar char="-"/>
            </a:pPr>
            <a:endParaRPr lang="sk-SK" dirty="0" smtClean="0">
              <a:solidFill>
                <a:srgbClr val="FF0000"/>
              </a:solidFill>
            </a:endParaRPr>
          </a:p>
          <a:p>
            <a:pPr lvl="1"/>
            <a:endParaRPr lang="sk-SK" dirty="0" smtClean="0">
              <a:solidFill>
                <a:srgbClr val="FF0000"/>
              </a:solidFill>
            </a:endParaRPr>
          </a:p>
          <a:p>
            <a:pPr lvl="2">
              <a:buFontTx/>
              <a:buChar char="-"/>
            </a:pPr>
            <a:r>
              <a:rPr lang="sk-SK" dirty="0" smtClean="0">
                <a:solidFill>
                  <a:srgbClr val="FF0000"/>
                </a:solidFill>
              </a:rPr>
              <a:t>zavolaj pomoc.</a:t>
            </a:r>
          </a:p>
          <a:p>
            <a:pPr lvl="2">
              <a:buFontTx/>
              <a:buChar char="-"/>
            </a:pPr>
            <a:endParaRPr lang="sk-SK" dirty="0" smtClean="0">
              <a:solidFill>
                <a:srgbClr val="FF0000"/>
              </a:solidFill>
            </a:endParaRPr>
          </a:p>
          <a:p>
            <a:pPr lvl="2">
              <a:buFontTx/>
              <a:buChar char="-"/>
            </a:pPr>
            <a:endParaRPr lang="sk-SK" dirty="0" smtClean="0">
              <a:solidFill>
                <a:srgbClr val="FF0000"/>
              </a:solidFill>
            </a:endParaRPr>
          </a:p>
          <a:p>
            <a:pPr lvl="4"/>
            <a:r>
              <a:rPr lang="sk-SK" dirty="0" smtClean="0">
                <a:solidFill>
                  <a:srgbClr val="FF0000"/>
                </a:solidFill>
              </a:rPr>
              <a:t>-zapíš si čo sa stalo.  	</a:t>
            </a:r>
          </a:p>
          <a:p>
            <a:pPr lvl="4"/>
            <a:endParaRPr lang="sk-SK" dirty="0" smtClean="0">
              <a:solidFill>
                <a:srgbClr val="FF0000"/>
              </a:solidFill>
            </a:endParaRPr>
          </a:p>
          <a:p>
            <a:pPr lvl="4"/>
            <a:r>
              <a:rPr lang="sk-SK" dirty="0" smtClean="0">
                <a:solidFill>
                  <a:srgbClr val="FF0000"/>
                </a:solidFill>
              </a:rPr>
              <a:t>	  </a:t>
            </a:r>
          </a:p>
          <a:p>
            <a:r>
              <a:rPr lang="sk-SK" dirty="0" smtClean="0">
                <a:solidFill>
                  <a:srgbClr val="FF0000"/>
                </a:solidFill>
              </a:rPr>
              <a:t>			- povedz to dospelým.</a:t>
            </a:r>
          </a:p>
          <a:p>
            <a:endParaRPr lang="sk-SK" dirty="0" smtClean="0"/>
          </a:p>
          <a:p>
            <a:r>
              <a:rPr lang="sk-SK" dirty="0" smtClean="0"/>
              <a:t> </a:t>
            </a:r>
            <a:endParaRPr lang="sk-SK" dirty="0"/>
          </a:p>
        </p:txBody>
      </p:sp>
      <p:sp>
        <p:nvSpPr>
          <p:cNvPr id="32770" name="AutoShape 2" descr="Šikana na škole vychováva „pokrivených“ ľudí | eduworld.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32772" name="AutoShape 4" descr="Šikana na škole vychováva „pokrivených“ ľudí | eduworld.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32774" name="Picture 6" descr="Návrhy Slovenskej komory učiteľov k účinnej prevencii šikanovania v školách  – Slovenská komora učiteľov"/>
          <p:cNvPicPr>
            <a:picLocks noChangeAspect="1" noChangeArrowheads="1"/>
          </p:cNvPicPr>
          <p:nvPr/>
        </p:nvPicPr>
        <p:blipFill>
          <a:blip r:embed="rId3" cstate="print"/>
          <a:srcRect/>
          <a:stretch>
            <a:fillRect/>
          </a:stretch>
        </p:blipFill>
        <p:spPr bwMode="auto">
          <a:xfrm>
            <a:off x="214282" y="4714884"/>
            <a:ext cx="2447131" cy="1928826"/>
          </a:xfrm>
          <a:prstGeom prst="rect">
            <a:avLst/>
          </a:prstGeom>
          <a:noFill/>
        </p:spPr>
      </p:pic>
      <p:pic>
        <p:nvPicPr>
          <p:cNvPr id="32776" name="Picture 8" descr="Súdržnosť alebo šikanovanie?"/>
          <p:cNvPicPr>
            <a:picLocks noChangeAspect="1" noChangeArrowheads="1"/>
          </p:cNvPicPr>
          <p:nvPr/>
        </p:nvPicPr>
        <p:blipFill>
          <a:blip r:embed="rId4"/>
          <a:srcRect/>
          <a:stretch>
            <a:fillRect/>
          </a:stretch>
        </p:blipFill>
        <p:spPr bwMode="auto">
          <a:xfrm>
            <a:off x="2857488" y="1000108"/>
            <a:ext cx="6072230" cy="2362196"/>
          </a:xfrm>
          <a:prstGeom prst="rect">
            <a:avLst/>
          </a:prstGeom>
          <a:noFill/>
        </p:spPr>
      </p:pic>
      <p:pic>
        <p:nvPicPr>
          <p:cNvPr id="32778" name="Picture 10" descr="Tím Spolupráca Súdržnosť - Obrázok zdarma na Pixabay"/>
          <p:cNvPicPr>
            <a:picLocks noChangeAspect="1" noChangeArrowheads="1"/>
          </p:cNvPicPr>
          <p:nvPr/>
        </p:nvPicPr>
        <p:blipFill>
          <a:blip r:embed="rId5"/>
          <a:srcRect/>
          <a:stretch>
            <a:fillRect/>
          </a:stretch>
        </p:blipFill>
        <p:spPr bwMode="auto">
          <a:xfrm>
            <a:off x="5214942" y="3786190"/>
            <a:ext cx="3643290" cy="285752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32776"/>
                                        </p:tgtEl>
                                        <p:attrNameLst>
                                          <p:attrName>style.visibility</p:attrName>
                                        </p:attrNameLst>
                                      </p:cBhvr>
                                      <p:to>
                                        <p:strVal val="visible"/>
                                      </p:to>
                                    </p:set>
                                    <p:animEffect transition="in" filter="checkerboard(across)">
                                      <p:cBhvr>
                                        <p:cTn id="13" dur="500"/>
                                        <p:tgtEl>
                                          <p:spTgt spid="32776"/>
                                        </p:tgtEl>
                                      </p:cBhvr>
                                    </p:animEffect>
                                  </p:childTnLst>
                                </p:cTn>
                              </p:par>
                              <p:par>
                                <p:cTn id="14" presetID="5" presetClass="entr" presetSubtype="10" fill="hold" nodeType="withEffect">
                                  <p:stCondLst>
                                    <p:cond delay="0"/>
                                  </p:stCondLst>
                                  <p:childTnLst>
                                    <p:set>
                                      <p:cBhvr>
                                        <p:cTn id="15" dur="1" fill="hold">
                                          <p:stCondLst>
                                            <p:cond delay="0"/>
                                          </p:stCondLst>
                                        </p:cTn>
                                        <p:tgtEl>
                                          <p:spTgt spid="32778"/>
                                        </p:tgtEl>
                                        <p:attrNameLst>
                                          <p:attrName>style.visibility</p:attrName>
                                        </p:attrNameLst>
                                      </p:cBhvr>
                                      <p:to>
                                        <p:strVal val="visible"/>
                                      </p:to>
                                    </p:set>
                                    <p:animEffect transition="in" filter="checkerboard(across)">
                                      <p:cBhvr>
                                        <p:cTn id="16" dur="500"/>
                                        <p:tgtEl>
                                          <p:spTgt spid="32778"/>
                                        </p:tgtEl>
                                      </p:cBhvr>
                                    </p:animEffect>
                                  </p:childTnLst>
                                </p:cTn>
                              </p:par>
                              <p:par>
                                <p:cTn id="17" presetID="5" presetClass="entr" presetSubtype="10" fill="hold" nodeType="withEffect">
                                  <p:stCondLst>
                                    <p:cond delay="0"/>
                                  </p:stCondLst>
                                  <p:childTnLst>
                                    <p:set>
                                      <p:cBhvr>
                                        <p:cTn id="18" dur="1" fill="hold">
                                          <p:stCondLst>
                                            <p:cond delay="0"/>
                                          </p:stCondLst>
                                        </p:cTn>
                                        <p:tgtEl>
                                          <p:spTgt spid="32774"/>
                                        </p:tgtEl>
                                        <p:attrNameLst>
                                          <p:attrName>style.visibility</p:attrName>
                                        </p:attrNameLst>
                                      </p:cBhvr>
                                      <p:to>
                                        <p:strVal val="visible"/>
                                      </p:to>
                                    </p:set>
                                    <p:animEffect transition="in" filter="checkerboard(across)">
                                      <p:cBhvr>
                                        <p:cTn id="19"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000364" y="285728"/>
            <a:ext cx="2432076" cy="461665"/>
          </a:xfrm>
          <a:prstGeom prst="rect">
            <a:avLst/>
          </a:prstGeom>
        </p:spPr>
        <p:txBody>
          <a:bodyPr wrap="none">
            <a:spAutoFit/>
          </a:bodyPr>
          <a:lstStyle/>
          <a:p>
            <a:pPr marL="228600" indent="-228600"/>
            <a:r>
              <a:rPr lang="sk-SK" sz="2400" b="1" dirty="0" smtClean="0">
                <a:solidFill>
                  <a:srgbClr val="FF0000"/>
                </a:solidFill>
              </a:rPr>
              <a:t>7. Spoločný erb!</a:t>
            </a:r>
            <a:endParaRPr lang="sk-SK" sz="2400" b="1" dirty="0">
              <a:solidFill>
                <a:srgbClr val="FF0000"/>
              </a:solidFill>
            </a:endParaRPr>
          </a:p>
        </p:txBody>
      </p:sp>
      <p:sp>
        <p:nvSpPr>
          <p:cNvPr id="3" name="Obdĺžnik 2"/>
          <p:cNvSpPr/>
          <p:nvPr/>
        </p:nvSpPr>
        <p:spPr>
          <a:xfrm>
            <a:off x="0" y="1785926"/>
            <a:ext cx="9144000" cy="3970318"/>
          </a:xfrm>
          <a:prstGeom prst="rect">
            <a:avLst/>
          </a:prstGeom>
        </p:spPr>
        <p:txBody>
          <a:bodyPr wrap="square">
            <a:spAutoFit/>
          </a:bodyPr>
          <a:lstStyle/>
          <a:p>
            <a:r>
              <a:rPr lang="sk-SK" dirty="0" smtClean="0"/>
              <a:t>Cieľ: Podporiť </a:t>
            </a:r>
            <a:r>
              <a:rPr lang="sk-SK" dirty="0" err="1" smtClean="0"/>
              <a:t>sebaprijatie</a:t>
            </a:r>
            <a:r>
              <a:rPr lang="sk-SK" dirty="0" smtClean="0"/>
              <a:t>, pomenovanie vlastných pozitívnych vlastností, poznávanie seba aj iných, podpora skupinovej súdržnosti. </a:t>
            </a:r>
          </a:p>
          <a:p>
            <a:endParaRPr lang="sk-SK" dirty="0" smtClean="0"/>
          </a:p>
          <a:p>
            <a:r>
              <a:rPr lang="sk-SK" dirty="0" smtClean="0"/>
              <a:t>Pomôcky: malé papiere veľkosti A6 (môžu byť aj farebné), nožnice, lepiaca páska, veľký hárok papiera, fixky </a:t>
            </a:r>
          </a:p>
          <a:p>
            <a:endParaRPr lang="sk-SK" dirty="0" smtClean="0"/>
          </a:p>
          <a:p>
            <a:pPr algn="just"/>
            <a:r>
              <a:rPr lang="sk-SK" dirty="0" smtClean="0"/>
              <a:t>Postup pri hre – opis hry. Lektor na veľký baliaci papier, resp. papier z </a:t>
            </a:r>
            <a:r>
              <a:rPr lang="sk-SK" dirty="0" err="1" smtClean="0"/>
              <a:t>flipchartu</a:t>
            </a:r>
            <a:r>
              <a:rPr lang="sk-SK" dirty="0" smtClean="0"/>
              <a:t>, nakreslí obrysy erbu a nadpis Náš spoločný erb. Úlohou každého účastníka je podobu mena, ktorú má napísanú na menovke, napísať na farebný papier, každú hlásku, ktorá tvorí slovo, napíše do samostatného riadku. Potom treba napísať ku každému písmenu jednu svoju dobrú vlastnosť, ktorá sa začína tými jednotlivými písmenkami krstného mena. Napríklad Barbora B ako búrlivá, A ako aktívna, R ako radostná, B ako bravúrna, O ako ozajstná, R ako rýchla, A ako a super! Po postupnom prečítaní mena každý svoj lístoček nalepí do pripraveného spoločného erbu. Ide o spoločné skupinové dielo.</a:t>
            </a:r>
            <a:endParaRPr lang="sk-SK"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Zusammenhalt clipart 14 » Clipart Station"/>
          <p:cNvPicPr>
            <a:picLocks noChangeAspect="1" noChangeArrowheads="1"/>
          </p:cNvPicPr>
          <p:nvPr/>
        </p:nvPicPr>
        <p:blipFill>
          <a:blip r:embed="rId3"/>
          <a:srcRect/>
          <a:stretch>
            <a:fillRect/>
          </a:stretch>
        </p:blipFill>
        <p:spPr bwMode="auto">
          <a:xfrm>
            <a:off x="214282" y="214290"/>
            <a:ext cx="4762500" cy="3381375"/>
          </a:xfrm>
          <a:prstGeom prst="rect">
            <a:avLst/>
          </a:prstGeom>
          <a:noFill/>
        </p:spPr>
      </p:pic>
      <p:sp>
        <p:nvSpPr>
          <p:cNvPr id="2" name="Obdĺžnik 1"/>
          <p:cNvSpPr/>
          <p:nvPr/>
        </p:nvSpPr>
        <p:spPr>
          <a:xfrm>
            <a:off x="357158" y="214290"/>
            <a:ext cx="7286676" cy="707886"/>
          </a:xfrm>
          <a:prstGeom prst="rect">
            <a:avLst/>
          </a:prstGeom>
        </p:spPr>
        <p:txBody>
          <a:bodyPr wrap="square">
            <a:spAutoFit/>
          </a:bodyPr>
          <a:lstStyle/>
          <a:p>
            <a:r>
              <a:rPr lang="sk-SK" sz="4000" b="1" dirty="0" smtClean="0">
                <a:solidFill>
                  <a:srgbClr val="FF0000"/>
                </a:solidFill>
              </a:rPr>
              <a:t>Záver</a:t>
            </a:r>
            <a:r>
              <a:rPr lang="sk-SK" sz="4000" dirty="0" smtClean="0"/>
              <a:t> </a:t>
            </a:r>
            <a:endParaRPr lang="sk-SK" sz="4000" dirty="0"/>
          </a:p>
        </p:txBody>
      </p:sp>
      <p:pic>
        <p:nvPicPr>
          <p:cNvPr id="3" name="Picture 2" descr="Zborovna.sk – portál pre učiteľov"/>
          <p:cNvPicPr>
            <a:picLocks noChangeAspect="1" noChangeArrowheads="1"/>
          </p:cNvPicPr>
          <p:nvPr/>
        </p:nvPicPr>
        <p:blipFill>
          <a:blip r:embed="rId4"/>
          <a:srcRect l="6893" t="25466" r="7629"/>
          <a:stretch>
            <a:fillRect/>
          </a:stretch>
        </p:blipFill>
        <p:spPr bwMode="auto">
          <a:xfrm>
            <a:off x="4500562" y="3571876"/>
            <a:ext cx="4429156" cy="3071834"/>
          </a:xfrm>
          <a:prstGeom prst="rect">
            <a:avLst/>
          </a:prstGeom>
          <a:noFill/>
        </p:spPr>
      </p:pic>
      <p:sp>
        <p:nvSpPr>
          <p:cNvPr id="4" name="Obdĺžnik 3"/>
          <p:cNvSpPr/>
          <p:nvPr/>
        </p:nvSpPr>
        <p:spPr>
          <a:xfrm rot="19837341">
            <a:off x="-465963" y="2930292"/>
            <a:ext cx="10417073" cy="830997"/>
          </a:xfrm>
          <a:prstGeom prst="rect">
            <a:avLst/>
          </a:prstGeom>
        </p:spPr>
        <p:txBody>
          <a:bodyPr wrap="square">
            <a:spAutoFit/>
          </a:bodyPr>
          <a:lstStyle/>
          <a:p>
            <a:r>
              <a:rPr lang="sk-SK" sz="4800" dirty="0" smtClean="0">
                <a:solidFill>
                  <a:srgbClr val="FF0000"/>
                </a:solidFill>
              </a:rPr>
              <a:t>Ďakujem za pozornosť a spoluprácu!</a:t>
            </a:r>
            <a:endParaRPr lang="sk-SK" sz="4800"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checkerboard(across)">
                                      <p:cBhvr>
                                        <p:cTn id="10" dur="500"/>
                                        <p:tgtEl>
                                          <p:spTgt spid="3072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Šikana na pracovišti. Jak se bránit a vytvořit preventivní strategii ve  firmě"/>
          <p:cNvPicPr>
            <a:picLocks noChangeAspect="1" noChangeArrowheads="1"/>
          </p:cNvPicPr>
          <p:nvPr/>
        </p:nvPicPr>
        <p:blipFill>
          <a:blip r:embed="rId3"/>
          <a:srcRect/>
          <a:stretch>
            <a:fillRect/>
          </a:stretch>
        </p:blipFill>
        <p:spPr bwMode="auto">
          <a:xfrm>
            <a:off x="5715007" y="84317"/>
            <a:ext cx="3286149" cy="1939732"/>
          </a:xfrm>
          <a:prstGeom prst="rect">
            <a:avLst/>
          </a:prstGeom>
          <a:noFill/>
        </p:spPr>
      </p:pic>
      <p:sp>
        <p:nvSpPr>
          <p:cNvPr id="2" name="Obdĺžnik 1"/>
          <p:cNvSpPr/>
          <p:nvPr/>
        </p:nvSpPr>
        <p:spPr>
          <a:xfrm>
            <a:off x="285720" y="214290"/>
            <a:ext cx="7286676" cy="5632311"/>
          </a:xfrm>
          <a:prstGeom prst="rect">
            <a:avLst/>
          </a:prstGeom>
        </p:spPr>
        <p:txBody>
          <a:bodyPr wrap="square">
            <a:spAutoFit/>
          </a:bodyPr>
          <a:lstStyle/>
          <a:p>
            <a:r>
              <a:rPr lang="sk-SK" sz="2400" b="1" dirty="0" smtClean="0">
                <a:solidFill>
                  <a:srgbClr val="FF0000"/>
                </a:solidFill>
              </a:rPr>
              <a:t>OSNOVA</a:t>
            </a:r>
          </a:p>
          <a:p>
            <a:endParaRPr lang="sk-SK" sz="2400" b="1" dirty="0" smtClean="0"/>
          </a:p>
          <a:p>
            <a:pPr marL="228600" indent="-228600">
              <a:buAutoNum type="arabicPeriod"/>
            </a:pPr>
            <a:r>
              <a:rPr lang="sk-SK" sz="2400" b="1" dirty="0" smtClean="0"/>
              <a:t>Čo je šikanovanie? </a:t>
            </a:r>
            <a:r>
              <a:rPr lang="sk-SK" sz="2400" dirty="0" smtClean="0"/>
              <a:t>/diskusia, príbeh/</a:t>
            </a:r>
          </a:p>
          <a:p>
            <a:pPr marL="228600" indent="-228600"/>
            <a:endParaRPr lang="sk-SK" sz="2400" dirty="0" smtClean="0"/>
          </a:p>
          <a:p>
            <a:pPr marL="228600" indent="-228600"/>
            <a:r>
              <a:rPr lang="sk-SK" sz="2400" b="1" dirty="0" smtClean="0"/>
              <a:t>2. Kto je agresor a obeť šikanovania? </a:t>
            </a:r>
            <a:r>
              <a:rPr lang="sk-SK" sz="2400" dirty="0" smtClean="0"/>
              <a:t>/Mini film/</a:t>
            </a:r>
          </a:p>
          <a:p>
            <a:pPr marL="228600" indent="-228600"/>
            <a:endParaRPr lang="sk-SK" sz="2400" dirty="0" smtClean="0"/>
          </a:p>
          <a:p>
            <a:pPr marL="228600" indent="-228600"/>
            <a:r>
              <a:rPr lang="sk-SK" sz="2400" b="1" dirty="0" smtClean="0"/>
              <a:t>3. Ako sa brániť pred šikanovaním?</a:t>
            </a:r>
          </a:p>
          <a:p>
            <a:pPr marL="228600" indent="-228600"/>
            <a:endParaRPr lang="sk-SK" sz="2400" b="1" dirty="0" smtClean="0"/>
          </a:p>
          <a:p>
            <a:pPr marL="228600" indent="-228600"/>
            <a:r>
              <a:rPr lang="sk-SK" sz="2400" b="1" dirty="0" smtClean="0"/>
              <a:t>4. Prevencia šikanovania!</a:t>
            </a:r>
          </a:p>
          <a:p>
            <a:pPr marL="228600" indent="-228600">
              <a:buAutoNum type="arabicPeriod"/>
            </a:pPr>
            <a:endParaRPr lang="sk-SK" sz="2400" b="1" dirty="0" smtClean="0"/>
          </a:p>
          <a:p>
            <a:pPr marL="228600" indent="-228600"/>
            <a:r>
              <a:rPr lang="sk-SK" sz="2400" b="1" dirty="0" smtClean="0"/>
              <a:t>5. Ako riešiť šikanovanie? </a:t>
            </a:r>
            <a:r>
              <a:rPr lang="sk-SK" sz="2400" dirty="0" smtClean="0"/>
              <a:t>/Komiks/</a:t>
            </a:r>
          </a:p>
          <a:p>
            <a:pPr marL="228600" indent="-228600"/>
            <a:endParaRPr lang="sk-SK" sz="2400" dirty="0" smtClean="0"/>
          </a:p>
          <a:p>
            <a:pPr marL="228600" indent="-228600"/>
            <a:r>
              <a:rPr lang="sk-SK" sz="2400" b="1" dirty="0" smtClean="0"/>
              <a:t>6. Preto maj na pamäti...!</a:t>
            </a:r>
          </a:p>
          <a:p>
            <a:pPr marL="228600" indent="-228600">
              <a:buAutoNum type="arabicPeriod"/>
            </a:pPr>
            <a:endParaRPr lang="sk-SK" sz="2400" b="1" dirty="0" smtClean="0"/>
          </a:p>
          <a:p>
            <a:pPr marL="228600" indent="-228600"/>
            <a:r>
              <a:rPr lang="sk-SK" sz="2400" b="1" dirty="0" smtClean="0"/>
              <a:t>7. Spoločný erb!</a:t>
            </a:r>
            <a:endParaRPr lang="sk-SK" sz="2400" b="1" dirty="0"/>
          </a:p>
        </p:txBody>
      </p:sp>
      <p:pic>
        <p:nvPicPr>
          <p:cNvPr id="17410" name="Picture 2" descr="Prevencia šikanovania | Základná škola"/>
          <p:cNvPicPr>
            <a:picLocks noChangeAspect="1" noChangeArrowheads="1"/>
          </p:cNvPicPr>
          <p:nvPr/>
        </p:nvPicPr>
        <p:blipFill>
          <a:blip r:embed="rId4"/>
          <a:srcRect/>
          <a:stretch>
            <a:fillRect/>
          </a:stretch>
        </p:blipFill>
        <p:spPr bwMode="auto">
          <a:xfrm>
            <a:off x="5786439" y="3500438"/>
            <a:ext cx="3214709" cy="321471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heckerboard(across)">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voluce zla: S šikanou se setkala polovina českých školáků. Agresivita je  prostředek, jak získat uznání, říká expert | Hospodářské noviny (iHNed.cz)"/>
          <p:cNvPicPr>
            <a:picLocks noChangeAspect="1" noChangeArrowheads="1"/>
          </p:cNvPicPr>
          <p:nvPr/>
        </p:nvPicPr>
        <p:blipFill>
          <a:blip r:embed="rId3" cstate="print"/>
          <a:srcRect/>
          <a:stretch>
            <a:fillRect/>
          </a:stretch>
        </p:blipFill>
        <p:spPr bwMode="auto">
          <a:xfrm>
            <a:off x="214282" y="2071678"/>
            <a:ext cx="3810027" cy="2143140"/>
          </a:xfrm>
          <a:prstGeom prst="rect">
            <a:avLst/>
          </a:prstGeom>
          <a:noFill/>
        </p:spPr>
      </p:pic>
      <p:pic>
        <p:nvPicPr>
          <p:cNvPr id="20486" name="Picture 6" descr="ŠIKANA - O šikane.."/>
          <p:cNvPicPr>
            <a:picLocks noChangeAspect="1" noChangeArrowheads="1"/>
          </p:cNvPicPr>
          <p:nvPr/>
        </p:nvPicPr>
        <p:blipFill>
          <a:blip r:embed="rId4"/>
          <a:srcRect/>
          <a:stretch>
            <a:fillRect/>
          </a:stretch>
        </p:blipFill>
        <p:spPr bwMode="auto">
          <a:xfrm>
            <a:off x="3071802" y="3429000"/>
            <a:ext cx="3288260" cy="1852387"/>
          </a:xfrm>
          <a:prstGeom prst="rect">
            <a:avLst/>
          </a:prstGeom>
          <a:noFill/>
        </p:spPr>
      </p:pic>
      <p:pic>
        <p:nvPicPr>
          <p:cNvPr id="9" name="Picture 12" descr="Není šikana jako šikana aneb šikana nemusí být vždy ..."/>
          <p:cNvPicPr>
            <a:picLocks noChangeAspect="1" noChangeArrowheads="1"/>
          </p:cNvPicPr>
          <p:nvPr/>
        </p:nvPicPr>
        <p:blipFill>
          <a:blip r:embed="rId5"/>
          <a:srcRect t="18605"/>
          <a:stretch>
            <a:fillRect/>
          </a:stretch>
        </p:blipFill>
        <p:spPr bwMode="auto">
          <a:xfrm>
            <a:off x="4899193" y="714356"/>
            <a:ext cx="4030525" cy="2500329"/>
          </a:xfrm>
          <a:prstGeom prst="rect">
            <a:avLst/>
          </a:prstGeom>
          <a:noFill/>
        </p:spPr>
      </p:pic>
      <p:pic>
        <p:nvPicPr>
          <p:cNvPr id="20484" name="Picture 4" descr="Rodiče pozor! Šikana mezi dětmi je skryté nebezpečí! | SECURITY MAGAZÍN"/>
          <p:cNvPicPr>
            <a:picLocks noChangeAspect="1" noChangeArrowheads="1"/>
          </p:cNvPicPr>
          <p:nvPr/>
        </p:nvPicPr>
        <p:blipFill>
          <a:blip r:embed="rId6"/>
          <a:srcRect l="16667" r="14422"/>
          <a:stretch>
            <a:fillRect/>
          </a:stretch>
        </p:blipFill>
        <p:spPr bwMode="auto">
          <a:xfrm>
            <a:off x="6500826" y="3429000"/>
            <a:ext cx="2441688" cy="3214686"/>
          </a:xfrm>
          <a:prstGeom prst="rect">
            <a:avLst/>
          </a:prstGeom>
          <a:noFill/>
        </p:spPr>
      </p:pic>
      <p:sp>
        <p:nvSpPr>
          <p:cNvPr id="2" name="Obdĺžnik 1"/>
          <p:cNvSpPr/>
          <p:nvPr/>
        </p:nvSpPr>
        <p:spPr>
          <a:xfrm>
            <a:off x="0" y="142852"/>
            <a:ext cx="9144000" cy="2646878"/>
          </a:xfrm>
          <a:prstGeom prst="rect">
            <a:avLst/>
          </a:prstGeom>
        </p:spPr>
        <p:txBody>
          <a:bodyPr wrap="square">
            <a:spAutoFit/>
          </a:bodyPr>
          <a:lstStyle/>
          <a:p>
            <a:pPr marL="228600" indent="-228600">
              <a:buAutoNum type="arabicPeriod"/>
            </a:pPr>
            <a:r>
              <a:rPr lang="sk-SK" sz="2400" b="1" dirty="0" smtClean="0">
                <a:solidFill>
                  <a:srgbClr val="FF0000"/>
                </a:solidFill>
              </a:rPr>
              <a:t> Čo je šikanovanie?</a:t>
            </a:r>
            <a:r>
              <a:rPr lang="sk-SK" sz="2400" b="1" dirty="0" smtClean="0"/>
              <a:t> </a:t>
            </a:r>
            <a:r>
              <a:rPr lang="sk-SK" b="1" dirty="0" smtClean="0"/>
              <a:t>/diskusia/ </a:t>
            </a:r>
            <a:r>
              <a:rPr lang="sk-SK" dirty="0" smtClean="0"/>
              <a:t>+ príbeh</a:t>
            </a:r>
          </a:p>
          <a:p>
            <a:pPr marL="228600" lvl="0" indent="-228600">
              <a:buFontTx/>
              <a:buChar char="-"/>
            </a:pPr>
            <a:r>
              <a:rPr lang="sk-SK" dirty="0" smtClean="0">
                <a:latin typeface="Calibri" pitchFamily="34" charset="0"/>
                <a:cs typeface="Calibri" pitchFamily="34" charset="0"/>
              </a:rPr>
              <a:t>ak jeden alebo viac žiakov úmyselné a opakovane ubližuje </a:t>
            </a:r>
          </a:p>
          <a:p>
            <a:pPr marL="228600" lvl="0" indent="-228600"/>
            <a:r>
              <a:rPr lang="sk-SK" dirty="0" smtClean="0">
                <a:latin typeface="Calibri" pitchFamily="34" charset="0"/>
                <a:cs typeface="Calibri" pitchFamily="34" charset="0"/>
              </a:rPr>
              <a:t>inému žiakovi a používa na to agresiu alebo manipuláciu. </a:t>
            </a:r>
            <a:endParaRPr lang="sk-SK" dirty="0" smtClean="0"/>
          </a:p>
          <a:p>
            <a:pPr marL="228600" indent="-228600"/>
            <a:r>
              <a:rPr lang="sk-SK" sz="2400" b="1" dirty="0" smtClean="0">
                <a:solidFill>
                  <a:srgbClr val="FF0000"/>
                </a:solidFill>
              </a:rPr>
              <a:t>2. Kto je agresor a obeť šikanovania? </a:t>
            </a:r>
            <a:r>
              <a:rPr lang="sk-SK" dirty="0" smtClean="0"/>
              <a:t>/Mini film/</a:t>
            </a:r>
          </a:p>
          <a:p>
            <a:pPr marL="228600" indent="-228600"/>
            <a:r>
              <a:rPr lang="sk-SK" sz="1600" b="1" dirty="0" smtClean="0">
                <a:hlinkClick r:id="rId7"/>
              </a:rPr>
              <a:t>https://www.youtube.com/watch?v=QrXvwitlYBk&amp;t=131s</a:t>
            </a:r>
            <a:endParaRPr lang="sk-SK" sz="1600" b="1" dirty="0" smtClean="0"/>
          </a:p>
          <a:p>
            <a:pPr marL="228600" indent="-228600"/>
            <a:r>
              <a:rPr lang="sk-SK" sz="1600" u="sng" dirty="0" smtClean="0">
                <a:hlinkClick r:id="rId8"/>
              </a:rPr>
              <a:t>https://refresher.sk/68888-Oliver-Oswald-radi-ako-riesit-sikanu-na-internete-alebo-v-skole</a:t>
            </a:r>
            <a:endParaRPr lang="sk-SK" sz="1600" dirty="0" smtClean="0"/>
          </a:p>
          <a:p>
            <a:pPr marL="228600" indent="-228600"/>
            <a:endParaRPr lang="sk-SK" sz="1600" b="1" dirty="0" smtClean="0"/>
          </a:p>
          <a:p>
            <a:pPr marL="228600" indent="-228600"/>
            <a:endParaRPr lang="sk-SK" sz="1600" b="1" dirty="0" smtClean="0"/>
          </a:p>
          <a:p>
            <a:pPr marL="228600" indent="-228600"/>
            <a:endParaRPr lang="sk-SK" b="1" dirty="0" smtClean="0"/>
          </a:p>
        </p:txBody>
      </p:sp>
      <p:pic>
        <p:nvPicPr>
          <p:cNvPr id="20488" name="Picture 8" descr="Šikana na internetu. V předmětu Digitální kompetence jsme si… | by Mikki |  EDTECH KISK | Medium"/>
          <p:cNvPicPr>
            <a:picLocks noChangeAspect="1" noChangeArrowheads="1"/>
          </p:cNvPicPr>
          <p:nvPr/>
        </p:nvPicPr>
        <p:blipFill>
          <a:blip r:embed="rId9"/>
          <a:srcRect/>
          <a:stretch>
            <a:fillRect/>
          </a:stretch>
        </p:blipFill>
        <p:spPr bwMode="auto">
          <a:xfrm>
            <a:off x="214282" y="4265346"/>
            <a:ext cx="2643206" cy="2449801"/>
          </a:xfrm>
          <a:prstGeom prst="rect">
            <a:avLst/>
          </a:prstGeom>
          <a:noFill/>
        </p:spPr>
      </p:pic>
      <p:pic>
        <p:nvPicPr>
          <p:cNvPr id="20490" name="Picture 10" descr="Deti bude chrániť nový úrad, zákaz bitia počká - Domáce - Správy - Pravda.sk"/>
          <p:cNvPicPr>
            <a:picLocks noChangeAspect="1" noChangeArrowheads="1"/>
          </p:cNvPicPr>
          <p:nvPr/>
        </p:nvPicPr>
        <p:blipFill>
          <a:blip r:embed="rId10"/>
          <a:srcRect/>
          <a:stretch>
            <a:fillRect/>
          </a:stretch>
        </p:blipFill>
        <p:spPr bwMode="auto">
          <a:xfrm>
            <a:off x="3071802" y="5357826"/>
            <a:ext cx="3286148" cy="1285884"/>
          </a:xfrm>
          <a:prstGeom prst="rect">
            <a:avLst/>
          </a:prstGeom>
          <a:noFill/>
        </p:spPr>
      </p:pic>
      <p:sp>
        <p:nvSpPr>
          <p:cNvPr id="10" name="Obdĺžnik 9"/>
          <p:cNvSpPr/>
          <p:nvPr/>
        </p:nvSpPr>
        <p:spPr>
          <a:xfrm>
            <a:off x="285720" y="3214686"/>
            <a:ext cx="1071570" cy="584775"/>
          </a:xfrm>
          <a:prstGeom prst="rect">
            <a:avLst/>
          </a:prstGeom>
        </p:spPr>
        <p:txBody>
          <a:bodyPr wrap="square">
            <a:spAutoFit/>
          </a:bodyPr>
          <a:lstStyle/>
          <a:p>
            <a:pPr marL="228600" lvl="0" indent="-228600">
              <a:defRPr/>
            </a:pPr>
            <a:r>
              <a:rPr lang="sk-SK" sz="3200" b="1" dirty="0" smtClean="0">
                <a:solidFill>
                  <a:srgbClr val="FF0000"/>
                </a:solidFill>
                <a:latin typeface="Arial Black" pitchFamily="34" charset="0"/>
              </a:rPr>
              <a:t>1.</a:t>
            </a:r>
            <a:r>
              <a:rPr lang="sk-SK" dirty="0" smtClean="0"/>
              <a:t>.</a:t>
            </a:r>
          </a:p>
        </p:txBody>
      </p:sp>
      <p:sp>
        <p:nvSpPr>
          <p:cNvPr id="11" name="Obdĺžnik 10"/>
          <p:cNvSpPr/>
          <p:nvPr/>
        </p:nvSpPr>
        <p:spPr>
          <a:xfrm>
            <a:off x="5000628" y="2500306"/>
            <a:ext cx="595035" cy="584775"/>
          </a:xfrm>
          <a:prstGeom prst="rect">
            <a:avLst/>
          </a:prstGeom>
        </p:spPr>
        <p:txBody>
          <a:bodyPr wrap="none">
            <a:spAutoFit/>
          </a:bodyPr>
          <a:lstStyle/>
          <a:p>
            <a:pPr marL="228600" lvl="0" indent="-228600">
              <a:defRPr/>
            </a:pPr>
            <a:r>
              <a:rPr lang="sk-SK" sz="3200" b="1" dirty="0" smtClean="0">
                <a:solidFill>
                  <a:srgbClr val="FF0000"/>
                </a:solidFill>
                <a:latin typeface="Arial Black" pitchFamily="34" charset="0"/>
              </a:rPr>
              <a:t>2.</a:t>
            </a:r>
          </a:p>
        </p:txBody>
      </p:sp>
      <p:sp>
        <p:nvSpPr>
          <p:cNvPr id="12" name="Obdĺžnik 11"/>
          <p:cNvSpPr/>
          <p:nvPr/>
        </p:nvSpPr>
        <p:spPr>
          <a:xfrm>
            <a:off x="3286116" y="4643446"/>
            <a:ext cx="821837" cy="584775"/>
          </a:xfrm>
          <a:prstGeom prst="rect">
            <a:avLst/>
          </a:prstGeom>
        </p:spPr>
        <p:txBody>
          <a:bodyPr wrap="square">
            <a:spAutoFit/>
          </a:bodyPr>
          <a:lstStyle/>
          <a:p>
            <a:pPr marL="228600" lvl="0" indent="-228600">
              <a:defRPr/>
            </a:pPr>
            <a:r>
              <a:rPr lang="sk-SK" sz="3200" b="1" dirty="0" smtClean="0">
                <a:solidFill>
                  <a:srgbClr val="FF0000"/>
                </a:solidFill>
                <a:latin typeface="Arial Black" pitchFamily="34" charset="0"/>
              </a:rPr>
              <a:t>3.</a:t>
            </a:r>
            <a:endParaRPr lang="sk-SK" dirty="0" smtClean="0"/>
          </a:p>
        </p:txBody>
      </p:sp>
      <p:sp>
        <p:nvSpPr>
          <p:cNvPr id="13" name="Obdĺžnik 12"/>
          <p:cNvSpPr/>
          <p:nvPr/>
        </p:nvSpPr>
        <p:spPr>
          <a:xfrm>
            <a:off x="357158" y="6000768"/>
            <a:ext cx="595035" cy="584775"/>
          </a:xfrm>
          <a:prstGeom prst="rect">
            <a:avLst/>
          </a:prstGeom>
        </p:spPr>
        <p:txBody>
          <a:bodyPr wrap="none">
            <a:spAutoFit/>
          </a:bodyPr>
          <a:lstStyle/>
          <a:p>
            <a:pPr marL="228600" lvl="0" indent="-228600">
              <a:defRPr/>
            </a:pPr>
            <a:r>
              <a:rPr lang="sk-SK" sz="3200" dirty="0" smtClean="0">
                <a:solidFill>
                  <a:srgbClr val="FF0000"/>
                </a:solidFill>
                <a:latin typeface="Arial Black" pitchFamily="34" charset="0"/>
              </a:rPr>
              <a:t>4.</a:t>
            </a:r>
          </a:p>
        </p:txBody>
      </p:sp>
      <p:sp>
        <p:nvSpPr>
          <p:cNvPr id="14" name="Obdĺžnik 13"/>
          <p:cNvSpPr/>
          <p:nvPr/>
        </p:nvSpPr>
        <p:spPr>
          <a:xfrm>
            <a:off x="5643570" y="6072206"/>
            <a:ext cx="595035" cy="584775"/>
          </a:xfrm>
          <a:prstGeom prst="rect">
            <a:avLst/>
          </a:prstGeom>
        </p:spPr>
        <p:txBody>
          <a:bodyPr wrap="none">
            <a:spAutoFit/>
          </a:bodyPr>
          <a:lstStyle/>
          <a:p>
            <a:pPr marL="228600" lvl="0" indent="-228600">
              <a:defRPr/>
            </a:pPr>
            <a:r>
              <a:rPr lang="sk-SK" sz="3200" b="1" dirty="0" smtClean="0">
                <a:solidFill>
                  <a:srgbClr val="FF0000"/>
                </a:solidFill>
                <a:latin typeface="Arial Black" pitchFamily="34" charset="0"/>
              </a:rPr>
              <a:t>5.</a:t>
            </a:r>
          </a:p>
        </p:txBody>
      </p:sp>
      <p:sp>
        <p:nvSpPr>
          <p:cNvPr id="15" name="Obdĺžnik 14"/>
          <p:cNvSpPr/>
          <p:nvPr/>
        </p:nvSpPr>
        <p:spPr>
          <a:xfrm>
            <a:off x="8358214" y="6072206"/>
            <a:ext cx="595035" cy="584775"/>
          </a:xfrm>
          <a:prstGeom prst="rect">
            <a:avLst/>
          </a:prstGeom>
        </p:spPr>
        <p:txBody>
          <a:bodyPr wrap="square">
            <a:spAutoFit/>
          </a:bodyPr>
          <a:lstStyle/>
          <a:p>
            <a:pPr marL="228600" lvl="0" indent="-228600">
              <a:defRPr/>
            </a:pPr>
            <a:r>
              <a:rPr lang="sk-SK" sz="3200" b="1" dirty="0" smtClean="0">
                <a:solidFill>
                  <a:srgbClr val="FF0000"/>
                </a:solidFill>
                <a:latin typeface="Arial Black" pitchFamily="34" charset="0"/>
              </a:rPr>
              <a:t>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checkerboard(across)">
                                      <p:cBhvr>
                                        <p:cTn id="10" dur="500"/>
                                        <p:tgtEl>
                                          <p:spTgt spid="20482"/>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20486"/>
                                        </p:tgtEl>
                                        <p:attrNameLst>
                                          <p:attrName>style.visibility</p:attrName>
                                        </p:attrNameLst>
                                      </p:cBhvr>
                                      <p:to>
                                        <p:strVal val="visible"/>
                                      </p:to>
                                    </p:set>
                                    <p:animEffect transition="in" filter="checkerboard(across)">
                                      <p:cBhvr>
                                        <p:cTn id="16" dur="500"/>
                                        <p:tgtEl>
                                          <p:spTgt spid="20486"/>
                                        </p:tgtEl>
                                      </p:cBhvr>
                                    </p:animEffect>
                                  </p:childTnLst>
                                </p:cTn>
                              </p:par>
                              <p:par>
                                <p:cTn id="17" presetID="5" presetClass="entr" presetSubtype="10" fill="hold" nodeType="withEffect">
                                  <p:stCondLst>
                                    <p:cond delay="0"/>
                                  </p:stCondLst>
                                  <p:childTnLst>
                                    <p:set>
                                      <p:cBhvr>
                                        <p:cTn id="18" dur="1" fill="hold">
                                          <p:stCondLst>
                                            <p:cond delay="0"/>
                                          </p:stCondLst>
                                        </p:cTn>
                                        <p:tgtEl>
                                          <p:spTgt spid="20488"/>
                                        </p:tgtEl>
                                        <p:attrNameLst>
                                          <p:attrName>style.visibility</p:attrName>
                                        </p:attrNameLst>
                                      </p:cBhvr>
                                      <p:to>
                                        <p:strVal val="visible"/>
                                      </p:to>
                                    </p:set>
                                    <p:animEffect transition="in" filter="checkerboard(across)">
                                      <p:cBhvr>
                                        <p:cTn id="19" dur="500"/>
                                        <p:tgtEl>
                                          <p:spTgt spid="20488"/>
                                        </p:tgtEl>
                                      </p:cBhvr>
                                    </p:animEffect>
                                  </p:childTnLst>
                                </p:cTn>
                              </p:par>
                              <p:par>
                                <p:cTn id="20" presetID="5" presetClass="entr" presetSubtype="10" fill="hold" nodeType="withEffect">
                                  <p:stCondLst>
                                    <p:cond delay="0"/>
                                  </p:stCondLst>
                                  <p:childTnLst>
                                    <p:set>
                                      <p:cBhvr>
                                        <p:cTn id="21" dur="1" fill="hold">
                                          <p:stCondLst>
                                            <p:cond delay="0"/>
                                          </p:stCondLst>
                                        </p:cTn>
                                        <p:tgtEl>
                                          <p:spTgt spid="20490"/>
                                        </p:tgtEl>
                                        <p:attrNameLst>
                                          <p:attrName>style.visibility</p:attrName>
                                        </p:attrNameLst>
                                      </p:cBhvr>
                                      <p:to>
                                        <p:strVal val="visible"/>
                                      </p:to>
                                    </p:set>
                                    <p:animEffect transition="in" filter="checkerboard(across)">
                                      <p:cBhvr>
                                        <p:cTn id="22" dur="500"/>
                                        <p:tgtEl>
                                          <p:spTgt spid="20490"/>
                                        </p:tgtEl>
                                      </p:cBhvr>
                                    </p:animEffect>
                                  </p:childTnLst>
                                </p:cTn>
                              </p:par>
                              <p:par>
                                <p:cTn id="23" presetID="5" presetClass="entr" presetSubtype="10" fill="hold" nodeType="withEffect">
                                  <p:stCondLst>
                                    <p:cond delay="0"/>
                                  </p:stCondLst>
                                  <p:childTnLst>
                                    <p:set>
                                      <p:cBhvr>
                                        <p:cTn id="24" dur="1" fill="hold">
                                          <p:stCondLst>
                                            <p:cond delay="0"/>
                                          </p:stCondLst>
                                        </p:cTn>
                                        <p:tgtEl>
                                          <p:spTgt spid="20484"/>
                                        </p:tgtEl>
                                        <p:attrNameLst>
                                          <p:attrName>style.visibility</p:attrName>
                                        </p:attrNameLst>
                                      </p:cBhvr>
                                      <p:to>
                                        <p:strVal val="visible"/>
                                      </p:to>
                                    </p:set>
                                    <p:animEffect transition="in" filter="checkerboard(across)">
                                      <p:cBhvr>
                                        <p:cTn id="25"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9" name="Picture 35" descr="Psychologička o nástupe do školy: Deti by mali vedieť, že akékoľvek pocity  sú v poriadku | Nový Čas"/>
          <p:cNvPicPr>
            <a:picLocks noChangeAspect="1" noChangeArrowheads="1"/>
          </p:cNvPicPr>
          <p:nvPr/>
        </p:nvPicPr>
        <p:blipFill>
          <a:blip r:embed="rId2"/>
          <a:srcRect/>
          <a:stretch>
            <a:fillRect/>
          </a:stretch>
        </p:blipFill>
        <p:spPr bwMode="auto">
          <a:xfrm>
            <a:off x="5572132" y="642918"/>
            <a:ext cx="3357586" cy="2143140"/>
          </a:xfrm>
          <a:prstGeom prst="rect">
            <a:avLst/>
          </a:prstGeom>
          <a:noFill/>
        </p:spPr>
      </p:pic>
      <p:pic>
        <p:nvPicPr>
          <p:cNvPr id="21" name="Obrázok 20" descr="stiahnuť.jpg"/>
          <p:cNvPicPr>
            <a:picLocks noChangeAspect="1"/>
          </p:cNvPicPr>
          <p:nvPr/>
        </p:nvPicPr>
        <p:blipFill>
          <a:blip r:embed="rId3"/>
          <a:stretch>
            <a:fillRect/>
          </a:stretch>
        </p:blipFill>
        <p:spPr>
          <a:xfrm>
            <a:off x="2643174" y="2357430"/>
            <a:ext cx="4068565" cy="2286016"/>
          </a:xfrm>
          <a:prstGeom prst="rect">
            <a:avLst/>
          </a:prstGeom>
        </p:spPr>
      </p:pic>
      <p:pic>
        <p:nvPicPr>
          <p:cNvPr id="1051" name="Picture 27" descr="Mesto osvetlilo tmavé plochy, vieme ktoré - SME | MY Orava"/>
          <p:cNvPicPr>
            <a:picLocks noChangeAspect="1" noChangeArrowheads="1"/>
          </p:cNvPicPr>
          <p:nvPr/>
        </p:nvPicPr>
        <p:blipFill>
          <a:blip r:embed="rId4" cstate="print"/>
          <a:srcRect/>
          <a:stretch>
            <a:fillRect/>
          </a:stretch>
        </p:blipFill>
        <p:spPr bwMode="auto">
          <a:xfrm>
            <a:off x="214282" y="642918"/>
            <a:ext cx="3306339" cy="2143140"/>
          </a:xfrm>
          <a:prstGeom prst="rect">
            <a:avLst/>
          </a:prstGeom>
          <a:noFill/>
        </p:spPr>
      </p:pic>
      <p:pic>
        <p:nvPicPr>
          <p:cNvPr id="1031" name="Picture 7" descr="Detské obdobie hnevu a vzdoru alebo ako zvládnuť ich prvú pubertu –  Polopate.sk"/>
          <p:cNvPicPr>
            <a:picLocks noChangeAspect="1" noChangeArrowheads="1"/>
          </p:cNvPicPr>
          <p:nvPr/>
        </p:nvPicPr>
        <p:blipFill>
          <a:blip r:embed="rId5"/>
          <a:srcRect/>
          <a:stretch>
            <a:fillRect/>
          </a:stretch>
        </p:blipFill>
        <p:spPr bwMode="auto">
          <a:xfrm>
            <a:off x="285720" y="4429132"/>
            <a:ext cx="3240845" cy="2214578"/>
          </a:xfrm>
          <a:prstGeom prst="rect">
            <a:avLst/>
          </a:prstGeom>
          <a:noFill/>
        </p:spPr>
      </p:pic>
      <p:pic>
        <p:nvPicPr>
          <p:cNvPr id="1029" name="Picture 5" descr="Nové možnosti v komunikácii škola – učiteľ – žiak"/>
          <p:cNvPicPr>
            <a:picLocks noChangeAspect="1" noChangeArrowheads="1"/>
          </p:cNvPicPr>
          <p:nvPr/>
        </p:nvPicPr>
        <p:blipFill>
          <a:blip r:embed="rId6"/>
          <a:srcRect/>
          <a:stretch>
            <a:fillRect/>
          </a:stretch>
        </p:blipFill>
        <p:spPr bwMode="auto">
          <a:xfrm>
            <a:off x="5643570" y="4429132"/>
            <a:ext cx="3238506" cy="2246118"/>
          </a:xfrm>
          <a:prstGeom prst="rect">
            <a:avLst/>
          </a:prstGeom>
          <a:noFill/>
        </p:spPr>
      </p:pic>
      <p:sp>
        <p:nvSpPr>
          <p:cNvPr id="2" name="Obdĺžnik 1"/>
          <p:cNvSpPr/>
          <p:nvPr/>
        </p:nvSpPr>
        <p:spPr>
          <a:xfrm>
            <a:off x="1928794" y="0"/>
            <a:ext cx="5184433" cy="461665"/>
          </a:xfrm>
          <a:prstGeom prst="rect">
            <a:avLst/>
          </a:prstGeom>
        </p:spPr>
        <p:txBody>
          <a:bodyPr wrap="none">
            <a:spAutoFit/>
          </a:bodyPr>
          <a:lstStyle/>
          <a:p>
            <a:pPr marL="228600" indent="-228600"/>
            <a:r>
              <a:rPr lang="sk-SK" sz="2400" b="1" dirty="0" smtClean="0">
                <a:solidFill>
                  <a:srgbClr val="FF0000"/>
                </a:solidFill>
              </a:rPr>
              <a:t>3. Ako sa brániť pred šikanovaním?</a:t>
            </a:r>
          </a:p>
        </p:txBody>
      </p:sp>
      <p:sp>
        <p:nvSpPr>
          <p:cNvPr id="3" name="Obdĺžnik 2"/>
          <p:cNvSpPr/>
          <p:nvPr/>
        </p:nvSpPr>
        <p:spPr>
          <a:xfrm>
            <a:off x="3071802" y="2500306"/>
            <a:ext cx="3645422" cy="369332"/>
          </a:xfrm>
          <a:prstGeom prst="rect">
            <a:avLst/>
          </a:prstGeom>
        </p:spPr>
        <p:txBody>
          <a:bodyPr wrap="none">
            <a:spAutoFit/>
          </a:bodyPr>
          <a:lstStyle/>
          <a:p>
            <a:r>
              <a:rPr lang="sk-SK" b="1" dirty="0" smtClean="0">
                <a:solidFill>
                  <a:srgbClr val="FF0000"/>
                </a:solidFill>
                <a:latin typeface="Calibri" pitchFamily="34" charset="0"/>
                <a:cs typeface="Calibri" pitchFamily="34" charset="0"/>
              </a:rPr>
              <a:t>Nedaj sa vyprovokovať ani vystrašiť!</a:t>
            </a:r>
            <a:endParaRPr lang="sk-SK" b="1" dirty="0">
              <a:solidFill>
                <a:srgbClr val="FF0000"/>
              </a:solidFill>
              <a:latin typeface="Calibri" pitchFamily="34" charset="0"/>
              <a:cs typeface="Calibri" pitchFamily="34" charset="0"/>
            </a:endParaRPr>
          </a:p>
        </p:txBody>
      </p:sp>
      <p:sp>
        <p:nvSpPr>
          <p:cNvPr id="4" name="Obdĺžnik 3"/>
          <p:cNvSpPr/>
          <p:nvPr/>
        </p:nvSpPr>
        <p:spPr>
          <a:xfrm>
            <a:off x="214282" y="4429132"/>
            <a:ext cx="5929338" cy="2031325"/>
          </a:xfrm>
          <a:prstGeom prst="rect">
            <a:avLst/>
          </a:prstGeom>
        </p:spPr>
        <p:txBody>
          <a:bodyPr wrap="square">
            <a:spAutoFit/>
          </a:bodyPr>
          <a:lstStyle/>
          <a:p>
            <a:r>
              <a:rPr lang="sk-SK" b="1" dirty="0" smtClean="0">
                <a:solidFill>
                  <a:srgbClr val="FF0000"/>
                </a:solidFill>
              </a:rPr>
              <a:t>Krič, uteč preč</a:t>
            </a:r>
          </a:p>
          <a:p>
            <a:endParaRPr lang="sk-SK" b="1" dirty="0" smtClean="0">
              <a:solidFill>
                <a:srgbClr val="FF0000"/>
              </a:solidFill>
            </a:endParaRPr>
          </a:p>
          <a:p>
            <a:r>
              <a:rPr lang="sk-SK" b="1" dirty="0" smtClean="0">
                <a:solidFill>
                  <a:srgbClr val="FF0000"/>
                </a:solidFill>
              </a:rPr>
              <a:t> /ale musíš to</a:t>
            </a:r>
          </a:p>
          <a:p>
            <a:endParaRPr lang="sk-SK" b="1" dirty="0" smtClean="0">
              <a:solidFill>
                <a:srgbClr val="FF0000"/>
              </a:solidFill>
            </a:endParaRPr>
          </a:p>
          <a:p>
            <a:r>
              <a:rPr lang="sk-SK" b="1" dirty="0" smtClean="0">
                <a:solidFill>
                  <a:srgbClr val="FF0000"/>
                </a:solidFill>
              </a:rPr>
              <a:t> urobiť </a:t>
            </a:r>
          </a:p>
          <a:p>
            <a:endParaRPr lang="sk-SK" b="1" dirty="0" smtClean="0">
              <a:solidFill>
                <a:srgbClr val="FF0000"/>
              </a:solidFill>
            </a:endParaRPr>
          </a:p>
          <a:p>
            <a:r>
              <a:rPr lang="sk-SK" b="1" dirty="0" smtClean="0">
                <a:solidFill>
                  <a:srgbClr val="FF0000"/>
                </a:solidFill>
              </a:rPr>
              <a:t>nahnevané a hneď!/</a:t>
            </a:r>
            <a:endParaRPr lang="sk-SK" b="1" dirty="0">
              <a:solidFill>
                <a:srgbClr val="FF0000"/>
              </a:solidFill>
            </a:endParaRPr>
          </a:p>
        </p:txBody>
      </p:sp>
      <p:sp>
        <p:nvSpPr>
          <p:cNvPr id="1025" name="Rectangle 1"/>
          <p:cNvSpPr>
            <a:spLocks noChangeArrowheads="1"/>
          </p:cNvSpPr>
          <p:nvPr/>
        </p:nvSpPr>
        <p:spPr bwMode="auto">
          <a:xfrm>
            <a:off x="5572132" y="714356"/>
            <a:ext cx="2315827"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sk-SK" b="1" dirty="0" smtClean="0">
                <a:solidFill>
                  <a:srgbClr val="FF0000"/>
                </a:solidFill>
                <a:latin typeface="Calibri" pitchFamily="34" charset="0"/>
                <a:ea typeface="Calibri" pitchFamily="34" charset="0"/>
                <a:cs typeface="Calibri" pitchFamily="34" charset="0"/>
              </a:rPr>
              <a:t>A</a:t>
            </a: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k máš ísť okolo tých, </a:t>
            </a:r>
          </a:p>
          <a:p>
            <a:pPr marL="0" marR="0" lvl="0" indent="0" algn="l" defTabSz="914400" rtl="0" eaLnBrk="1" fontAlgn="base" latinLnBrk="0" hangingPunct="1">
              <a:lnSpc>
                <a:spcPct val="100000"/>
              </a:lnSpc>
              <a:spcBef>
                <a:spcPct val="0"/>
              </a:spcBef>
              <a:spcAft>
                <a:spcPct val="0"/>
              </a:spcAft>
              <a:buClrTx/>
              <a:buSzTx/>
              <a:tabLst/>
            </a:pP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ktorí ťa </a:t>
            </a:r>
          </a:p>
          <a:p>
            <a:pPr marL="0" marR="0" lvl="0" indent="0" algn="l" defTabSz="914400" rtl="0" eaLnBrk="1" fontAlgn="base" latinLnBrk="0" hangingPunct="1">
              <a:lnSpc>
                <a:spcPct val="100000"/>
              </a:lnSpc>
              <a:spcBef>
                <a:spcPct val="0"/>
              </a:spcBef>
              <a:spcAft>
                <a:spcPct val="0"/>
              </a:spcAft>
              <a:buClrTx/>
              <a:buSzTx/>
              <a:tabLst/>
            </a:pP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šikanujú,</a:t>
            </a:r>
          </a:p>
          <a:p>
            <a:pPr marL="0" marR="0" lvl="0" indent="0" algn="l" defTabSz="914400" rtl="0" eaLnBrk="1" fontAlgn="base" latinLnBrk="0" hangingPunct="1">
              <a:lnSpc>
                <a:spcPct val="100000"/>
              </a:lnSpc>
              <a:spcBef>
                <a:spcPct val="0"/>
              </a:spcBef>
              <a:spcAft>
                <a:spcPct val="0"/>
              </a:spcAft>
              <a:buClrTx/>
              <a:buSzTx/>
              <a:tabLst/>
            </a:pP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 počkaj </a:t>
            </a:r>
          </a:p>
          <a:p>
            <a:pPr marL="0" marR="0" lvl="0" indent="0" algn="l" defTabSz="914400" rtl="0" eaLnBrk="1" fontAlgn="base" latinLnBrk="0" hangingPunct="1">
              <a:lnSpc>
                <a:spcPct val="100000"/>
              </a:lnSpc>
              <a:spcBef>
                <a:spcPct val="0"/>
              </a:spcBef>
              <a:spcAft>
                <a:spcPct val="0"/>
              </a:spcAft>
              <a:buClrTx/>
              <a:buSzTx/>
              <a:tabLst/>
            </a:pP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na niekoho </a:t>
            </a:r>
          </a:p>
          <a:p>
            <a:pPr marL="0" marR="0" lvl="0" indent="0" algn="l" defTabSz="914400" rtl="0" eaLnBrk="1" fontAlgn="base" latinLnBrk="0" hangingPunct="1">
              <a:lnSpc>
                <a:spcPct val="100000"/>
              </a:lnSpc>
              <a:spcBef>
                <a:spcPct val="0"/>
              </a:spcBef>
              <a:spcAft>
                <a:spcPct val="0"/>
              </a:spcAft>
              <a:buClrTx/>
              <a:buSzTx/>
              <a:tabLst/>
            </a:pP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a nechoď sám!</a:t>
            </a:r>
            <a:endParaRPr kumimoji="0" lang="sk-SK" b="1" i="0" u="none" strike="noStrike" cap="none" normalizeH="0" baseline="0" dirty="0" smtClean="0">
              <a:ln>
                <a:noFill/>
              </a:ln>
              <a:solidFill>
                <a:srgbClr val="FF0000"/>
              </a:solidFill>
              <a:effectLst/>
              <a:latin typeface="Arial" pitchFamily="34" charset="0"/>
              <a:cs typeface="Arial" pitchFamily="34" charset="0"/>
            </a:endParaRPr>
          </a:p>
        </p:txBody>
      </p:sp>
      <p:sp>
        <p:nvSpPr>
          <p:cNvPr id="1026" name="Rectangle 2"/>
          <p:cNvSpPr>
            <a:spLocks noChangeArrowheads="1"/>
          </p:cNvSpPr>
          <p:nvPr/>
        </p:nvSpPr>
        <p:spPr bwMode="auto">
          <a:xfrm>
            <a:off x="357158" y="785794"/>
            <a:ext cx="2980881"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sk-SK" b="1" dirty="0" smtClean="0">
                <a:solidFill>
                  <a:srgbClr val="FF0000"/>
                </a:solidFill>
                <a:latin typeface="Calibri" pitchFamily="34" charset="0"/>
                <a:ea typeface="Calibri" pitchFamily="34" charset="0"/>
                <a:cs typeface="Calibri" pitchFamily="34" charset="0"/>
              </a:rPr>
              <a:t>V</a:t>
            </a: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yhýbaj sa tmavým miestam </a:t>
            </a:r>
          </a:p>
          <a:p>
            <a:pPr marL="0" marR="0" lvl="0" indent="0" algn="l" defTabSz="914400" rtl="0" eaLnBrk="1" fontAlgn="base" latinLnBrk="0" hangingPunct="1">
              <a:lnSpc>
                <a:spcPct val="100000"/>
              </a:lnSpc>
              <a:spcBef>
                <a:spcPct val="0"/>
              </a:spcBef>
              <a:spcAft>
                <a:spcPct val="0"/>
              </a:spcAft>
              <a:buClrTx/>
              <a:buSzTx/>
              <a:tabLst/>
            </a:pPr>
            <a:endPar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kadiaľ chodí</a:t>
            </a:r>
          </a:p>
          <a:p>
            <a:pPr marL="0" marR="0" lvl="0" indent="0" algn="l" defTabSz="914400" rtl="0" eaLnBrk="1" fontAlgn="base" latinLnBrk="0" hangingPunct="1">
              <a:lnSpc>
                <a:spcPct val="100000"/>
              </a:lnSpc>
              <a:spcBef>
                <a:spcPct val="0"/>
              </a:spcBef>
              <a:spcAft>
                <a:spcPct val="0"/>
              </a:spcAft>
              <a:buClrTx/>
              <a:buSzTx/>
              <a:tabLst/>
            </a:pPr>
            <a:endParaRPr lang="sk-SK" b="1" dirty="0" smtClean="0">
              <a:solidFill>
                <a:srgbClr val="FF0000"/>
              </a:solidFill>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 málo ľudí!</a:t>
            </a:r>
            <a:endParaRPr kumimoji="0" lang="sk-SK" b="1" i="0" u="none" strike="noStrike" cap="none" normalizeH="0" baseline="0" dirty="0" smtClean="0">
              <a:ln>
                <a:noFill/>
              </a:ln>
              <a:solidFill>
                <a:srgbClr val="FF0000"/>
              </a:solidFill>
              <a:effectLst/>
              <a:latin typeface="Arial" pitchFamily="34" charset="0"/>
              <a:cs typeface="Arial" pitchFamily="34" charset="0"/>
            </a:endParaRPr>
          </a:p>
        </p:txBody>
      </p:sp>
      <p:sp>
        <p:nvSpPr>
          <p:cNvPr id="1027" name="Rectangle 3"/>
          <p:cNvSpPr>
            <a:spLocks noChangeArrowheads="1"/>
          </p:cNvSpPr>
          <p:nvPr/>
        </p:nvSpPr>
        <p:spPr bwMode="auto">
          <a:xfrm>
            <a:off x="5643570" y="4500570"/>
            <a:ext cx="2740357"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sk-SK" b="1" dirty="0" smtClean="0">
                <a:solidFill>
                  <a:srgbClr val="FF0000"/>
                </a:solidFill>
                <a:latin typeface="Calibri" pitchFamily="34" charset="0"/>
                <a:ea typeface="Calibri" pitchFamily="34" charset="0"/>
                <a:cs typeface="Calibri" pitchFamily="34" charset="0"/>
              </a:rPr>
              <a:t>P</a:t>
            </a: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ovedz o svojom</a:t>
            </a:r>
          </a:p>
          <a:p>
            <a:pPr marL="0" marR="0" lvl="0" indent="0" algn="l" defTabSz="914400" rtl="0" eaLnBrk="1" fontAlgn="base" latinLnBrk="0" hangingPunct="1">
              <a:lnSpc>
                <a:spcPct val="100000"/>
              </a:lnSpc>
              <a:spcBef>
                <a:spcPct val="0"/>
              </a:spcBef>
              <a:spcAft>
                <a:spcPct val="0"/>
              </a:spcAft>
              <a:buClrTx/>
              <a:buSzTx/>
              <a:tabLst/>
            </a:pP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 </a:t>
            </a:r>
          </a:p>
          <a:p>
            <a:pPr marL="0" marR="0" lvl="0" indent="0" algn="l" defTabSz="914400" rtl="0" eaLnBrk="1" fontAlgn="base" latinLnBrk="0" hangingPunct="1">
              <a:lnSpc>
                <a:spcPct val="100000"/>
              </a:lnSpc>
              <a:spcBef>
                <a:spcPct val="0"/>
              </a:spcBef>
              <a:spcAft>
                <a:spcPct val="0"/>
              </a:spcAft>
              <a:buClrTx/>
              <a:buSzTx/>
              <a:tabLst/>
            </a:pP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probléme </a:t>
            </a:r>
          </a:p>
          <a:p>
            <a:pPr marL="0" marR="0" lvl="0" indent="0" algn="l" defTabSz="914400" rtl="0" eaLnBrk="1" fontAlgn="base" latinLnBrk="0" hangingPunct="1">
              <a:lnSpc>
                <a:spcPct val="100000"/>
              </a:lnSpc>
              <a:spcBef>
                <a:spcPct val="0"/>
              </a:spcBef>
              <a:spcAft>
                <a:spcPct val="0"/>
              </a:spcAft>
              <a:buClrTx/>
              <a:buSzTx/>
              <a:tabLst/>
            </a:pPr>
            <a:endParaRPr lang="sk-SK" b="1" dirty="0" smtClean="0">
              <a:solidFill>
                <a:srgbClr val="FF0000"/>
              </a:solidFill>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rodičom,</a:t>
            </a:r>
          </a:p>
          <a:p>
            <a:pPr marL="0" marR="0" lvl="0" indent="0" algn="l" defTabSz="914400" rtl="0" eaLnBrk="1" fontAlgn="base" latinLnBrk="0" hangingPunct="1">
              <a:lnSpc>
                <a:spcPct val="100000"/>
              </a:lnSpc>
              <a:spcBef>
                <a:spcPct val="0"/>
              </a:spcBef>
              <a:spcAft>
                <a:spcPct val="0"/>
              </a:spcAft>
              <a:buClrTx/>
              <a:buSzTx/>
              <a:tabLst/>
            </a:pPr>
            <a:endPar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sk-SK"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učiteľom...!</a:t>
            </a:r>
            <a:endParaRPr kumimoji="0" lang="sk-SK" b="1" i="0" u="none" strike="noStrike" cap="none" normalizeH="0" baseline="0" dirty="0" smtClean="0">
              <a:ln>
                <a:noFill/>
              </a:ln>
              <a:solidFill>
                <a:srgbClr val="FF0000"/>
              </a:solidFill>
              <a:effectLst/>
              <a:latin typeface="Arial" pitchFamily="34" charset="0"/>
              <a:cs typeface="Arial" pitchFamily="34" charset="0"/>
            </a:endParaRPr>
          </a:p>
        </p:txBody>
      </p:sp>
      <p:sp>
        <p:nvSpPr>
          <p:cNvPr id="1033" name="AutoShape 9" descr="Všetky články o: vystrašené dieť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35" name="AutoShape 11" descr="Všetky články o: vystrašené dieť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37" name="AutoShape 13" descr="Všetky články o: vystrašené dieť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39" name="AutoShape 15" descr="Všetky články o: vystrašené dieť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41" name="AutoShape 17" descr="Všetky články o: vystrašené dieť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43" name="AutoShape 19" descr="Všetky články o: vystrašené dieť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45" name="AutoShape 21" descr="Všetky články o: vystrašené dieť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47" name="AutoShape 23" descr="Všetky články o: vystrašené dieť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53" name="AutoShape 29" descr="Všetky články o: vystrašené dieť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55" name="AutoShape 31" descr="Všetky články o: vystrašené dieť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57" name="AutoShape 33" descr="Všetky články o: vystrašené dieť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1051"/>
                                        </p:tgtEl>
                                        <p:attrNameLst>
                                          <p:attrName>style.visibility</p:attrName>
                                        </p:attrNameLst>
                                      </p:cBhvr>
                                      <p:to>
                                        <p:strVal val="visible"/>
                                      </p:to>
                                    </p:set>
                                    <p:animEffect transition="in" filter="checkerboard(across)">
                                      <p:cBhvr>
                                        <p:cTn id="10" dur="500"/>
                                        <p:tgtEl>
                                          <p:spTgt spid="105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500"/>
                                        <p:tgtEl>
                                          <p:spTgt spid="102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25"/>
                                        </p:tgtEl>
                                        <p:attrNameLst>
                                          <p:attrName>style.visibility</p:attrName>
                                        </p:attrNameLst>
                                      </p:cBhvr>
                                      <p:to>
                                        <p:strVal val="visible"/>
                                      </p:to>
                                    </p:set>
                                    <p:animEffect transition="in" filter="checkerboard(across)">
                                      <p:cBhvr>
                                        <p:cTn id="16" dur="500"/>
                                        <p:tgtEl>
                                          <p:spTgt spid="1025"/>
                                        </p:tgtEl>
                                      </p:cBhvr>
                                    </p:animEffect>
                                  </p:childTnLst>
                                </p:cTn>
                              </p:par>
                              <p:par>
                                <p:cTn id="17" presetID="5" presetClass="entr" presetSubtype="10" fill="hold" nodeType="withEffect">
                                  <p:stCondLst>
                                    <p:cond delay="0"/>
                                  </p:stCondLst>
                                  <p:childTnLst>
                                    <p:set>
                                      <p:cBhvr>
                                        <p:cTn id="18" dur="1" fill="hold">
                                          <p:stCondLst>
                                            <p:cond delay="0"/>
                                          </p:stCondLst>
                                        </p:cTn>
                                        <p:tgtEl>
                                          <p:spTgt spid="1059"/>
                                        </p:tgtEl>
                                        <p:attrNameLst>
                                          <p:attrName>style.visibility</p:attrName>
                                        </p:attrNameLst>
                                      </p:cBhvr>
                                      <p:to>
                                        <p:strVal val="visible"/>
                                      </p:to>
                                    </p:set>
                                    <p:animEffect transition="in" filter="checkerboard(across)">
                                      <p:cBhvr>
                                        <p:cTn id="19" dur="500"/>
                                        <p:tgtEl>
                                          <p:spTgt spid="1059"/>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nodeType="with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checkerboard(across)">
                                      <p:cBhvr>
                                        <p:cTn id="28" dur="500"/>
                                        <p:tgtEl>
                                          <p:spTgt spid="1031"/>
                                        </p:tgtEl>
                                      </p:cBhvr>
                                    </p:animEffect>
                                  </p:childTnLst>
                                </p:cTn>
                              </p:par>
                              <p:par>
                                <p:cTn id="29" presetID="5" presetClass="entr" presetSubtype="10" fill="hold" nodeType="with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checkerboard(across)">
                                      <p:cBhvr>
                                        <p:cTn id="31" dur="500"/>
                                        <p:tgtEl>
                                          <p:spTgt spid="1031"/>
                                        </p:tgtEl>
                                      </p:cBhvr>
                                    </p:animEffect>
                                  </p:childTnLst>
                                </p:cTn>
                              </p:par>
                              <p:par>
                                <p:cTn id="32" presetID="5" presetClass="entr" presetSubtype="10" fill="hold" nodeType="with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checkerboard(across)">
                                      <p:cBhvr>
                                        <p:cTn id="34" dur="500"/>
                                        <p:tgtEl>
                                          <p:spTgt spid="1029"/>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checkerboard(across)">
                                      <p:cBhvr>
                                        <p:cTn id="3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25" grpId="0"/>
      <p:bldP spid="1026" grpId="0"/>
      <p:bldP spid="10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Na obrázku môže byť text, v ktorom sa píše „AKO ZASTAVIT KYBERŠIKANU? ODHLÁS SA zo STRÁNKY,KDE ŠIKANA PREBIEHA ZABLOKUJ/ NEODPOVEDAJ NA SPRÁVY NECHAJ/ ULOŽ SI SPRÁVY ALEBO EMAILY -UKÁŽ DOSPELÉMU ZDÃ”VER SA NIEKOMU KOMU VERÍŠ, ALEBO SA OBRÁT NA LINKY POMOCI NIE JE TO TVOJA VINA! CPPPaP Sabi ov“"/>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0" y="0"/>
            <a:ext cx="3730508" cy="461665"/>
          </a:xfrm>
          <a:prstGeom prst="rect">
            <a:avLst/>
          </a:prstGeom>
        </p:spPr>
        <p:txBody>
          <a:bodyPr wrap="none">
            <a:spAutoFit/>
          </a:bodyPr>
          <a:lstStyle/>
          <a:p>
            <a:pPr marL="228600" indent="-228600"/>
            <a:r>
              <a:rPr lang="sk-SK" sz="2400" b="1" dirty="0" smtClean="0">
                <a:solidFill>
                  <a:srgbClr val="FF0000"/>
                </a:solidFill>
              </a:rPr>
              <a:t>4. Prevencia šikanovania!</a:t>
            </a:r>
          </a:p>
        </p:txBody>
      </p:sp>
      <p:sp>
        <p:nvSpPr>
          <p:cNvPr id="3" name="Obdĺžnik 2"/>
          <p:cNvSpPr/>
          <p:nvPr/>
        </p:nvSpPr>
        <p:spPr>
          <a:xfrm>
            <a:off x="0" y="571480"/>
            <a:ext cx="7572396" cy="3970318"/>
          </a:xfrm>
          <a:prstGeom prst="rect">
            <a:avLst/>
          </a:prstGeom>
        </p:spPr>
        <p:txBody>
          <a:bodyPr wrap="square">
            <a:spAutoFit/>
          </a:bodyPr>
          <a:lstStyle/>
          <a:p>
            <a:pPr>
              <a:buFontTx/>
              <a:buChar char="-"/>
            </a:pPr>
            <a:r>
              <a:rPr lang="sk-SK" dirty="0" smtClean="0">
                <a:latin typeface="Calibri" pitchFamily="34" charset="0"/>
                <a:cs typeface="Calibri" pitchFamily="34" charset="0"/>
              </a:rPr>
              <a:t>väčšia pozornosť novým a osamelým žiakom.</a:t>
            </a:r>
          </a:p>
          <a:p>
            <a:pPr>
              <a:buFontTx/>
              <a:buChar char="-"/>
            </a:pPr>
            <a:endParaRPr lang="sk-SK" dirty="0" smtClean="0">
              <a:latin typeface="Calibri" pitchFamily="34" charset="0"/>
              <a:cs typeface="Calibri" pitchFamily="34" charset="0"/>
            </a:endParaRPr>
          </a:p>
          <a:p>
            <a:pPr>
              <a:buFontTx/>
              <a:buChar char="-"/>
            </a:pPr>
            <a:r>
              <a:rPr lang="sk-SK" dirty="0" smtClean="0">
                <a:latin typeface="Calibri" pitchFamily="34" charset="0"/>
                <a:cs typeface="Calibri" pitchFamily="34" charset="0"/>
              </a:rPr>
              <a:t>upozorniť učiteľa / rodiča v prípade podozrenia</a:t>
            </a:r>
          </a:p>
          <a:p>
            <a:r>
              <a:rPr lang="sk-SK" dirty="0" smtClean="0">
                <a:latin typeface="Calibri" pitchFamily="34" charset="0"/>
                <a:cs typeface="Calibri" pitchFamily="34" charset="0"/>
              </a:rPr>
              <a:t> šikanovania.</a:t>
            </a:r>
          </a:p>
          <a:p>
            <a:pPr>
              <a:buFontTx/>
              <a:buChar char="-"/>
            </a:pPr>
            <a:endParaRPr lang="sk-SK" dirty="0" smtClean="0">
              <a:latin typeface="Calibri" pitchFamily="34" charset="0"/>
              <a:cs typeface="Calibri" pitchFamily="34" charset="0"/>
            </a:endParaRPr>
          </a:p>
          <a:p>
            <a:pPr>
              <a:buFontTx/>
              <a:buChar char="-"/>
            </a:pPr>
            <a:r>
              <a:rPr lang="sk-SK" dirty="0" smtClean="0">
                <a:latin typeface="Calibri" pitchFamily="34" charset="0"/>
                <a:cs typeface="Calibri" pitchFamily="34" charset="0"/>
              </a:rPr>
              <a:t> zvýšený  dozor cez prestávky. </a:t>
            </a:r>
          </a:p>
          <a:p>
            <a:pPr>
              <a:buFontTx/>
              <a:buChar char="-"/>
            </a:pPr>
            <a:endParaRPr lang="sk-SK" dirty="0" smtClean="0">
              <a:latin typeface="Calibri" pitchFamily="34" charset="0"/>
              <a:cs typeface="Calibri" pitchFamily="34" charset="0"/>
            </a:endParaRPr>
          </a:p>
          <a:p>
            <a:pPr>
              <a:buFontTx/>
              <a:buChar char="-"/>
            </a:pPr>
            <a:r>
              <a:rPr lang="sk-SK" dirty="0" smtClean="0">
                <a:latin typeface="Calibri" pitchFamily="34" charset="0"/>
                <a:cs typeface="Calibri" pitchFamily="34" charset="0"/>
              </a:rPr>
              <a:t> zvyšovanie sebavedomia a sebadôvery.</a:t>
            </a:r>
          </a:p>
          <a:p>
            <a:pPr>
              <a:buFontTx/>
              <a:buChar char="-"/>
            </a:pPr>
            <a:endParaRPr lang="sk-SK" dirty="0" smtClean="0">
              <a:latin typeface="Calibri" pitchFamily="34" charset="0"/>
              <a:cs typeface="Calibri" pitchFamily="34" charset="0"/>
            </a:endParaRPr>
          </a:p>
          <a:p>
            <a:pPr>
              <a:buFontTx/>
              <a:buChar char="-"/>
            </a:pPr>
            <a:r>
              <a:rPr lang="sk-SK" dirty="0" smtClean="0">
                <a:latin typeface="Calibri" pitchFamily="34" charset="0"/>
                <a:cs typeface="Calibri" pitchFamily="34" charset="0"/>
              </a:rPr>
              <a:t> oceňovanie a pochvala deti. </a:t>
            </a:r>
          </a:p>
          <a:p>
            <a:pPr>
              <a:buFontTx/>
              <a:buChar char="-"/>
            </a:pPr>
            <a:endParaRPr lang="sk-SK" dirty="0" smtClean="0">
              <a:latin typeface="Calibri" pitchFamily="34" charset="0"/>
              <a:cs typeface="Calibri" pitchFamily="34" charset="0"/>
            </a:endParaRPr>
          </a:p>
          <a:p>
            <a:pPr>
              <a:buFontTx/>
              <a:buChar char="-"/>
            </a:pPr>
            <a:r>
              <a:rPr lang="sk-SK" dirty="0" smtClean="0">
                <a:latin typeface="Calibri" pitchFamily="34" charset="0"/>
                <a:cs typeface="Calibri" pitchFamily="34" charset="0"/>
              </a:rPr>
              <a:t> spolupráca medzi žiakmi – rodičmi – učiteľmi.</a:t>
            </a:r>
          </a:p>
          <a:p>
            <a:pPr>
              <a:buFontTx/>
              <a:buChar char="-"/>
            </a:pPr>
            <a:endParaRPr lang="sk-SK" dirty="0" smtClean="0">
              <a:latin typeface="Calibri" pitchFamily="34" charset="0"/>
              <a:cs typeface="Calibri" pitchFamily="34" charset="0"/>
            </a:endParaRPr>
          </a:p>
          <a:p>
            <a:pPr>
              <a:buFontTx/>
              <a:buChar char="-"/>
            </a:pPr>
            <a:r>
              <a:rPr lang="sk-SK" dirty="0" smtClean="0">
                <a:latin typeface="Calibri" pitchFamily="34" charset="0"/>
                <a:cs typeface="Calibri" pitchFamily="34" charset="0"/>
              </a:rPr>
              <a:t> jasne stanoviť pravidlá správania sa. </a:t>
            </a:r>
          </a:p>
        </p:txBody>
      </p:sp>
      <p:pic>
        <p:nvPicPr>
          <p:cNvPr id="6150" name="Picture 6" descr="Prevencia šikany – ZŠ Pavla Marcelyho"/>
          <p:cNvPicPr>
            <a:picLocks noChangeAspect="1" noChangeArrowheads="1"/>
          </p:cNvPicPr>
          <p:nvPr/>
        </p:nvPicPr>
        <p:blipFill>
          <a:blip r:embed="rId3"/>
          <a:srcRect/>
          <a:stretch>
            <a:fillRect/>
          </a:stretch>
        </p:blipFill>
        <p:spPr bwMode="auto">
          <a:xfrm>
            <a:off x="4714876" y="214290"/>
            <a:ext cx="4214842" cy="6429420"/>
          </a:xfrm>
          <a:prstGeom prst="rect">
            <a:avLst/>
          </a:prstGeom>
          <a:noFill/>
        </p:spPr>
      </p:pic>
      <p:pic>
        <p:nvPicPr>
          <p:cNvPr id="7" name="Picture 2" descr="Šikana jako chyba výchovy. Poznejte typy dětských agresorů. Koho si  vybírají za oběť? | Náš REGION"/>
          <p:cNvPicPr>
            <a:picLocks noChangeAspect="1" noChangeArrowheads="1"/>
          </p:cNvPicPr>
          <p:nvPr/>
        </p:nvPicPr>
        <p:blipFill>
          <a:blip r:embed="rId4"/>
          <a:srcRect/>
          <a:stretch>
            <a:fillRect/>
          </a:stretch>
        </p:blipFill>
        <p:spPr bwMode="auto">
          <a:xfrm>
            <a:off x="214282" y="4643446"/>
            <a:ext cx="4143404" cy="207170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nodeType="with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checkerboard(across)">
                                      <p:cBhvr>
                                        <p:cTn id="16"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descr="imgbin-school-bullying-cyberbullying-bully-prevention-tips-and-strategies-for-school-leaders-and-classroom-teachers-school-ftFiMbnrUKLh7FbipTrAMUWq4_t.jpg"/>
          <p:cNvPicPr/>
          <p:nvPr/>
        </p:nvPicPr>
        <p:blipFill>
          <a:blip r:embed="rId3"/>
          <a:stretch>
            <a:fillRect/>
          </a:stretch>
        </p:blipFill>
        <p:spPr>
          <a:xfrm>
            <a:off x="4071934" y="142852"/>
            <a:ext cx="4168052" cy="2290209"/>
          </a:xfrm>
          <a:prstGeom prst="rect">
            <a:avLst/>
          </a:prstGeom>
        </p:spPr>
      </p:pic>
      <p:sp>
        <p:nvSpPr>
          <p:cNvPr id="2" name="Obdĺžnik 1"/>
          <p:cNvSpPr/>
          <p:nvPr/>
        </p:nvSpPr>
        <p:spPr>
          <a:xfrm>
            <a:off x="285720" y="0"/>
            <a:ext cx="5601213" cy="461665"/>
          </a:xfrm>
          <a:prstGeom prst="rect">
            <a:avLst/>
          </a:prstGeom>
        </p:spPr>
        <p:txBody>
          <a:bodyPr wrap="none">
            <a:spAutoFit/>
          </a:bodyPr>
          <a:lstStyle/>
          <a:p>
            <a:pPr marL="228600" indent="-228600"/>
            <a:r>
              <a:rPr lang="sk-SK" sz="2400" b="1" dirty="0" smtClean="0">
                <a:solidFill>
                  <a:srgbClr val="FF0000"/>
                </a:solidFill>
              </a:rPr>
              <a:t>5. Ako riešiť šikanovanie? + </a:t>
            </a:r>
            <a:r>
              <a:rPr lang="sk-SK" sz="2400" dirty="0" smtClean="0">
                <a:solidFill>
                  <a:srgbClr val="FF0000"/>
                </a:solidFill>
              </a:rPr>
              <a:t>/Komiks/</a:t>
            </a:r>
          </a:p>
        </p:txBody>
      </p:sp>
      <p:sp>
        <p:nvSpPr>
          <p:cNvPr id="3" name="Obdĺžnik 2"/>
          <p:cNvSpPr/>
          <p:nvPr/>
        </p:nvSpPr>
        <p:spPr>
          <a:xfrm>
            <a:off x="214282" y="428604"/>
            <a:ext cx="6000776" cy="2031325"/>
          </a:xfrm>
          <a:prstGeom prst="rect">
            <a:avLst/>
          </a:prstGeom>
        </p:spPr>
        <p:txBody>
          <a:bodyPr wrap="square">
            <a:spAutoFit/>
          </a:bodyPr>
          <a:lstStyle/>
          <a:p>
            <a:pPr>
              <a:buFontTx/>
              <a:buChar char="-"/>
            </a:pPr>
            <a:r>
              <a:rPr lang="sk-SK" dirty="0" smtClean="0"/>
              <a:t> práca s agresorom.</a:t>
            </a:r>
          </a:p>
          <a:p>
            <a:pPr>
              <a:buFontTx/>
              <a:buChar char="-"/>
            </a:pPr>
            <a:endParaRPr lang="sk-SK" dirty="0" smtClean="0"/>
          </a:p>
          <a:p>
            <a:pPr>
              <a:buFontTx/>
              <a:buChar char="-"/>
            </a:pPr>
            <a:r>
              <a:rPr lang="sk-SK" dirty="0" smtClean="0"/>
              <a:t> práca s obeťou.</a:t>
            </a:r>
          </a:p>
          <a:p>
            <a:pPr>
              <a:buFontTx/>
              <a:buChar char="-"/>
            </a:pPr>
            <a:endParaRPr lang="sk-SK" dirty="0" smtClean="0"/>
          </a:p>
          <a:p>
            <a:pPr>
              <a:buFontTx/>
              <a:buChar char="-"/>
            </a:pPr>
            <a:r>
              <a:rPr lang="sk-SK" dirty="0" smtClean="0"/>
              <a:t> práca s rodičmi. </a:t>
            </a:r>
          </a:p>
          <a:p>
            <a:pPr>
              <a:buFontTx/>
              <a:buChar char="-"/>
            </a:pPr>
            <a:endParaRPr lang="sk-SK" dirty="0" smtClean="0"/>
          </a:p>
          <a:p>
            <a:pPr>
              <a:buFontTx/>
              <a:buChar char="-"/>
            </a:pPr>
            <a:r>
              <a:rPr lang="sk-SK" dirty="0" smtClean="0"/>
              <a:t> spolupráca „publikom“.</a:t>
            </a:r>
            <a:endParaRPr lang="sk-SK" dirty="0"/>
          </a:p>
        </p:txBody>
      </p:sp>
      <p:pic>
        <p:nvPicPr>
          <p:cNvPr id="4" name="Obrázok 3" descr="f1c1a3ae451d256a0217c5a1c1f97cf6.jpg"/>
          <p:cNvPicPr/>
          <p:nvPr/>
        </p:nvPicPr>
        <p:blipFill>
          <a:blip r:embed="rId4"/>
          <a:stretch>
            <a:fillRect/>
          </a:stretch>
        </p:blipFill>
        <p:spPr>
          <a:xfrm>
            <a:off x="214282" y="2714620"/>
            <a:ext cx="8215370" cy="3786214"/>
          </a:xfrm>
          <a:prstGeom prst="rect">
            <a:avLst/>
          </a:prstGeom>
        </p:spPr>
      </p:pic>
      <p:sp>
        <p:nvSpPr>
          <p:cNvPr id="6" name="Bublina v tvare zaobleného obdĺžnika 5"/>
          <p:cNvSpPr/>
          <p:nvPr/>
        </p:nvSpPr>
        <p:spPr>
          <a:xfrm>
            <a:off x="428596" y="2714620"/>
            <a:ext cx="1500198" cy="71438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k-SK" sz="1400" b="1" dirty="0" smtClean="0">
                <a:solidFill>
                  <a:srgbClr val="FF0000"/>
                </a:solidFill>
              </a:rPr>
              <a:t>2. </a:t>
            </a:r>
            <a:r>
              <a:rPr lang="sk-SK" sz="1400" dirty="0" smtClean="0"/>
              <a:t>Som smutný a chce sa mi plakať.</a:t>
            </a:r>
            <a:endParaRPr lang="sk-SK" sz="1400" dirty="0"/>
          </a:p>
        </p:txBody>
      </p:sp>
      <p:sp>
        <p:nvSpPr>
          <p:cNvPr id="7" name="Vývojový diagram: pamäť so sekvenčným prístupom 6"/>
          <p:cNvSpPr/>
          <p:nvPr/>
        </p:nvSpPr>
        <p:spPr>
          <a:xfrm>
            <a:off x="3500430" y="3143248"/>
            <a:ext cx="1571636" cy="1214446"/>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k-SK" sz="1400" b="1" dirty="0" smtClean="0">
                <a:solidFill>
                  <a:srgbClr val="FF0000"/>
                </a:solidFill>
              </a:rPr>
              <a:t>1. </a:t>
            </a:r>
            <a:r>
              <a:rPr lang="sk-SK" sz="1400" dirty="0" smtClean="0"/>
              <a:t>Pozri sa ako vyzerá v tých okuliaroch.</a:t>
            </a:r>
            <a:endParaRPr lang="sk-SK" dirty="0"/>
          </a:p>
        </p:txBody>
      </p:sp>
      <p:sp>
        <p:nvSpPr>
          <p:cNvPr id="8" name="Oválna bublina 7"/>
          <p:cNvSpPr/>
          <p:nvPr/>
        </p:nvSpPr>
        <p:spPr>
          <a:xfrm rot="904977">
            <a:off x="6894173" y="2384363"/>
            <a:ext cx="2071734" cy="164307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k-SK" sz="1400" b="1" dirty="0" smtClean="0">
                <a:solidFill>
                  <a:srgbClr val="FF0000"/>
                </a:solidFill>
              </a:rPr>
              <a:t>3. </a:t>
            </a:r>
            <a:r>
              <a:rPr lang="sk-SK" sz="1400" dirty="0" smtClean="0"/>
              <a:t>Nesmej sa mu! Ubližuješ tým jemu aj sebe. Šikanovanie je trestný čin!</a:t>
            </a:r>
            <a:endParaRPr lang="sk-SK" sz="1400" dirty="0"/>
          </a:p>
        </p:txBody>
      </p:sp>
      <p:sp>
        <p:nvSpPr>
          <p:cNvPr id="10" name="Vývojový diagram: dierna páska 9"/>
          <p:cNvSpPr/>
          <p:nvPr/>
        </p:nvSpPr>
        <p:spPr>
          <a:xfrm>
            <a:off x="7215206" y="0"/>
            <a:ext cx="1928794" cy="785794"/>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k-SK" dirty="0" smtClean="0"/>
              <a:t>Modelová situácia pre teba.</a:t>
            </a:r>
            <a:endParaRPr lang="sk-SK" dirty="0"/>
          </a:p>
        </p:txBody>
      </p:sp>
      <p:sp>
        <p:nvSpPr>
          <p:cNvPr id="10241" name="Rectangle 1"/>
          <p:cNvSpPr>
            <a:spLocks noChangeArrowheads="1"/>
          </p:cNvSpPr>
          <p:nvPr/>
        </p:nvSpPr>
        <p:spPr bwMode="auto">
          <a:xfrm>
            <a:off x="214282"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dirty="0" smtClean="0">
                <a:ln>
                  <a:noFill/>
                </a:ln>
                <a:solidFill>
                  <a:schemeClr val="tx1"/>
                </a:solidFill>
                <a:effectLst/>
                <a:latin typeface="Arial" pitchFamily="34" charset="0"/>
                <a:cs typeface="Calibri" pitchFamily="34" charset="0"/>
                <a:hlinkClick r:id="rId5"/>
              </a:rPr>
              <a:t>https://refresher.sk/68888-Oliver-Oswald-radi-ako-riesit-sikanu-na-internete-alebo-v-skole</a:t>
            </a:r>
            <a:endParaRPr kumimoji="0" lang="sk-SK"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diev.jpg"/>
          <p:cNvPicPr/>
          <p:nvPr/>
        </p:nvPicPr>
        <p:blipFill>
          <a:blip r:embed="rId2"/>
          <a:stretch>
            <a:fillRect/>
          </a:stretch>
        </p:blipFill>
        <p:spPr>
          <a:xfrm>
            <a:off x="1214414" y="285728"/>
            <a:ext cx="6715172" cy="4071966"/>
          </a:xfrm>
          <a:prstGeom prst="rect">
            <a:avLst/>
          </a:prstGeom>
        </p:spPr>
      </p:pic>
      <p:sp>
        <p:nvSpPr>
          <p:cNvPr id="3" name="Vývojový diagram: pamäť so sekvenčným prístupom 2"/>
          <p:cNvSpPr/>
          <p:nvPr/>
        </p:nvSpPr>
        <p:spPr>
          <a:xfrm>
            <a:off x="0" y="2143116"/>
            <a:ext cx="2000264" cy="1643074"/>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k-SK" sz="1400" b="1" dirty="0" smtClean="0">
                <a:solidFill>
                  <a:srgbClr val="FF0000"/>
                </a:solidFill>
              </a:rPr>
              <a:t>1. </a:t>
            </a:r>
            <a:r>
              <a:rPr lang="sk-SK" sz="1400" dirty="0" smtClean="0"/>
              <a:t>Je mi ľúto, že nechcú byť moje kamarátky, len preto, že mám dobré známky.</a:t>
            </a:r>
            <a:endParaRPr lang="sk-SK" sz="1400" dirty="0"/>
          </a:p>
        </p:txBody>
      </p:sp>
      <p:sp>
        <p:nvSpPr>
          <p:cNvPr id="5" name="Oválna bublina 4"/>
          <p:cNvSpPr/>
          <p:nvPr/>
        </p:nvSpPr>
        <p:spPr>
          <a:xfrm>
            <a:off x="6572264" y="285728"/>
            <a:ext cx="2286016" cy="107157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k-SK" sz="1400" b="1" dirty="0" smtClean="0">
                <a:solidFill>
                  <a:srgbClr val="FF0000"/>
                </a:solidFill>
              </a:rPr>
              <a:t>3. </a:t>
            </a:r>
            <a:r>
              <a:rPr lang="sk-SK" sz="1400" dirty="0" smtClean="0"/>
              <a:t>Neohováraj!</a:t>
            </a:r>
          </a:p>
          <a:p>
            <a:pPr algn="ctr"/>
            <a:r>
              <a:rPr lang="sk-SK" sz="1400" dirty="0" smtClean="0"/>
              <a:t>Radšej ju popros o pomoc.</a:t>
            </a:r>
            <a:endParaRPr lang="sk-SK" sz="1400" dirty="0"/>
          </a:p>
        </p:txBody>
      </p:sp>
      <p:sp>
        <p:nvSpPr>
          <p:cNvPr id="7" name="Oválna bublina 6"/>
          <p:cNvSpPr/>
          <p:nvPr/>
        </p:nvSpPr>
        <p:spPr>
          <a:xfrm rot="10800000" flipV="1">
            <a:off x="2428860" y="0"/>
            <a:ext cx="2428892" cy="114298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k-SK" b="1" dirty="0" smtClean="0">
                <a:solidFill>
                  <a:srgbClr val="FF0000"/>
                </a:solidFill>
              </a:rPr>
              <a:t>2. </a:t>
            </a:r>
            <a:r>
              <a:rPr lang="sk-SK" dirty="0" err="1" smtClean="0"/>
              <a:t>Bifľa</a:t>
            </a:r>
            <a:r>
              <a:rPr lang="sk-SK" dirty="0" smtClean="0"/>
              <a:t>! Znova dostala z testu jednotky!</a:t>
            </a:r>
          </a:p>
        </p:txBody>
      </p:sp>
      <p:pic>
        <p:nvPicPr>
          <p:cNvPr id="8" name="Obrázok 7" descr="bitka.jpg"/>
          <p:cNvPicPr/>
          <p:nvPr/>
        </p:nvPicPr>
        <p:blipFill>
          <a:blip r:embed="rId3"/>
          <a:stretch>
            <a:fillRect/>
          </a:stretch>
        </p:blipFill>
        <p:spPr>
          <a:xfrm>
            <a:off x="2285984" y="4572008"/>
            <a:ext cx="3924136" cy="2080816"/>
          </a:xfrm>
          <a:prstGeom prst="rect">
            <a:avLst/>
          </a:prstGeom>
        </p:spPr>
      </p:pic>
      <p:sp>
        <p:nvSpPr>
          <p:cNvPr id="9" name="Vývojový diagram: dierna páska 8"/>
          <p:cNvSpPr/>
          <p:nvPr/>
        </p:nvSpPr>
        <p:spPr>
          <a:xfrm>
            <a:off x="2714612" y="6072206"/>
            <a:ext cx="3000396" cy="571504"/>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k-SK" dirty="0" smtClean="0"/>
              <a:t>Modelová situácia pre teba.</a:t>
            </a:r>
            <a:endParaRPr lang="sk-SK"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par>
                                <p:cTn id="17" presetID="5"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1357290" y="142852"/>
            <a:ext cx="6215090" cy="461665"/>
          </a:xfrm>
          <a:prstGeom prst="rect">
            <a:avLst/>
          </a:prstGeom>
        </p:spPr>
        <p:txBody>
          <a:bodyPr wrap="square">
            <a:spAutoFit/>
          </a:bodyPr>
          <a:lstStyle/>
          <a:p>
            <a:r>
              <a:rPr lang="sk-SK" sz="2400" b="1" dirty="0" smtClean="0">
                <a:solidFill>
                  <a:srgbClr val="FF0000"/>
                </a:solidFill>
                <a:latin typeface="Calibri" pitchFamily="34" charset="0"/>
                <a:cs typeface="Calibri" pitchFamily="34" charset="0"/>
              </a:rPr>
              <a:t>	6. Preto maj na pamäti...</a:t>
            </a:r>
          </a:p>
        </p:txBody>
      </p:sp>
      <p:pic>
        <p:nvPicPr>
          <p:cNvPr id="5" name="Picture 4" descr="Nová smernica k prevencii a riešeniu šikanovania detí a žiakov | Školský  portál"/>
          <p:cNvPicPr>
            <a:picLocks noChangeAspect="1" noChangeArrowheads="1"/>
          </p:cNvPicPr>
          <p:nvPr/>
        </p:nvPicPr>
        <p:blipFill>
          <a:blip r:embed="rId3"/>
          <a:srcRect r="22034"/>
          <a:stretch>
            <a:fillRect/>
          </a:stretch>
        </p:blipFill>
        <p:spPr bwMode="auto">
          <a:xfrm>
            <a:off x="6215074" y="2428868"/>
            <a:ext cx="2714644" cy="1138370"/>
          </a:xfrm>
          <a:prstGeom prst="rect">
            <a:avLst/>
          </a:prstGeom>
          <a:noFill/>
        </p:spPr>
      </p:pic>
      <p:sp>
        <p:nvSpPr>
          <p:cNvPr id="6" name="Obdĺžnik 5"/>
          <p:cNvSpPr/>
          <p:nvPr/>
        </p:nvSpPr>
        <p:spPr>
          <a:xfrm>
            <a:off x="0" y="3214686"/>
            <a:ext cx="9144000" cy="923330"/>
          </a:xfrm>
          <a:prstGeom prst="rect">
            <a:avLst/>
          </a:prstGeom>
        </p:spPr>
        <p:txBody>
          <a:bodyPr wrap="square">
            <a:spAutoFit/>
          </a:bodyPr>
          <a:lstStyle/>
          <a:p>
            <a:r>
              <a:rPr lang="sk-SK" b="1" dirty="0" smtClean="0"/>
              <a:t>Ak:</a:t>
            </a:r>
          </a:p>
          <a:p>
            <a:r>
              <a:rPr lang="sk-SK" b="1" dirty="0" smtClean="0"/>
              <a:t>- </a:t>
            </a:r>
            <a:r>
              <a:rPr lang="sk-SK" dirty="0" smtClean="0"/>
              <a:t>si obeťou šikanovania, musíš to čím skôr oznámiť dôveryhodným dospelým a chrániť sa! </a:t>
            </a:r>
            <a:endParaRPr lang="sk-SK" dirty="0"/>
          </a:p>
        </p:txBody>
      </p:sp>
      <p:sp>
        <p:nvSpPr>
          <p:cNvPr id="7" name="Obdĺžnik 6"/>
          <p:cNvSpPr/>
          <p:nvPr/>
        </p:nvSpPr>
        <p:spPr>
          <a:xfrm>
            <a:off x="0" y="4214818"/>
            <a:ext cx="9144000" cy="646331"/>
          </a:xfrm>
          <a:prstGeom prst="rect">
            <a:avLst/>
          </a:prstGeom>
        </p:spPr>
        <p:txBody>
          <a:bodyPr wrap="square">
            <a:spAutoFit/>
          </a:bodyPr>
          <a:lstStyle/>
          <a:p>
            <a:r>
              <a:rPr lang="sk-SK" dirty="0" smtClean="0"/>
              <a:t>- je šikanovaný niektorý Tvoj spolužiak, nie je správne schvaľovať agresívne správanie spolužiakov. </a:t>
            </a:r>
            <a:endParaRPr lang="sk-SK" dirty="0"/>
          </a:p>
        </p:txBody>
      </p:sp>
      <p:sp>
        <p:nvSpPr>
          <p:cNvPr id="8" name="Obdĺžnik 7"/>
          <p:cNvSpPr/>
          <p:nvPr/>
        </p:nvSpPr>
        <p:spPr>
          <a:xfrm>
            <a:off x="0" y="642918"/>
            <a:ext cx="9501222" cy="369332"/>
          </a:xfrm>
          <a:prstGeom prst="rect">
            <a:avLst/>
          </a:prstGeom>
        </p:spPr>
        <p:txBody>
          <a:bodyPr wrap="square">
            <a:spAutoFit/>
          </a:bodyPr>
          <a:lstStyle/>
          <a:p>
            <a:r>
              <a:rPr lang="sk-SK" b="1" dirty="0" smtClean="0"/>
              <a:t>Nie je správne:</a:t>
            </a:r>
          </a:p>
        </p:txBody>
      </p:sp>
      <p:sp>
        <p:nvSpPr>
          <p:cNvPr id="9" name="Obdĺžnik 8"/>
          <p:cNvSpPr/>
          <p:nvPr/>
        </p:nvSpPr>
        <p:spPr>
          <a:xfrm>
            <a:off x="0" y="1357298"/>
            <a:ext cx="9144000" cy="369332"/>
          </a:xfrm>
          <a:prstGeom prst="rect">
            <a:avLst/>
          </a:prstGeom>
        </p:spPr>
        <p:txBody>
          <a:bodyPr wrap="square">
            <a:spAutoFit/>
          </a:bodyPr>
          <a:lstStyle/>
          <a:p>
            <a:r>
              <a:rPr lang="sk-SK" dirty="0" smtClean="0"/>
              <a:t>- mlčať, keď cítiš nespravodlivosť, nečestnosť, ponižovanie druhých. </a:t>
            </a:r>
            <a:endParaRPr lang="sk-SK" dirty="0"/>
          </a:p>
        </p:txBody>
      </p:sp>
      <p:sp>
        <p:nvSpPr>
          <p:cNvPr id="11" name="Obdĺžnik 10"/>
          <p:cNvSpPr/>
          <p:nvPr/>
        </p:nvSpPr>
        <p:spPr>
          <a:xfrm>
            <a:off x="0" y="1000108"/>
            <a:ext cx="9501206" cy="369332"/>
          </a:xfrm>
          <a:prstGeom prst="rect">
            <a:avLst/>
          </a:prstGeom>
        </p:spPr>
        <p:txBody>
          <a:bodyPr wrap="square">
            <a:spAutoFit/>
          </a:bodyPr>
          <a:lstStyle/>
          <a:p>
            <a:r>
              <a:rPr lang="sk-SK" dirty="0" smtClean="0"/>
              <a:t>- nechať sa ovplyvniť alebo presvedčiť agresormi, aby si mlčal. </a:t>
            </a:r>
            <a:endParaRPr lang="sk-SK" dirty="0"/>
          </a:p>
        </p:txBody>
      </p:sp>
      <p:sp>
        <p:nvSpPr>
          <p:cNvPr id="12" name="Obdĺžnik 11"/>
          <p:cNvSpPr/>
          <p:nvPr/>
        </p:nvSpPr>
        <p:spPr>
          <a:xfrm>
            <a:off x="0" y="1785926"/>
            <a:ext cx="9144000" cy="369332"/>
          </a:xfrm>
          <a:prstGeom prst="rect">
            <a:avLst/>
          </a:prstGeom>
        </p:spPr>
        <p:txBody>
          <a:bodyPr wrap="square">
            <a:spAutoFit/>
          </a:bodyPr>
          <a:lstStyle/>
          <a:p>
            <a:r>
              <a:rPr lang="sk-SK" dirty="0" smtClean="0"/>
              <a:t>- nečinne sa prizerať, alebo byť ľahostajný, keď sa staneš svedkom šikanovania.. </a:t>
            </a:r>
            <a:endParaRPr lang="sk-SK" dirty="0"/>
          </a:p>
        </p:txBody>
      </p:sp>
      <p:sp>
        <p:nvSpPr>
          <p:cNvPr id="13" name="Obdĺžnik 12"/>
          <p:cNvSpPr/>
          <p:nvPr/>
        </p:nvSpPr>
        <p:spPr>
          <a:xfrm>
            <a:off x="0" y="5929330"/>
            <a:ext cx="9144000" cy="646331"/>
          </a:xfrm>
          <a:prstGeom prst="rect">
            <a:avLst/>
          </a:prstGeom>
        </p:spPr>
        <p:txBody>
          <a:bodyPr wrap="square">
            <a:spAutoFit/>
          </a:bodyPr>
          <a:lstStyle/>
          <a:p>
            <a:r>
              <a:rPr lang="sk-SK" dirty="0" smtClean="0"/>
              <a:t>-niekto ohlási šikanovanie, vôbec to neznamená, že je slaboch. Naopak, dokazuje to, že sa nebojí a že má dosť sebavedomia, aby sa šikanovať nenechal. </a:t>
            </a:r>
            <a:endParaRPr lang="sk-SK" dirty="0"/>
          </a:p>
        </p:txBody>
      </p:sp>
      <p:sp>
        <p:nvSpPr>
          <p:cNvPr id="14" name="Obdĺžnik 13"/>
          <p:cNvSpPr/>
          <p:nvPr/>
        </p:nvSpPr>
        <p:spPr>
          <a:xfrm>
            <a:off x="0" y="5072074"/>
            <a:ext cx="9144000" cy="646331"/>
          </a:xfrm>
          <a:prstGeom prst="rect">
            <a:avLst/>
          </a:prstGeom>
        </p:spPr>
        <p:txBody>
          <a:bodyPr wrap="square">
            <a:spAutoFit/>
          </a:bodyPr>
          <a:lstStyle/>
          <a:p>
            <a:r>
              <a:rPr lang="sk-SK" dirty="0" smtClean="0"/>
              <a:t>- vieš, že je v Tvojom okolí niekto šikanovaný, povedz to rodičom, učiteľke alebo niekomu dospelému, komu dôveruješ.</a:t>
            </a:r>
            <a:endParaRPr lang="sk-SK" dirty="0"/>
          </a:p>
        </p:txBody>
      </p:sp>
      <p:sp>
        <p:nvSpPr>
          <p:cNvPr id="15" name="Obdĺžnik 14"/>
          <p:cNvSpPr/>
          <p:nvPr/>
        </p:nvSpPr>
        <p:spPr>
          <a:xfrm>
            <a:off x="0" y="2143116"/>
            <a:ext cx="9144000" cy="646331"/>
          </a:xfrm>
          <a:prstGeom prst="rect">
            <a:avLst/>
          </a:prstGeom>
        </p:spPr>
        <p:txBody>
          <a:bodyPr wrap="square">
            <a:spAutoFit/>
          </a:bodyPr>
          <a:lstStyle/>
          <a:p>
            <a:r>
              <a:rPr lang="sk-SK" dirty="0" smtClean="0"/>
              <a:t>- odsudzovať niekoho, kto je iný, možno menej sympatický, slabší, má iné názory a záujmy, má nejaký fyzický, či iný </a:t>
            </a:r>
            <a:r>
              <a:rPr lang="sk-SK" dirty="0" err="1" smtClean="0"/>
              <a:t>handikep</a:t>
            </a:r>
            <a:r>
              <a:rPr lang="sk-SK" dirty="0" smtClean="0"/>
              <a:t>. </a:t>
            </a:r>
            <a:endParaRPr lang="sk-SK"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500"/>
                                        <p:tgtEl>
                                          <p:spTgt spid="1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2" grpId="0"/>
      <p:bldP spid="13" grpId="0"/>
      <p:bldP spid="14" grpId="0"/>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Špička">
  <a:themeElements>
    <a:clrScheme name="Špička">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Špička">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Špička">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266</TotalTime>
  <Words>826</Words>
  <Application>Microsoft Office PowerPoint</Application>
  <PresentationFormat>Prezentácia na obrazovke (4:3)</PresentationFormat>
  <Paragraphs>161</Paragraphs>
  <Slides>12</Slides>
  <Notes>8</Notes>
  <HiddenSlides>0</HiddenSlides>
  <MMClips>0</MMClips>
  <ScaleCrop>false</ScaleCrop>
  <HeadingPairs>
    <vt:vector size="6" baseType="variant">
      <vt:variant>
        <vt:lpstr>Použité písma</vt:lpstr>
      </vt:variant>
      <vt:variant>
        <vt:i4>9</vt:i4>
      </vt:variant>
      <vt:variant>
        <vt:lpstr>Motív</vt:lpstr>
      </vt:variant>
      <vt:variant>
        <vt:i4>1</vt:i4>
      </vt:variant>
      <vt:variant>
        <vt:lpstr>Nadpisy snímok</vt:lpstr>
      </vt:variant>
      <vt:variant>
        <vt:i4>12</vt:i4>
      </vt:variant>
    </vt:vector>
  </HeadingPairs>
  <TitlesOfParts>
    <vt:vector size="22" baseType="lpstr">
      <vt:lpstr>Arial</vt:lpstr>
      <vt:lpstr>Arial Black</vt:lpstr>
      <vt:lpstr>Book Antiqua</vt:lpstr>
      <vt:lpstr>Calibri</vt:lpstr>
      <vt:lpstr>Comic Sans MS</vt:lpstr>
      <vt:lpstr>Lucida Sans</vt:lpstr>
      <vt:lpstr>Wingdings</vt:lpstr>
      <vt:lpstr>Wingdings 2</vt:lpstr>
      <vt:lpstr>Wingdings 3</vt:lpstr>
      <vt:lpstr>Špička</vt:lpstr>
      <vt:lpstr>ŠIKANOVANIE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ŠIKANOVANIE</dc:title>
  <dc:creator>HP</dc:creator>
  <cp:lastModifiedBy>Uzivatel</cp:lastModifiedBy>
  <cp:revision>35</cp:revision>
  <dcterms:created xsi:type="dcterms:W3CDTF">2021-01-19T20:45:54Z</dcterms:created>
  <dcterms:modified xsi:type="dcterms:W3CDTF">2023-09-22T12:01:40Z</dcterms:modified>
</cp:coreProperties>
</file>