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2" r:id="rId4"/>
    <p:sldId id="263" r:id="rId5"/>
    <p:sldId id="264" r:id="rId6"/>
    <p:sldId id="268" r:id="rId7"/>
    <p:sldId id="269" r:id="rId8"/>
    <p:sldId id="271" r:id="rId9"/>
    <p:sldId id="259" r:id="rId10"/>
    <p:sldId id="258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50DEB-7FFB-4A88-8750-60348B4F2D1B}" type="datetimeFigureOut">
              <a:rPr lang="sk-SK" smtClean="0"/>
              <a:t>23. 10. 2023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ED0D4-9B21-4EE4-96AF-1D934852FE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534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ED0D4-9B21-4EE4-96AF-1D934852FE0B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8182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23. 10. 2023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161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23. 10. 2023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451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23. 10. 2023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9599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23. 10. 2023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873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23. 10. 2023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0493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23. 10. 2023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3354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23. 10. 2023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6063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23. 10. 2023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873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23. 10. 2023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237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23. 10. 2023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723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23. 10. 2023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189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23. 10. 2023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697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23. 10. 2023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452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23. 10. 2023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23. 10. 2023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952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23. 10. 2023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669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C89E-E971-4A3B-8199-B7CF10A7C106}" type="datetimeFigureOut">
              <a:rPr lang="sk-SK" smtClean="0"/>
              <a:t>23. 10. 2023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945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cem.sk/sk/merania/narodne-merania/testovanie-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Informácie pre zákonných zástupcov pre žiakov 9. ročníka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70959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DUÁLNE VZDELÁVANIE</a:t>
            </a:r>
            <a:br>
              <a:rPr lang="sk-SK" dirty="0"/>
            </a:br>
            <a:r>
              <a:rPr lang="sk-SK" dirty="0"/>
              <a:t>„aby každý absolvent mal uplatnenie“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  <a:p>
            <a:r>
              <a:rPr lang="sk-SK" dirty="0"/>
              <a:t>kombinácia teoretického a praktického vyučovania (učebné i študijné odbory)</a:t>
            </a:r>
          </a:p>
          <a:p>
            <a:r>
              <a:rPr lang="sk-SK" dirty="0"/>
              <a:t>systém vzdelávania založený na zmluvnom vzťahu medzi zamestnávateľom</a:t>
            </a:r>
          </a:p>
          <a:p>
            <a:pPr>
              <a:buAutoNum type="alphaLcParenR"/>
            </a:pPr>
            <a:r>
              <a:rPr lang="sk-SK" u="sng" dirty="0"/>
              <a:t>a žiakom </a:t>
            </a:r>
            <a:r>
              <a:rPr lang="sk-SK" dirty="0"/>
              <a:t>(</a:t>
            </a:r>
            <a:r>
              <a:rPr lang="sk-SK" b="1" dirty="0"/>
              <a:t>učebná zmluva</a:t>
            </a:r>
            <a:r>
              <a:rPr lang="sk-SK" dirty="0"/>
              <a:t>) – dohodne sa v nej hmotné a finančné zabezpečenie žiaka, podpíše ju zákonný zástupca (žiak musí mať 15 rokov v deň podpisu zmluvy), ide o „učebný pomer“ a nie o pracovno-právny vzťah</a:t>
            </a:r>
          </a:p>
          <a:p>
            <a:pPr marL="400050" lvl="1" indent="0">
              <a:buNone/>
            </a:pPr>
            <a:r>
              <a:rPr lang="sk-SK" b="1" dirty="0"/>
              <a:t>Zmluva o budúcej pracovnej zmluve: </a:t>
            </a:r>
            <a:r>
              <a:rPr lang="sk-SK" dirty="0"/>
              <a:t>jej súčasťou môže byť záväzok žiaka, že zotrvá v pracovnom pomere na dohodnutú dobu (zmluva s odloženým nástupom žiaka do práce, upravuje paragraf 42 zákonníka práce)</a:t>
            </a:r>
          </a:p>
          <a:p>
            <a:pPr>
              <a:buAutoNum type="alphaLcParenR"/>
            </a:pPr>
            <a:r>
              <a:rPr lang="sk-SK" dirty="0"/>
              <a:t> </a:t>
            </a:r>
            <a:r>
              <a:rPr lang="sk-SK" u="sng" dirty="0"/>
              <a:t>a strednou školou </a:t>
            </a:r>
            <a:r>
              <a:rPr lang="sk-SK" dirty="0"/>
              <a:t>(</a:t>
            </a:r>
            <a:r>
              <a:rPr lang="sk-SK" b="1" dirty="0"/>
              <a:t>zmluva o duálnom vzdelávaní</a:t>
            </a:r>
            <a:r>
              <a:rPr lang="sk-S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0602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Silné stránky duálneho vzdelávania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vysokokvalifikovaná pracovná sila</a:t>
            </a:r>
          </a:p>
          <a:p>
            <a:r>
              <a:rPr lang="sk-SK" dirty="0"/>
              <a:t>plynulý prechod zo školy do praxe</a:t>
            </a:r>
          </a:p>
          <a:p>
            <a:r>
              <a:rPr lang="sk-SK" dirty="0"/>
              <a:t>osvojenie si pracovných návykov</a:t>
            </a:r>
          </a:p>
          <a:p>
            <a:r>
              <a:rPr lang="sk-SK" dirty="0"/>
              <a:t>učenie na nových technológiách</a:t>
            </a:r>
          </a:p>
          <a:p>
            <a:r>
              <a:rPr lang="sk-SK" dirty="0"/>
              <a:t>aktuálnosť vzdelávacích programov</a:t>
            </a:r>
          </a:p>
          <a:p>
            <a:r>
              <a:rPr lang="sk-SK" dirty="0"/>
              <a:t>finančné a hmotné zabezpečenie žiaka (pracovný odev, strava, školské pomôcky, štipendium)</a:t>
            </a:r>
          </a:p>
          <a:p>
            <a:r>
              <a:rPr lang="sk-SK" dirty="0"/>
              <a:t>vysoká pravdepodobnosť získania pracovnej zmluvy so zamestnávateľom</a:t>
            </a:r>
          </a:p>
        </p:txBody>
      </p:sp>
    </p:spTree>
    <p:extLst>
      <p:ext uri="{BB962C8B-B14F-4D97-AF65-F5344CB8AC3E}">
        <p14:creationId xmlns:p14="http://schemas.microsoft.com/office/powerpoint/2010/main" val="250265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OBSAH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k-SK" sz="3600" dirty="0"/>
              <a:t>Testovanie 9 </a:t>
            </a:r>
          </a:p>
          <a:p>
            <a:pPr>
              <a:buFont typeface="+mj-lt"/>
              <a:buAutoNum type="arabicPeriod"/>
            </a:pPr>
            <a:r>
              <a:rPr lang="sk-SK" sz="3600" dirty="0"/>
              <a:t>Prihlášky na stredné školy</a:t>
            </a:r>
          </a:p>
          <a:p>
            <a:pPr>
              <a:buFont typeface="+mj-lt"/>
              <a:buAutoNum type="arabicPeriod"/>
            </a:pPr>
            <a:r>
              <a:rPr lang="sk-SK" sz="3600" dirty="0"/>
              <a:t>Systém odborov vzdelávania</a:t>
            </a:r>
          </a:p>
          <a:p>
            <a:pPr>
              <a:buFont typeface="+mj-lt"/>
              <a:buAutoNum type="arabicPeriod"/>
            </a:pPr>
            <a:r>
              <a:rPr lang="sk-SK" sz="3600" dirty="0"/>
              <a:t>Duálne vzdelávanie</a:t>
            </a:r>
          </a:p>
        </p:txBody>
      </p:sp>
    </p:spTree>
    <p:extLst>
      <p:ext uri="{BB962C8B-B14F-4D97-AF65-F5344CB8AC3E}">
        <p14:creationId xmlns:p14="http://schemas.microsoft.com/office/powerpoint/2010/main" val="414195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ctr"/>
            <a:r>
              <a:rPr lang="sk-SK" dirty="0"/>
              <a:t>TESTOVANIE 9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2316706"/>
            <a:ext cx="8596668" cy="3880773"/>
          </a:xfrm>
        </p:spPr>
        <p:txBody>
          <a:bodyPr>
            <a:normAutofit/>
          </a:bodyPr>
          <a:lstStyle/>
          <a:p>
            <a:r>
              <a:rPr lang="sk-SK" dirty="0"/>
              <a:t>Informácie o testovaní nájdete na stránkach: </a:t>
            </a:r>
          </a:p>
          <a:p>
            <a:pPr marL="400050" lvl="1" indent="0">
              <a:buNone/>
            </a:pPr>
            <a:r>
              <a:rPr lang="sk-SK" dirty="0">
                <a:hlinkClick r:id="rId2"/>
              </a:rPr>
              <a:t>https://www.nucem.sk/sk/merania/narodne-merania/testovanie-9</a:t>
            </a:r>
            <a:endParaRPr lang="sk-SK" dirty="0"/>
          </a:p>
          <a:p>
            <a:pPr marL="400050" lvl="1" indent="0">
              <a:buNone/>
            </a:pPr>
            <a:r>
              <a:rPr lang="sk-SK" dirty="0" smtClean="0"/>
              <a:t>Nájdete </a:t>
            </a:r>
            <a:r>
              <a:rPr lang="sk-SK" dirty="0"/>
              <a:t>si tu ciele testovania, špecifikácie testov ako aj testy z minulých školských rokov.</a:t>
            </a:r>
          </a:p>
          <a:p>
            <a:pPr algn="just"/>
            <a:r>
              <a:rPr lang="sk-SK" dirty="0"/>
              <a:t>Výchovný poradca bude pred testovaním žiakov informovať prostredníctvom elektronickej žiackej </a:t>
            </a:r>
            <a:r>
              <a:rPr lang="sk-SK" dirty="0" smtClean="0"/>
              <a:t>knižky. </a:t>
            </a:r>
            <a:r>
              <a:rPr lang="sk-SK" dirty="0"/>
              <a:t>Základné informácie budú zverejnené aj na stránke </a:t>
            </a:r>
            <a:r>
              <a:rPr lang="sk-SK" dirty="0" smtClean="0"/>
              <a:t>školy.</a:t>
            </a:r>
          </a:p>
          <a:p>
            <a:pPr algn="just"/>
            <a:r>
              <a:rPr lang="sk-SK" dirty="0" smtClean="0"/>
              <a:t>Administrátori </a:t>
            </a:r>
            <a:r>
              <a:rPr lang="sk-SK" dirty="0"/>
              <a:t>testovania so žiakmi nacvičia zápis odpovedí do hárkov a učitelia slovenského jazyka a literatúry i matematiky ich oboznámia s formou a obsahom testu. </a:t>
            </a:r>
          </a:p>
        </p:txBody>
      </p:sp>
    </p:spTree>
    <p:extLst>
      <p:ext uri="{BB962C8B-B14F-4D97-AF65-F5344CB8AC3E}">
        <p14:creationId xmlns:p14="http://schemas.microsoft.com/office/powerpoint/2010/main" val="273708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PRIHLÁŠKY NA STREDNÚ ŠKOLU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r>
              <a:rPr lang="sk-SK" sz="2800" dirty="0"/>
              <a:t>Počet prihlášok</a:t>
            </a:r>
          </a:p>
          <a:p>
            <a:pPr>
              <a:buAutoNum type="arabicPeriod"/>
            </a:pPr>
            <a:r>
              <a:rPr lang="sk-SK" sz="2800" dirty="0" smtClean="0"/>
              <a:t>Termíny </a:t>
            </a:r>
            <a:r>
              <a:rPr lang="sk-SK" sz="2800" dirty="0"/>
              <a:t>podania prihlášok</a:t>
            </a:r>
          </a:p>
          <a:p>
            <a:pPr>
              <a:buAutoNum type="arabicPeriod"/>
            </a:pPr>
            <a:r>
              <a:rPr lang="sk-SK" sz="2800" dirty="0"/>
              <a:t>Termíny prijímacích skúšok</a:t>
            </a:r>
          </a:p>
          <a:p>
            <a:pPr>
              <a:buAutoNum type="arabicPeriod"/>
            </a:pPr>
            <a:r>
              <a:rPr lang="sk-SK" sz="2800" dirty="0"/>
              <a:t>Pozvanie na prijímacie skúšky</a:t>
            </a:r>
          </a:p>
          <a:p>
            <a:pPr>
              <a:buAutoNum type="arabicPeriod"/>
            </a:pPr>
            <a:r>
              <a:rPr lang="sk-SK" sz="2800" dirty="0"/>
              <a:t>Najčastejšie otázky zákonných zástupcov</a:t>
            </a:r>
          </a:p>
        </p:txBody>
      </p:sp>
    </p:spTree>
    <p:extLst>
      <p:ext uri="{BB962C8B-B14F-4D97-AF65-F5344CB8AC3E}">
        <p14:creationId xmlns:p14="http://schemas.microsoft.com/office/powerpoint/2010/main" val="133084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POČET PRIHLÁŠOK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>
              <a:buFont typeface="+mj-lt"/>
              <a:buAutoNum type="arabicPeriod"/>
            </a:pPr>
            <a:r>
              <a:rPr lang="sk-SK" sz="2000" dirty="0"/>
              <a:t>Žiak si môže podať </a:t>
            </a:r>
            <a:r>
              <a:rPr lang="sk-SK" sz="2000" b="1" dirty="0"/>
              <a:t>2 prihlášky na školy s talentovanými skúškami </a:t>
            </a:r>
            <a:r>
              <a:rPr lang="sk-SK" sz="2000" dirty="0"/>
              <a:t>(sem radíme aj bilingválne školy, konzervatóriá, športové gymnáziá, zdravotné školy – odbory masér, zubný asistent, umelecké školy, pedagogická a sociálna akadémia).</a:t>
            </a:r>
          </a:p>
          <a:p>
            <a:pPr marL="400050">
              <a:buFont typeface="+mj-lt"/>
              <a:buAutoNum type="arabicPeriod"/>
            </a:pPr>
            <a:r>
              <a:rPr lang="sk-SK" sz="2000" dirty="0"/>
              <a:t>Žiak si ďalej podáva prihlášky na </a:t>
            </a:r>
            <a:r>
              <a:rPr lang="sk-SK" sz="2000" b="1" dirty="0"/>
              <a:t>2 prihlášky na školy s netalentovými skúškami</a:t>
            </a:r>
            <a:r>
              <a:rPr lang="sk-SK" sz="2000" dirty="0"/>
              <a:t> </a:t>
            </a:r>
            <a:r>
              <a:rPr lang="sk-SK" sz="2000" b="1" dirty="0"/>
              <a:t>na 1. kolo</a:t>
            </a:r>
            <a:r>
              <a:rPr lang="sk-SK" sz="2000" dirty="0"/>
              <a:t> prijímacích skúšok, ktoré má 2 termíny v máji.</a:t>
            </a:r>
          </a:p>
          <a:p>
            <a:pPr marL="400050">
              <a:buFont typeface="+mj-lt"/>
              <a:buAutoNum type="arabicPeriod"/>
            </a:pPr>
            <a:r>
              <a:rPr lang="sk-SK" sz="2000" dirty="0"/>
              <a:t>V prípade, že žiak v 1. kole neuspeje a nie je prijatý ani na jednu zo škôl, môže si podať ešte </a:t>
            </a:r>
            <a:r>
              <a:rPr lang="sk-SK" sz="2000" b="1" dirty="0"/>
              <a:t>1 prihlášku na 2. kolo prijímacích skúšok </a:t>
            </a:r>
            <a:r>
              <a:rPr lang="sk-SK" sz="2000" dirty="0"/>
              <a:t>na odbory, ktoré nie sú naplnené. Školy o tom budú informovať na svojich webových stránkach, či druhé kolo robia.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6626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POZVANIE NA PRIJÍMACIU SKÚŠKU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600" dirty="0"/>
              <a:t>Žiak dostane pozvanie na prijímaciu skúšku </a:t>
            </a:r>
            <a:r>
              <a:rPr lang="sk-SK" sz="3600" b="1" u="sng" dirty="0"/>
              <a:t>doporučene</a:t>
            </a:r>
            <a:r>
              <a:rPr lang="sk-SK" sz="3600" dirty="0"/>
              <a:t> na adresu, ktorú uviedol na druhej strane prihlášky (adresa zákonného zástupcu). Treba si sledovať poštu v poštovej schránke.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6197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Kto robí prijímaciu skúšku?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800" b="1" dirty="0"/>
              <a:t>Prijímaciu skúšku </a:t>
            </a:r>
            <a:r>
              <a:rPr lang="sk-SK" sz="2800" dirty="0"/>
              <a:t>robí každý žiak, ktorý ide na študijný odbor (</a:t>
            </a:r>
            <a:r>
              <a:rPr lang="sk-SK" sz="2800" u="sng" dirty="0">
                <a:solidFill>
                  <a:srgbClr val="FF0000"/>
                </a:solidFill>
              </a:rPr>
              <a:t>spravidla</a:t>
            </a:r>
            <a:r>
              <a:rPr lang="sk-SK" sz="2800" dirty="0"/>
              <a:t> </a:t>
            </a:r>
            <a:r>
              <a:rPr lang="sk-SK" sz="2800" dirty="0" smtClean="0"/>
              <a:t>1. okrem </a:t>
            </a:r>
            <a:r>
              <a:rPr lang="sk-SK" sz="2800" dirty="0"/>
              <a:t>žiakov, ktorí napísali Testovanie 9 na 90% a viac z MAT aj </a:t>
            </a:r>
            <a:r>
              <a:rPr lang="sk-SK" sz="2800" dirty="0" smtClean="0"/>
              <a:t>SJL, platí pre gymnáziá; 2. okrem žiakov, ktorí napísali Testovanie 9 na 80% a viac z MAT a SJL, platí pre stredné odborné školy s maturitou).</a:t>
            </a:r>
            <a:endParaRPr lang="sk-SK" sz="2800" dirty="0"/>
          </a:p>
          <a:p>
            <a:r>
              <a:rPr lang="sk-SK" sz="2800" b="1" dirty="0"/>
              <a:t>Prijímací pohovor </a:t>
            </a:r>
            <a:r>
              <a:rPr lang="sk-SK" sz="2800" dirty="0"/>
              <a:t>robia žiaci, ktorí sa hlásia na učebné odbory (prijímacie skúšky môžu byť aj na 3-ročných učebných odboroch, ak si to škola zverejní v podmienkach a kritériách prijímania).</a:t>
            </a:r>
            <a:endParaRPr lang="sk-SK" sz="2800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933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robiť, ak dieťa nie je prijaté?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800" dirty="0"/>
              <a:t>Škola, na ktorú sa žiak hlásil, môže ponúknuť iný odbor (ak má voľné miesta).</a:t>
            </a:r>
          </a:p>
          <a:p>
            <a:r>
              <a:rPr lang="sk-SK" sz="2800" dirty="0"/>
              <a:t>Môžete si podať</a:t>
            </a:r>
            <a:r>
              <a:rPr lang="sk-SK" sz="2800" b="1" dirty="0"/>
              <a:t> odvolanie</a:t>
            </a:r>
            <a:r>
              <a:rPr lang="sk-SK" sz="2800" dirty="0"/>
              <a:t>, ak žiak splnil kritériá prijímacej skúšky a nedostal sa na školu pre </a:t>
            </a:r>
            <a:r>
              <a:rPr lang="sk-SK" sz="2800" u="sng" dirty="0"/>
              <a:t>nedostatok miesta</a:t>
            </a:r>
            <a:r>
              <a:rPr lang="sk-SK" sz="2800" dirty="0"/>
              <a:t>. Odvolanie sa podáva spravidla do 5 dní od obdržania rozhodnutia o neprijatí. Ak ho nepodáte a škole sa uvoľnia miesta, nebude s Vami počítať. Budú to brať tak, že nemáte už záujem. Niektoré školy majú zverejnený formulár na odvolacie konanie.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7777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SÚSTAVA ODBOROV VZDELÁVANIA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u="sng" dirty="0"/>
              <a:t>Študijné odbory </a:t>
            </a:r>
            <a:r>
              <a:rPr lang="sk-SK" dirty="0"/>
              <a:t>(vyžadujú prijímaciu skúšku, predmety si určí škola) – končia </a:t>
            </a:r>
            <a:r>
              <a:rPr lang="sk-SK" b="1" dirty="0"/>
              <a:t>maturitnou skúškou </a:t>
            </a:r>
            <a:r>
              <a:rPr lang="sk-SK" dirty="0"/>
              <a:t>a v niektorých vybraných odboroch získa žiak aj výučný list.</a:t>
            </a:r>
          </a:p>
          <a:p>
            <a:r>
              <a:rPr lang="sk-SK" b="1" u="sng" dirty="0"/>
              <a:t>Učebné odbory </a:t>
            </a:r>
            <a:r>
              <a:rPr lang="sk-SK" dirty="0"/>
              <a:t>(vyžadujú prijímací pohovor, výnimočne skúšku) – končia </a:t>
            </a:r>
            <a:r>
              <a:rPr lang="sk-SK" b="1" dirty="0"/>
              <a:t>výučným listom. </a:t>
            </a:r>
            <a:r>
              <a:rPr lang="sk-SK" dirty="0"/>
              <a:t>Žiaci týchto odborov majú počas štúdia viac praktického vyučovania (školského alebo duálneho).</a:t>
            </a:r>
          </a:p>
          <a:p>
            <a:r>
              <a:rPr lang="sk-SK" b="1" u="sng" dirty="0"/>
              <a:t>Duálne vzdelávanie</a:t>
            </a:r>
            <a:r>
              <a:rPr lang="sk-SK" dirty="0"/>
              <a:t> (zabezpečuje a financuje ho zamestnávateľ, praktické vyučovanie prebieha </a:t>
            </a:r>
            <a:r>
              <a:rPr lang="sk-SK" u="sng" dirty="0"/>
              <a:t>priamo</a:t>
            </a:r>
            <a:r>
              <a:rPr lang="sk-SK" dirty="0"/>
              <a:t> u zamestnávateľa na pracovisku praktického vyučovania - PPV). </a:t>
            </a:r>
            <a:endParaRPr lang="sk-SK" b="1" u="sng" dirty="0"/>
          </a:p>
          <a:p>
            <a:r>
              <a:rPr lang="sk-SK" b="1" u="sng" dirty="0"/>
              <a:t>Školské vzdelávanie </a:t>
            </a:r>
            <a:r>
              <a:rPr lang="sk-SK" dirty="0"/>
              <a:t>(zabezpečuje a financuje ho škola, vyberá žiakovi miesto praktického vyučovania, prebieha na pracovisku praktického vyučovania, spravidla školskej dielni).</a:t>
            </a:r>
            <a:endParaRPr lang="sk-SK" b="1" u="sng" dirty="0"/>
          </a:p>
        </p:txBody>
      </p:sp>
    </p:spTree>
    <p:extLst>
      <p:ext uri="{BB962C8B-B14F-4D97-AF65-F5344CB8AC3E}">
        <p14:creationId xmlns:p14="http://schemas.microsoft.com/office/powerpoint/2010/main" val="26350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</TotalTime>
  <Words>493</Words>
  <Application>Microsoft Office PowerPoint</Application>
  <PresentationFormat>Širokouhlá</PresentationFormat>
  <Paragraphs>51</Paragraphs>
  <Slides>11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Fazeta</vt:lpstr>
      <vt:lpstr>Informácie pre zákonných zástupcov pre žiakov 9. ročníka</vt:lpstr>
      <vt:lpstr>OBSAH</vt:lpstr>
      <vt:lpstr>TESTOVANIE 9</vt:lpstr>
      <vt:lpstr>PRIHLÁŠKY NA STREDNÚ ŠKOLU </vt:lpstr>
      <vt:lpstr>POČET PRIHLÁŠOK</vt:lpstr>
      <vt:lpstr>POZVANIE NA PRIJÍMACIU SKÚŠKU</vt:lpstr>
      <vt:lpstr>Kto robí prijímaciu skúšku? </vt:lpstr>
      <vt:lpstr>Čo robiť, ak dieťa nie je prijaté?</vt:lpstr>
      <vt:lpstr>SÚSTAVA ODBOROV VZDELÁVANIA</vt:lpstr>
      <vt:lpstr>DUÁLNE VZDELÁVANIE „aby každý absolvent mal uplatnenie“</vt:lpstr>
      <vt:lpstr>Silné stránky duálneho vzdelávania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Informácie pre zákonných zástupcov pre žiakov 9. ročníka</dc:title>
  <dc:creator>Denisa Chovancova</dc:creator>
  <cp:lastModifiedBy>Ziak</cp:lastModifiedBy>
  <cp:revision>27</cp:revision>
  <dcterms:created xsi:type="dcterms:W3CDTF">2017-01-23T14:50:22Z</dcterms:created>
  <dcterms:modified xsi:type="dcterms:W3CDTF">2023-10-23T09:16:10Z</dcterms:modified>
</cp:coreProperties>
</file>