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8" r:id="rId2"/>
    <p:sldId id="257" r:id="rId3"/>
    <p:sldId id="260" r:id="rId4"/>
    <p:sldId id="258" r:id="rId5"/>
    <p:sldId id="270" r:id="rId6"/>
    <p:sldId id="265" r:id="rId7"/>
    <p:sldId id="261" r:id="rId8"/>
    <p:sldId id="266" r:id="rId9"/>
    <p:sldId id="262" r:id="rId10"/>
    <p:sldId id="264" r:id="rId11"/>
    <p:sldId id="263" r:id="rId12"/>
    <p:sldId id="267" r:id="rId13"/>
    <p:sldId id="272" r:id="rId14"/>
    <p:sldId id="259" r:id="rId15"/>
    <p:sldId id="271" r:id="rId16"/>
    <p:sldId id="269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D81034-662A-4CE7-83C5-0DE585E40CF1}" v="1109" dt="2023-02-07T22:05:48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76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69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91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63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72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31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43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03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595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534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42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znes.trojmiasto.pl/Znow-bedziemy-placic-kopernikami-Astronom-wraca-na-banknot-n15845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00EEF16-EF3C-A966-E4C3-DC81DA27A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Univers Condensed Light"/>
              </a:rPr>
              <a:t>Mikołaj Kopernik</a:t>
            </a:r>
          </a:p>
        </p:txBody>
      </p:sp>
    </p:spTree>
    <p:extLst>
      <p:ext uri="{BB962C8B-B14F-4D97-AF65-F5344CB8AC3E}">
        <p14:creationId xmlns="" xmlns:p14="http://schemas.microsoft.com/office/powerpoint/2010/main" val="168790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DF8931D-5941-02D0-5F34-D77164A2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Univers Condensed Light"/>
              </a:rPr>
              <a:t>Uznanie wybitnego naukowca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0282C81-166C-8377-EE43-ED53316C5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>
                <a:ea typeface="+mn-lt"/>
                <a:cs typeface="+mn-lt"/>
              </a:rPr>
              <a:t>Wybitnego </a:t>
            </a:r>
            <a:r>
              <a:rPr lang="pl-PL" dirty="0" err="1">
                <a:ea typeface="+mn-lt"/>
                <a:cs typeface="+mn-lt"/>
              </a:rPr>
              <a:t>toruńczyka</a:t>
            </a:r>
            <a:r>
              <a:rPr lang="pl-PL" dirty="0">
                <a:ea typeface="+mn-lt"/>
                <a:cs typeface="+mn-lt"/>
              </a:rPr>
              <a:t> uwieczniło nie tylko kilka wspomnianych terminów naukowych od jego nazwiska. Został też patronem dziesiątek szkół, co najmniej kilkunastu innych instytucji – głównie badawczych i oświatowych – oraz kilku nagród i czasopisma naukowego. Użyczył też nazwy lokalizacjom na Ziemi i w Kosmosie, taksonowi botanicznemu, pierwiastkowi chemicznemu (</a:t>
            </a:r>
            <a:r>
              <a:rPr lang="pl-PL" dirty="0" err="1">
                <a:ea typeface="+mn-lt"/>
                <a:cs typeface="+mn-lt"/>
              </a:rPr>
              <a:t>Cn</a:t>
            </a:r>
            <a:r>
              <a:rPr lang="pl-PL" dirty="0">
                <a:ea typeface="+mn-lt"/>
                <a:cs typeface="+mn-lt"/>
              </a:rPr>
              <a:t>), kilku statkom wodnym i samolotowi. Kopernika wielokrotnie upamiętniano przez sztukę – liczne obrazy, m.in. dzieło Matejki, co najmniej kilkanaście pomników rozmieszczonych w kilku krajach, wizerunki na banknotach i monetach, serię opowiadań, co najmniej dwie powieści, dwa pełnometrażowe filmy fabularne, serial oraz dwie kompozycje muzyczne. Kopernik i jego twórczość stały się tematem całej dziedziny badawczej zwanej kopernikologią.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2504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B3E7A35-8576-D6CB-BD15-977D2756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latin typeface="Univers Condensed Light"/>
              </a:rPr>
              <a:t>XXI-wieczny </a:t>
            </a:r>
            <a:r>
              <a:rPr lang="pl-PL" sz="3200">
                <a:latin typeface="Univers Condensed Light"/>
              </a:rPr>
              <a:t>grób </a:t>
            </a:r>
            <a:r>
              <a:rPr lang="pl-PL" sz="3200" smtClean="0">
                <a:latin typeface="Univers Condensed Light"/>
              </a:rPr>
              <a:t>Kopernika </a:t>
            </a:r>
            <a:r>
              <a:rPr lang="pl-PL" sz="3200" dirty="0">
                <a:latin typeface="Univers Condensed Light"/>
              </a:rPr>
              <a:t>w katedrze fromborskiej</a:t>
            </a:r>
          </a:p>
        </p:txBody>
      </p:sp>
      <p:pic>
        <p:nvPicPr>
          <p:cNvPr id="7" name="Obraz 7" descr="Obraz zawierający ołtarz&#10;&#10;Opis wygenerowany automatycznie">
            <a:extLst>
              <a:ext uri="{FF2B5EF4-FFF2-40B4-BE49-F238E27FC236}">
                <a16:creationId xmlns="" xmlns:a16="http://schemas.microsoft.com/office/drawing/2014/main" id="{BEAD212A-6944-7E47-5BE4-C3B5234E0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841" y="2009554"/>
            <a:ext cx="3018318" cy="4024424"/>
          </a:xfrm>
        </p:spPr>
      </p:pic>
    </p:spTree>
    <p:extLst>
      <p:ext uri="{BB962C8B-B14F-4D97-AF65-F5344CB8AC3E}">
        <p14:creationId xmlns="" xmlns:p14="http://schemas.microsoft.com/office/powerpoint/2010/main" val="352376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881AC9E-183F-BF58-DC38-33424CEA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Univers Condensed Light"/>
              </a:rPr>
              <a:t>Spór o narodowość </a:t>
            </a:r>
            <a:r>
              <a:rPr lang="pl-PL" dirty="0" err="1">
                <a:latin typeface="Univers Condensed Light"/>
              </a:rPr>
              <a:t>kopernika</a:t>
            </a:r>
            <a:endParaRPr lang="pl-PL">
              <a:latin typeface="Univers Condensed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24B2F0D-E55C-0A15-5541-382B69B05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algn="just">
              <a:buNone/>
            </a:pPr>
            <a:r>
              <a:rPr lang="pl-PL" dirty="0">
                <a:ea typeface="+mn-lt"/>
                <a:cs typeface="+mn-lt"/>
              </a:rPr>
              <a:t>Narodowość Mikołaja Kopernika wywoływała spory między Polakami a Niemcami. Badacze reprezentujący obydwa narody starali się udowodnić, że Kopernik był ich rodakiem, na czym nierzadko cierpiała rzetelność naukowa. Niewątpliwie był on przedstawicielem ludności pogranicza; osobą niemieckojęzyczną, a równocześnie – pod względem politycznym – poddanym królów polskich. </a:t>
            </a:r>
            <a:endParaRPr lang="pl-PL" dirty="0"/>
          </a:p>
          <a:p>
            <a:pPr>
              <a:buNone/>
            </a:pPr>
            <a:r>
              <a:rPr lang="pl-PL" dirty="0">
                <a:ea typeface="+mn-lt"/>
                <a:cs typeface="+mn-lt"/>
              </a:rPr>
              <a:t>Przejawem przekonania o polskich korzeniach Kopernika jest krótki </a:t>
            </a:r>
            <a:r>
              <a:rPr lang="pl-PL" dirty="0" smtClean="0">
                <a:ea typeface="+mn-lt"/>
                <a:cs typeface="+mn-lt"/>
              </a:rPr>
              <a:t>wiersz</a:t>
            </a:r>
          </a:p>
          <a:p>
            <a:pPr>
              <a:buNone/>
            </a:pPr>
            <a:r>
              <a:rPr lang="pl-PL" dirty="0" smtClean="0">
                <a:ea typeface="+mn-lt"/>
                <a:cs typeface="+mn-lt"/>
              </a:rPr>
              <a:t>autorstwa </a:t>
            </a:r>
            <a:r>
              <a:rPr lang="pl-PL" dirty="0">
                <a:ea typeface="+mn-lt"/>
                <a:cs typeface="+mn-lt"/>
              </a:rPr>
              <a:t>Jana Nepomucena Kamińskiego: </a:t>
            </a:r>
            <a:endParaRPr lang="pl-PL" dirty="0"/>
          </a:p>
          <a:p>
            <a:pPr>
              <a:buNone/>
            </a:pPr>
            <a:endParaRPr lang="pl-PL" dirty="0"/>
          </a:p>
          <a:p>
            <a:pPr algn="ctr">
              <a:buNone/>
            </a:pPr>
            <a:r>
              <a:rPr lang="pl-PL" i="1" dirty="0">
                <a:ea typeface="+mn-lt"/>
                <a:cs typeface="+mn-lt"/>
              </a:rPr>
              <a:t>"Wstrzymał Słońce, ruszył Ziemię, </a:t>
            </a:r>
            <a:endParaRPr lang="pl-PL" i="1" dirty="0"/>
          </a:p>
          <a:p>
            <a:pPr marL="0" indent="0" algn="ctr">
              <a:buNone/>
            </a:pPr>
            <a:r>
              <a:rPr lang="pl-PL" i="1" dirty="0">
                <a:ea typeface="+mn-lt"/>
                <a:cs typeface="+mn-lt"/>
              </a:rPr>
              <a:t>Polskie go wydało plemię."</a:t>
            </a:r>
            <a:endParaRPr lang="pl-PL" i="1" dirty="0"/>
          </a:p>
        </p:txBody>
      </p:sp>
    </p:spTree>
    <p:extLst>
      <p:ext uri="{BB962C8B-B14F-4D97-AF65-F5344CB8AC3E}">
        <p14:creationId xmlns="" xmlns:p14="http://schemas.microsoft.com/office/powerpoint/2010/main" val="338667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Jan Matejko, Astronom Kopernik, czyli rozmowa z Bog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423" y="256530"/>
            <a:ext cx="7620000" cy="551497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341070" y="5995772"/>
            <a:ext cx="7538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 Matejko, Astronom Kopernik, czyli rozmowa z Bogiem</a:t>
            </a:r>
            <a:endParaRPr lang="pl-PL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45AC57D-FD9A-6CDD-EDF6-C48D1A0C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latin typeface="Univers Condensed Light"/>
              </a:rPr>
              <a:t>Wizerunek </a:t>
            </a:r>
            <a:r>
              <a:rPr lang="pl-PL" sz="3600" dirty="0" err="1">
                <a:latin typeface="Univers Condensed Light"/>
              </a:rPr>
              <a:t>mikołaja</a:t>
            </a:r>
            <a:r>
              <a:rPr lang="pl-PL" sz="3600" dirty="0">
                <a:latin typeface="Univers Condensed Light"/>
              </a:rPr>
              <a:t> Kopernika na polskim banknocie z czasów </a:t>
            </a:r>
            <a:r>
              <a:rPr lang="pl-PL" sz="3600" dirty="0" err="1">
                <a:latin typeface="Univers Condensed Light"/>
              </a:rPr>
              <a:t>prl</a:t>
            </a:r>
            <a:endParaRPr lang="pl-PL" sz="3600">
              <a:latin typeface="Univers Condensed Light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7AB23D0C-2554-051E-725A-E2E207B6A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413" y="2426329"/>
            <a:ext cx="7115175" cy="3190875"/>
          </a:xfrm>
        </p:spPr>
      </p:pic>
    </p:spTree>
    <p:extLst>
      <p:ext uri="{BB962C8B-B14F-4D97-AF65-F5344CB8AC3E}">
        <p14:creationId xmlns="" xmlns:p14="http://schemas.microsoft.com/office/powerpoint/2010/main" val="237882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omnik Mikołaja Kopernika w Toruni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65" y="286994"/>
            <a:ext cx="4665765" cy="312347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3606799"/>
            <a:ext cx="5120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Pomnik Mikołaja Kopernika w Toruniu </a:t>
            </a:r>
            <a:endParaRPr lang="pl-PL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Pomnik M. Kopernika przy wejściu na zamek w Olsztyni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6087" y="2105008"/>
            <a:ext cx="4950942" cy="451409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606938" y="1209588"/>
            <a:ext cx="627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Pomnik Mikołaja Kopernika przy wejściu na zamek w Olsztynie. 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B022E09-58CB-2F86-B477-8E9F7792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Univers Condensed Light"/>
              </a:rPr>
              <a:t>Źródła: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EC41A11-CD61-CB47-76C5-E1C0509CB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https://pl.wikipedia.org/wiki/Mikołaj_Kopernik</a:t>
            </a:r>
          </a:p>
          <a:p>
            <a:r>
              <a:rPr lang="pl-PL" dirty="0">
                <a:ea typeface="+mn-lt"/>
                <a:cs typeface="+mn-lt"/>
                <a:hlinkClick r:id="rId2"/>
              </a:rPr>
              <a:t>https://</a:t>
            </a:r>
            <a:r>
              <a:rPr lang="pl-PL" dirty="0" smtClean="0">
                <a:ea typeface="+mn-lt"/>
                <a:cs typeface="+mn-lt"/>
                <a:hlinkClick r:id="rId2"/>
              </a:rPr>
              <a:t>biznes.trojmiasto.pl/Znow-bedziemy-placic-kopernikami-Astronom-wraca-na-banknot-n158454.html</a:t>
            </a:r>
            <a:endParaRPr lang="pl-PL" dirty="0" smtClean="0">
              <a:ea typeface="+mn-lt"/>
              <a:cs typeface="+mn-lt"/>
            </a:endParaRPr>
          </a:p>
          <a:p>
            <a:endParaRPr lang="pl-PL" dirty="0" smtClean="0">
              <a:ea typeface="+mn-lt"/>
              <a:cs typeface="+mn-lt"/>
            </a:endParaRPr>
          </a:p>
          <a:p>
            <a:endParaRPr lang="pl-PL" dirty="0" smtClean="0">
              <a:ea typeface="+mn-lt"/>
              <a:cs typeface="+mn-lt"/>
            </a:endParaRPr>
          </a:p>
          <a:p>
            <a:endParaRPr lang="pl-PL" dirty="0" smtClean="0">
              <a:ea typeface="+mn-lt"/>
              <a:cs typeface="+mn-lt"/>
            </a:endParaRPr>
          </a:p>
          <a:p>
            <a:pPr>
              <a:buNone/>
            </a:pPr>
            <a:r>
              <a:rPr lang="pl-PL" dirty="0" smtClean="0">
                <a:ea typeface="+mn-lt"/>
                <a:cs typeface="+mn-lt"/>
              </a:rPr>
              <a:t>					w</a:t>
            </a:r>
            <a:r>
              <a:rPr lang="pl-PL" dirty="0" smtClean="0">
                <a:ea typeface="+mn-lt"/>
                <a:cs typeface="+mn-lt"/>
              </a:rPr>
              <a:t>ykonał:	Bartosz </a:t>
            </a:r>
            <a:r>
              <a:rPr lang="pl-PL" dirty="0" err="1" smtClean="0">
                <a:ea typeface="+mn-lt"/>
                <a:cs typeface="+mn-lt"/>
              </a:rPr>
              <a:t>Peciakowski</a:t>
            </a:r>
            <a:r>
              <a:rPr lang="pl-PL" dirty="0" smtClean="0">
                <a:ea typeface="+mn-lt"/>
                <a:cs typeface="+mn-lt"/>
              </a:rPr>
              <a:t> kl. 4 </a:t>
            </a:r>
            <a:r>
              <a:rPr lang="pl-PL" dirty="0" err="1" smtClean="0">
                <a:ea typeface="+mn-lt"/>
                <a:cs typeface="+mn-lt"/>
              </a:rPr>
              <a:t>TDp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8257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436E0F2-A64B-471E-93C0-8DFE08CC57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C1E3AB1-2A8C-4607-9FAE-D8BDB280F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6D66059-832F-40B6-A35F-F56C8F38A1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515E2ED-7EA9-448D-83FA-54C3DF9723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0595356-EABD-4767-AC9D-EA21FF115E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8CD9F06-9628-469C-B788-A894E3E08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550A431-0B61-421B-B4B7-24C0CFF0F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8B2BAECB-35E2-4DD9-8B8C-22D215DD0C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osoba, ściana, mężczyzna&#10;&#10;Opis wygenerowany automatycznie">
            <a:extLst>
              <a:ext uri="{FF2B5EF4-FFF2-40B4-BE49-F238E27FC236}">
                <a16:creationId xmlns="" xmlns:a16="http://schemas.microsoft.com/office/drawing/2014/main" id="{317DF09A-FF3B-0996-2F51-76E6543E0E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436" r="18688" b="2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42CAE86-B8D5-7BC1-E68D-D78DDC01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Univers Condensed Light"/>
                <a:cs typeface="Calibri Light"/>
              </a:rPr>
              <a:t>Mikołaj Kopernik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13AC671C-E66F-43C5-A66A-C477339DD2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DBF94B0-9B52-AB0F-74FA-609B181FF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nivers Condensed Light"/>
                <a:cs typeface="Calibri Light"/>
              </a:rPr>
              <a:t>Mikołaj Kopernik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łac</a:t>
            </a:r>
            <a:r>
              <a:rPr lang="en-US" sz="2000" dirty="0">
                <a:latin typeface="Univers Condensed Light"/>
                <a:cs typeface="Calibri Light"/>
              </a:rPr>
              <a:t>. </a:t>
            </a:r>
            <a:r>
              <a:rPr lang="en-US" sz="2000" b="1" dirty="0">
                <a:latin typeface="Univers Condensed Light"/>
                <a:cs typeface="Calibri Light"/>
              </a:rPr>
              <a:t>Nicolaus Copernicus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niem</a:t>
            </a:r>
            <a:r>
              <a:rPr lang="en-US" sz="2000" dirty="0">
                <a:latin typeface="Univers Condensed Light"/>
                <a:cs typeface="Calibri Light"/>
              </a:rPr>
              <a:t>. </a:t>
            </a:r>
            <a:r>
              <a:rPr lang="en-US" sz="2000" b="1" dirty="0">
                <a:latin typeface="Univers Condensed Light"/>
                <a:cs typeface="Calibri Light"/>
              </a:rPr>
              <a:t>Nikolaus </a:t>
            </a:r>
            <a:r>
              <a:rPr lang="en-US" sz="2000" b="1" dirty="0" err="1">
                <a:latin typeface="Univers Condensed Light"/>
                <a:cs typeface="Calibri Light"/>
              </a:rPr>
              <a:t>Kopernikus</a:t>
            </a:r>
            <a:r>
              <a:rPr lang="en-US" sz="2000" dirty="0">
                <a:latin typeface="Univers Condensed Light"/>
                <a:cs typeface="Calibri Light"/>
              </a:rPr>
              <a:t> (</a:t>
            </a:r>
            <a:r>
              <a:rPr lang="en-US" sz="2000" dirty="0" err="1">
                <a:latin typeface="Univers Condensed Light"/>
                <a:cs typeface="Calibri Light"/>
              </a:rPr>
              <a:t>ur</a:t>
            </a:r>
            <a:r>
              <a:rPr lang="en-US" sz="2000" dirty="0">
                <a:latin typeface="Univers Condensed Light"/>
                <a:cs typeface="Calibri Light"/>
              </a:rPr>
              <a:t>. 19 </a:t>
            </a:r>
            <a:r>
              <a:rPr lang="en-US" sz="2000" dirty="0" err="1">
                <a:latin typeface="Univers Condensed Light"/>
                <a:cs typeface="Calibri Light"/>
              </a:rPr>
              <a:t>lutego</a:t>
            </a:r>
            <a:r>
              <a:rPr lang="en-US" sz="2000" dirty="0">
                <a:latin typeface="Univers Condensed Light"/>
                <a:cs typeface="Calibri Light"/>
              </a:rPr>
              <a:t> 1473 w </a:t>
            </a:r>
            <a:r>
              <a:rPr lang="en-US" sz="2000" dirty="0" err="1">
                <a:latin typeface="Univers Condensed Light"/>
                <a:cs typeface="Calibri Light"/>
              </a:rPr>
              <a:t>Toruniu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zm</a:t>
            </a:r>
            <a:r>
              <a:rPr lang="en-US" sz="2000" dirty="0">
                <a:latin typeface="Univers Condensed Light"/>
                <a:cs typeface="Calibri Light"/>
              </a:rPr>
              <a:t>. </a:t>
            </a:r>
            <a:r>
              <a:rPr lang="en-US" sz="2000" dirty="0" err="1">
                <a:latin typeface="Univers Condensed Light"/>
                <a:cs typeface="Calibri Light"/>
              </a:rPr>
              <a:t>przed</a:t>
            </a:r>
            <a:r>
              <a:rPr lang="en-US" sz="2000" dirty="0">
                <a:latin typeface="Univers Condensed Light"/>
                <a:cs typeface="Calibri Light"/>
              </a:rPr>
              <a:t> 21 maja1543 we </a:t>
            </a:r>
            <a:r>
              <a:rPr lang="en-US" sz="2000" dirty="0" err="1">
                <a:latin typeface="Univers Condensed Light"/>
                <a:cs typeface="Calibri Light"/>
              </a:rPr>
              <a:t>Fromborku</a:t>
            </a:r>
            <a:r>
              <a:rPr lang="en-US" sz="2000" dirty="0">
                <a:latin typeface="Univers Condensed Light"/>
                <a:cs typeface="Calibri Light"/>
              </a:rPr>
              <a:t>) – </a:t>
            </a:r>
            <a:r>
              <a:rPr lang="en-US" sz="2000" dirty="0" err="1">
                <a:latin typeface="Univers Condensed Light"/>
                <a:cs typeface="Calibri Light"/>
              </a:rPr>
              <a:t>polski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polihistor</a:t>
            </a:r>
            <a:r>
              <a:rPr lang="en-US" sz="2000" dirty="0">
                <a:latin typeface="Univers Condensed Light"/>
                <a:cs typeface="Calibri Light"/>
              </a:rPr>
              <a:t>: </a:t>
            </a:r>
            <a:r>
              <a:rPr lang="en-US" sz="2000" dirty="0" err="1">
                <a:latin typeface="Univers Condensed Light"/>
                <a:cs typeface="Calibri Light"/>
              </a:rPr>
              <a:t>prawnik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urzędnik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dyplomata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lekarz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i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niższy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duchowny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katolicki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doktor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prawa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kanonicznego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zajmujący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się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również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astronomią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i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astrologią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matematyką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ekonomią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strategią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wojskową</a:t>
            </a:r>
            <a:r>
              <a:rPr lang="en-US" sz="2000" dirty="0">
                <a:latin typeface="Univers Condensed Light"/>
                <a:cs typeface="Calibri Light"/>
              </a:rPr>
              <a:t>, </a:t>
            </a:r>
            <a:r>
              <a:rPr lang="en-US" sz="2000" dirty="0" err="1">
                <a:latin typeface="Univers Condensed Light"/>
                <a:cs typeface="Calibri Light"/>
              </a:rPr>
              <a:t>kartografią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i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filologią</a:t>
            </a:r>
            <a:r>
              <a:rPr lang="en-US" sz="2000" dirty="0">
                <a:latin typeface="Univers Condensed Light"/>
                <a:cs typeface="Calibri Light"/>
              </a:rPr>
              <a:t>. </a:t>
            </a:r>
            <a:r>
              <a:rPr lang="en-US" sz="2000" dirty="0" err="1">
                <a:latin typeface="Univers Condensed Light"/>
                <a:cs typeface="Calibri Light"/>
              </a:rPr>
              <a:t>Bywa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też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nazywany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fizykiem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i</a:t>
            </a:r>
            <a:r>
              <a:rPr lang="en-US" sz="2000" dirty="0">
                <a:latin typeface="Univers Condensed Light"/>
                <a:cs typeface="Calibri Light"/>
              </a:rPr>
              <a:t> </a:t>
            </a:r>
            <a:r>
              <a:rPr lang="en-US" sz="2000" dirty="0" err="1">
                <a:latin typeface="Univers Condensed Light"/>
                <a:cs typeface="Calibri Light"/>
              </a:rPr>
              <a:t>filozofem</a:t>
            </a:r>
            <a:r>
              <a:rPr lang="en-US" sz="2000" dirty="0">
                <a:latin typeface="Univers Condensed Light"/>
                <a:cs typeface="Calibri Light"/>
              </a:rPr>
              <a:t>.</a:t>
            </a:r>
            <a:endParaRPr lang="pl-PL" sz="2000">
              <a:latin typeface="Univers Condensed Light"/>
              <a:cs typeface="Calibr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11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F8F484F-3125-AB72-4014-17583D62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Univers Condensed Light"/>
              </a:rPr>
              <a:t>Dom </a:t>
            </a:r>
            <a:r>
              <a:rPr lang="pl-PL" dirty="0" err="1">
                <a:latin typeface="Univers Condensed Light"/>
              </a:rPr>
              <a:t>kopernika</a:t>
            </a:r>
            <a:r>
              <a:rPr lang="pl-PL" dirty="0">
                <a:latin typeface="Univers Condensed Light"/>
              </a:rPr>
              <a:t> w </a:t>
            </a:r>
            <a:r>
              <a:rPr lang="pl-PL" dirty="0" err="1">
                <a:latin typeface="Univers Condensed Light"/>
              </a:rPr>
              <a:t>toruniu</a:t>
            </a:r>
            <a:endParaRPr lang="pl-PL">
              <a:latin typeface="Univers Condensed Light"/>
            </a:endParaRPr>
          </a:p>
        </p:txBody>
      </p:sp>
      <p:pic>
        <p:nvPicPr>
          <p:cNvPr id="4" name="Obraz 4" descr="Obraz zawierający budynek, zewnętrzne, kamień&#10;&#10;Opis wygenerowany automatycznie">
            <a:extLst>
              <a:ext uri="{FF2B5EF4-FFF2-40B4-BE49-F238E27FC236}">
                <a16:creationId xmlns="" xmlns:a16="http://schemas.microsoft.com/office/drawing/2014/main" id="{6359BD10-B6D5-E57B-FBB5-8B594A0DC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9009" y="2009554"/>
            <a:ext cx="2913981" cy="4024424"/>
          </a:xfrm>
        </p:spPr>
      </p:pic>
    </p:spTree>
    <p:extLst>
      <p:ext uri="{BB962C8B-B14F-4D97-AF65-F5344CB8AC3E}">
        <p14:creationId xmlns="" xmlns:p14="http://schemas.microsoft.com/office/powerpoint/2010/main" val="174178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A40DE81-9238-1EE1-9340-7C61C41B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Univers Condensed Light"/>
                <a:cs typeface="Calibri Light"/>
              </a:rPr>
              <a:t>Najważniejsze osiągnięcia </a:t>
            </a:r>
            <a:r>
              <a:rPr lang="pl-PL" dirty="0" err="1">
                <a:latin typeface="Univers Condensed Light"/>
                <a:cs typeface="Calibri Light"/>
              </a:rPr>
              <a:t>kopernika</a:t>
            </a:r>
            <a:r>
              <a:rPr lang="pl-PL" dirty="0">
                <a:latin typeface="Univers Condensed Light"/>
                <a:cs typeface="Calibri Light"/>
              </a:rPr>
              <a:t>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ED4A498-5F30-C106-54E6-DAE454979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dirty="0">
                <a:ea typeface="+mn-lt"/>
                <a:cs typeface="+mn-lt"/>
              </a:rPr>
              <a:t>Autor dzieła "De </a:t>
            </a:r>
            <a:r>
              <a:rPr lang="pl-PL" sz="2800" dirty="0" err="1">
                <a:ea typeface="+mn-lt"/>
                <a:cs typeface="+mn-lt"/>
              </a:rPr>
              <a:t>revolutionibus</a:t>
            </a:r>
            <a:r>
              <a:rPr lang="pl-PL" sz="2800" dirty="0">
                <a:ea typeface="+mn-lt"/>
                <a:cs typeface="+mn-lt"/>
              </a:rPr>
              <a:t> </a:t>
            </a:r>
            <a:r>
              <a:rPr lang="pl-PL" sz="2800" dirty="0" err="1">
                <a:ea typeface="+mn-lt"/>
                <a:cs typeface="+mn-lt"/>
              </a:rPr>
              <a:t>orbium</a:t>
            </a:r>
            <a:r>
              <a:rPr lang="pl-PL" sz="2800" dirty="0">
                <a:ea typeface="+mn-lt"/>
                <a:cs typeface="+mn-lt"/>
              </a:rPr>
              <a:t> </a:t>
            </a:r>
            <a:r>
              <a:rPr lang="pl-PL" sz="2800" dirty="0" err="1">
                <a:ea typeface="+mn-lt"/>
                <a:cs typeface="+mn-lt"/>
              </a:rPr>
              <a:t>coelestium</a:t>
            </a:r>
            <a:r>
              <a:rPr lang="pl-PL" sz="2800" dirty="0">
                <a:ea typeface="+mn-lt"/>
                <a:cs typeface="+mn-lt"/>
              </a:rPr>
              <a:t>" ("</a:t>
            </a:r>
            <a:r>
              <a:rPr lang="pl-PL" sz="2800" i="1" dirty="0">
                <a:ea typeface="+mn-lt"/>
                <a:cs typeface="+mn-lt"/>
              </a:rPr>
              <a:t>O obrotach sfer niebieskich"</a:t>
            </a:r>
            <a:r>
              <a:rPr lang="pl-PL" sz="2800" dirty="0">
                <a:ea typeface="+mn-lt"/>
                <a:cs typeface="+mn-lt"/>
              </a:rPr>
              <a:t>) przedstawiającego szczegółowo jego wizję Wszechświata (astronomia),</a:t>
            </a:r>
            <a:endParaRPr lang="pl-PL" sz="2800" dirty="0"/>
          </a:p>
          <a:p>
            <a:r>
              <a:rPr lang="pl-PL" sz="2800" dirty="0"/>
              <a:t>Sformułowanie twierdzenia Kopernika (geometria).</a:t>
            </a:r>
          </a:p>
          <a:p>
            <a:r>
              <a:rPr lang="pl-PL" sz="2800" dirty="0">
                <a:ea typeface="+mn-lt"/>
                <a:cs typeface="+mn-lt"/>
              </a:rPr>
              <a:t>Sformułowanie prawa Kopernika-Greshama (ekonomia),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393220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jciec Mikołaja Kopernika był kupcem handlującym miedzią (domena publiczna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16" y="420861"/>
            <a:ext cx="4665696" cy="570809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404902" y="410518"/>
            <a:ext cx="613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Mikołaj Kopernik, </a:t>
            </a:r>
          </a:p>
          <a:p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kupiec toruński i ojciec astronoma</a:t>
            </a:r>
            <a:endParaRPr lang="pl-PL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840627" y="368042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Mikołaj Kopernik senior, ojciec astronoma, pojawia się na łamach historii 11 maja 1447 roku. W archiwach gdańskiej rady miejskiej został ślad po transakcji, w której kupiec opisany jako „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Niclos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Koppernik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Crocaw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sprzedał 38 kwintali miedzi za 86 marek i 16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szkotów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niejakiemu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Berndowi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Pynningowi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9CC5200-339E-16B3-F598-A204443B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Univers Condensed Light"/>
              </a:rPr>
              <a:t>"De </a:t>
            </a:r>
            <a:r>
              <a:rPr lang="pl-PL" dirty="0" err="1">
                <a:latin typeface="Univers Condensed Light"/>
              </a:rPr>
              <a:t>revolutionibus</a:t>
            </a:r>
            <a:r>
              <a:rPr lang="pl-PL" dirty="0">
                <a:latin typeface="Univers Condensed Light"/>
              </a:rPr>
              <a:t> </a:t>
            </a:r>
            <a:r>
              <a:rPr lang="pl-PL" dirty="0" err="1">
                <a:latin typeface="Univers Condensed Light"/>
              </a:rPr>
              <a:t>orbium</a:t>
            </a:r>
            <a:r>
              <a:rPr lang="pl-PL" dirty="0">
                <a:latin typeface="Univers Condensed Light"/>
              </a:rPr>
              <a:t> </a:t>
            </a:r>
            <a:r>
              <a:rPr lang="pl-PL" dirty="0" err="1">
                <a:latin typeface="Univers Condensed Light"/>
              </a:rPr>
              <a:t>coelestium</a:t>
            </a:r>
            <a:r>
              <a:rPr lang="pl-PL" dirty="0">
                <a:latin typeface="Univers Condensed Light"/>
              </a:rPr>
              <a:t>" 1543r.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A29CD38D-D664-6F08-06B8-FC051D778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5348" y="2009554"/>
            <a:ext cx="2981304" cy="4024424"/>
          </a:xfrm>
        </p:spPr>
      </p:pic>
    </p:spTree>
    <p:extLst>
      <p:ext uri="{BB962C8B-B14F-4D97-AF65-F5344CB8AC3E}">
        <p14:creationId xmlns="" xmlns:p14="http://schemas.microsoft.com/office/powerpoint/2010/main" val="279602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B02A6D5-0096-5D36-DFAB-60166CB1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Univers Condensed Light"/>
              </a:rPr>
              <a:t>Kościół katolicki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FB8BBAE-65E1-551E-F85A-B68AE068A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dirty="0"/>
              <a:t>Warto zaznaczyć, że Mikołaj Kopernik pełnił bardzo wiele funkcji administracyjnych i urzędniczych. Oprócz zajmowania się nauką pełnił rolę administratora biskupstwa warmińskiego po śmierci biskupa Fabiana </a:t>
            </a:r>
            <a:r>
              <a:rPr lang="pl-PL" dirty="0" err="1"/>
              <a:t>Luzjańskiego</a:t>
            </a:r>
            <a:r>
              <a:rPr lang="pl-PL" dirty="0"/>
              <a:t>. Był również kanclerzem kapituły katedralnej warmińskiej, opiekunem stołu kapitulnego, kanonikiem, scholastykiem.</a:t>
            </a:r>
          </a:p>
          <a:p>
            <a:pPr marL="0" indent="0" algn="just">
              <a:buNone/>
            </a:pPr>
            <a:r>
              <a:rPr lang="pl-PL" dirty="0"/>
              <a:t>Ten sam kościół katolicki nie uznawał jego teorii za prawdziwą i dodał ją do </a:t>
            </a:r>
            <a:r>
              <a:rPr lang="pl-PL" dirty="0" err="1"/>
              <a:t>Indesku</a:t>
            </a:r>
            <a:r>
              <a:rPr lang="pl-PL" dirty="0"/>
              <a:t> Ksiąg Zakazanych. Przez blisko 140 lat głoszenie jego teorii było surowo zakazane. Groziła za to ekskomunika lub nawet kara śmierci.</a:t>
            </a:r>
          </a:p>
        </p:txBody>
      </p:sp>
    </p:spTree>
    <p:extLst>
      <p:ext uri="{BB962C8B-B14F-4D97-AF65-F5344CB8AC3E}">
        <p14:creationId xmlns="" xmlns:p14="http://schemas.microsoft.com/office/powerpoint/2010/main" val="302788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817F52-967F-2D0A-5CCF-CEBFA4B3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>
                <a:latin typeface="Univers Condensed Light"/>
              </a:rPr>
              <a:t>Katedra we </a:t>
            </a:r>
            <a:r>
              <a:rPr lang="pl-PL" sz="3200" dirty="0" err="1">
                <a:latin typeface="Univers Condensed Light"/>
              </a:rPr>
              <a:t>fromborku</a:t>
            </a:r>
            <a:r>
              <a:rPr lang="pl-PL" sz="3200" dirty="0">
                <a:latin typeface="Univers Condensed Light"/>
              </a:rPr>
              <a:t>, siedziba kapituły warmińskiej, której kanonikiem był Mikołaj </a:t>
            </a:r>
            <a:r>
              <a:rPr lang="pl-PL" sz="3200" dirty="0" err="1">
                <a:latin typeface="Univers Condensed Light"/>
              </a:rPr>
              <a:t>kopernik</a:t>
            </a:r>
            <a:r>
              <a:rPr lang="pl-PL" sz="3200" dirty="0">
                <a:latin typeface="Univers Condensed Light"/>
              </a:rPr>
              <a:t> przez 48 lat</a:t>
            </a:r>
          </a:p>
        </p:txBody>
      </p:sp>
      <p:pic>
        <p:nvPicPr>
          <p:cNvPr id="4" name="Obraz 4" descr="Obraz zawierający niebo, zewnętrzne&#10;&#10;Opis wygenerowany automatycznie">
            <a:extLst>
              <a:ext uri="{FF2B5EF4-FFF2-40B4-BE49-F238E27FC236}">
                <a16:creationId xmlns="" xmlns:a16="http://schemas.microsoft.com/office/drawing/2014/main" id="{E4538E59-D7AC-DC70-3582-AC8BE1FD7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051" y="2009554"/>
            <a:ext cx="5365899" cy="4024424"/>
          </a:xfrm>
        </p:spPr>
      </p:pic>
    </p:spTree>
    <p:extLst>
      <p:ext uri="{BB962C8B-B14F-4D97-AF65-F5344CB8AC3E}">
        <p14:creationId xmlns="" xmlns:p14="http://schemas.microsoft.com/office/powerpoint/2010/main" val="37767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6309531-94CD-4CF6-AACE-80EC085E0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D59D0A-57B7-8FD2-B8D1-4E229B99F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Univers Condensed Light"/>
              </a:rPr>
              <a:t>ostatnie</a:t>
            </a:r>
            <a:r>
              <a:rPr lang="en-US" dirty="0">
                <a:latin typeface="Univers Condensed Light"/>
              </a:rPr>
              <a:t> </a:t>
            </a:r>
            <a:r>
              <a:rPr lang="en-US" dirty="0" err="1">
                <a:latin typeface="Univers Condensed Light"/>
              </a:rPr>
              <a:t>chwile</a:t>
            </a:r>
            <a:r>
              <a:rPr lang="en-US" dirty="0">
                <a:latin typeface="Univers Condensed Light"/>
              </a:rPr>
              <a:t> </a:t>
            </a:r>
            <a:r>
              <a:rPr lang="en-US" dirty="0" err="1">
                <a:latin typeface="Univers Condensed Light"/>
              </a:rPr>
              <a:t>kopernika</a:t>
            </a:r>
          </a:p>
        </p:txBody>
      </p:sp>
      <p:pic>
        <p:nvPicPr>
          <p:cNvPr id="4" name="Obraz 4" descr="Obraz zawierający tekst, książka, osoba, zewnętrzne&#10;&#10;Opis wygenerowany automatycznie">
            <a:extLst>
              <a:ext uri="{FF2B5EF4-FFF2-40B4-BE49-F238E27FC236}">
                <a16:creationId xmlns="" xmlns:a16="http://schemas.microsoft.com/office/drawing/2014/main" id="{30ABFD9F-F739-B9A4-4F88-2BE421EF7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08" r="24980" b="-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1730C34C-47A1-5649-40C5-6C599DF651D5}"/>
              </a:ext>
            </a:extLst>
          </p:cNvPr>
          <p:cNvSpPr txBox="1"/>
          <p:nvPr/>
        </p:nvSpPr>
        <p:spPr>
          <a:xfrm>
            <a:off x="5146158" y="2301949"/>
            <a:ext cx="6238687" cy="40226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SzPct val="80000"/>
            </a:pPr>
            <a:r>
              <a:rPr lang="en-US" sz="2000" dirty="0">
                <a:solidFill>
                  <a:schemeClr val="tx2"/>
                </a:solidFill>
              </a:rPr>
              <a:t>W </a:t>
            </a:r>
            <a:r>
              <a:rPr lang="en-US" sz="2000" dirty="0" err="1">
                <a:solidFill>
                  <a:schemeClr val="tx2"/>
                </a:solidFill>
              </a:rPr>
              <a:t>grudniu</a:t>
            </a:r>
            <a:r>
              <a:rPr lang="en-US" sz="2000" dirty="0">
                <a:solidFill>
                  <a:schemeClr val="tx2"/>
                </a:solidFill>
              </a:rPr>
              <a:t> 1542 r. </a:t>
            </a:r>
            <a:r>
              <a:rPr lang="en-US" sz="2000" dirty="0" err="1">
                <a:solidFill>
                  <a:schemeClr val="tx2"/>
                </a:solidFill>
              </a:rPr>
              <a:t>astronom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doznał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udaru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mózgu</a:t>
            </a:r>
            <a:r>
              <a:rPr lang="en-US" sz="2000" dirty="0">
                <a:solidFill>
                  <a:schemeClr val="tx2"/>
                </a:solidFill>
              </a:rPr>
              <a:t>, w </a:t>
            </a:r>
            <a:r>
              <a:rPr lang="en-US" sz="2000" dirty="0" err="1">
                <a:solidFill>
                  <a:schemeClr val="tx2"/>
                </a:solidFill>
              </a:rPr>
              <a:t>wyniku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czego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utracił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mowę</a:t>
            </a:r>
            <a:r>
              <a:rPr lang="en-US" sz="2000" dirty="0">
                <a:solidFill>
                  <a:schemeClr val="tx2"/>
                </a:solidFill>
              </a:rPr>
              <a:t>, a </a:t>
            </a:r>
            <a:r>
              <a:rPr lang="en-US" sz="2000" dirty="0" err="1">
                <a:solidFill>
                  <a:schemeClr val="tx2"/>
                </a:solidFill>
              </a:rPr>
              <a:t>prawa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strona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jego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ciała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została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sparaliżowana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err="1">
                <a:solidFill>
                  <a:schemeClr val="tx2"/>
                </a:solidFill>
              </a:rPr>
              <a:t>Przy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chorym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czuwali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wówczas</a:t>
            </a:r>
            <a:r>
              <a:rPr lang="en-US" sz="2000" dirty="0">
                <a:solidFill>
                  <a:schemeClr val="tx2"/>
                </a:solidFill>
              </a:rPr>
              <a:t> Fabian Emmerich </a:t>
            </a:r>
            <a:r>
              <a:rPr lang="en-US" sz="2000" dirty="0" err="1">
                <a:solidFill>
                  <a:schemeClr val="tx2"/>
                </a:solidFill>
              </a:rPr>
              <a:t>oraz</a:t>
            </a:r>
            <a:r>
              <a:rPr lang="en-US" sz="2000" dirty="0">
                <a:solidFill>
                  <a:schemeClr val="tx2"/>
                </a:solidFill>
              </a:rPr>
              <a:t> Jerzy Donner. W </a:t>
            </a:r>
            <a:r>
              <a:rPr lang="en-US" sz="2000" dirty="0" err="1">
                <a:solidFill>
                  <a:schemeClr val="tx2"/>
                </a:solidFill>
              </a:rPr>
              <a:t>czasie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choroby</a:t>
            </a:r>
            <a:r>
              <a:rPr lang="en-US" sz="2000" dirty="0">
                <a:solidFill>
                  <a:schemeClr val="tx2"/>
                </a:solidFill>
              </a:rPr>
              <a:t> 21 </a:t>
            </a:r>
            <a:r>
              <a:rPr lang="en-US" sz="2000" dirty="0" err="1">
                <a:solidFill>
                  <a:schemeClr val="tx2"/>
                </a:solidFill>
              </a:rPr>
              <a:t>marca</a:t>
            </a:r>
            <a:r>
              <a:rPr lang="en-US" sz="2000" dirty="0">
                <a:solidFill>
                  <a:schemeClr val="tx2"/>
                </a:solidFill>
              </a:rPr>
              <a:t> 1543 </a:t>
            </a:r>
            <a:r>
              <a:rPr lang="en-US" sz="2000" dirty="0" err="1">
                <a:solidFill>
                  <a:schemeClr val="tx2"/>
                </a:solidFill>
              </a:rPr>
              <a:t>została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wydana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książka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astronoma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według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legendy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dotarła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ona</a:t>
            </a:r>
            <a:r>
              <a:rPr lang="en-US" sz="2000" dirty="0">
                <a:solidFill>
                  <a:schemeClr val="tx2"/>
                </a:solidFill>
              </a:rPr>
              <a:t> do </a:t>
            </a:r>
            <a:r>
              <a:rPr lang="en-US" sz="2000" dirty="0" err="1">
                <a:solidFill>
                  <a:schemeClr val="tx2"/>
                </a:solidFill>
              </a:rPr>
              <a:t>Kopernika</a:t>
            </a:r>
            <a:r>
              <a:rPr lang="en-US" sz="2000" dirty="0">
                <a:solidFill>
                  <a:schemeClr val="tx2"/>
                </a:solidFill>
              </a:rPr>
              <a:t> w </a:t>
            </a:r>
            <a:r>
              <a:rPr lang="en-US" sz="2000" dirty="0" err="1">
                <a:solidFill>
                  <a:schemeClr val="tx2"/>
                </a:solidFill>
              </a:rPr>
              <a:t>ostatnim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dniu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jego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życia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err="1">
                <a:solidFill>
                  <a:schemeClr val="tx2"/>
                </a:solidFill>
              </a:rPr>
              <a:t>Astronom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zmarł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przed</a:t>
            </a:r>
            <a:r>
              <a:rPr lang="en-US" sz="2000" dirty="0">
                <a:solidFill>
                  <a:schemeClr val="tx2"/>
                </a:solidFill>
              </a:rPr>
              <a:t> 21 </a:t>
            </a:r>
            <a:r>
              <a:rPr lang="en-US" sz="2000" dirty="0" err="1">
                <a:solidFill>
                  <a:schemeClr val="tx2"/>
                </a:solidFill>
              </a:rPr>
              <a:t>maja</a:t>
            </a:r>
            <a:r>
              <a:rPr lang="en-US" sz="2000" dirty="0">
                <a:solidFill>
                  <a:schemeClr val="tx2"/>
                </a:solidFill>
              </a:rPr>
              <a:t> 1543 we </a:t>
            </a:r>
            <a:r>
              <a:rPr lang="en-US" sz="2000" dirty="0" err="1">
                <a:solidFill>
                  <a:schemeClr val="tx2"/>
                </a:solidFill>
              </a:rPr>
              <a:t>Fromborku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  <a:endParaRPr lang="pl-PL" sz="20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75BF611-D2A5-4454-8C47-95B0BC422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92095317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_2SEEDS">
      <a:dk1>
        <a:srgbClr val="000000"/>
      </a:dk1>
      <a:lt1>
        <a:srgbClr val="FFFFFF"/>
      </a:lt1>
      <a:dk2>
        <a:srgbClr val="3C3122"/>
      </a:dk2>
      <a:lt2>
        <a:srgbClr val="E2E5E8"/>
      </a:lt2>
      <a:accent1>
        <a:srgbClr val="BA9C7F"/>
      </a:accent1>
      <a:accent2>
        <a:srgbClr val="C59793"/>
      </a:accent2>
      <a:accent3>
        <a:srgbClr val="A6A27D"/>
      </a:accent3>
      <a:accent4>
        <a:srgbClr val="7AA9B6"/>
      </a:accent4>
      <a:accent5>
        <a:srgbClr val="8FA2C2"/>
      </a:accent5>
      <a:accent6>
        <a:srgbClr val="817FBA"/>
      </a:accent6>
      <a:hlink>
        <a:srgbClr val="5F84A9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581</Words>
  <Application>Microsoft Office PowerPoint</Application>
  <PresentationFormat>Niestandardowy</PresentationFormat>
  <Paragraphs>40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AngleLinesVTI</vt:lpstr>
      <vt:lpstr>Mikołaj Kopernik</vt:lpstr>
      <vt:lpstr>Mikołaj Kopernik</vt:lpstr>
      <vt:lpstr>Dom kopernika w toruniu</vt:lpstr>
      <vt:lpstr>Najważniejsze osiągnięcia kopernika:</vt:lpstr>
      <vt:lpstr>Slajd 5</vt:lpstr>
      <vt:lpstr>"De revolutionibus orbium coelestium" 1543r.</vt:lpstr>
      <vt:lpstr>Kościół katolicki</vt:lpstr>
      <vt:lpstr>Katedra we fromborku, siedziba kapituły warmińskiej, której kanonikiem był Mikołaj kopernik przez 48 lat</vt:lpstr>
      <vt:lpstr>ostatnie chwile kopernika</vt:lpstr>
      <vt:lpstr>Uznanie wybitnego naukowca</vt:lpstr>
      <vt:lpstr>XXI-wieczny grób Kopernika w katedrze fromborskiej</vt:lpstr>
      <vt:lpstr>Spór o narodowość kopernika</vt:lpstr>
      <vt:lpstr>Slajd 13</vt:lpstr>
      <vt:lpstr>Wizerunek mikołaja Kopernika na polskim banknocie z czasów prl</vt:lpstr>
      <vt:lpstr>Slajd 15</vt:lpstr>
      <vt:lpstr>Źródła: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Oliwia Wojciechowska</cp:lastModifiedBy>
  <cp:revision>251</cp:revision>
  <dcterms:created xsi:type="dcterms:W3CDTF">2023-02-07T20:44:27Z</dcterms:created>
  <dcterms:modified xsi:type="dcterms:W3CDTF">2023-03-09T17:29:46Z</dcterms:modified>
</cp:coreProperties>
</file>