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Stredný štýl 3 - zvýrazneni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0B724-561C-49B3-B16B-6B29B05F7E3D}" type="datetimeFigureOut">
              <a:rPr lang="sk-SK" smtClean="0"/>
              <a:pPr/>
              <a:t>29. 11. 2022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EF298-2EBA-4EDC-8225-29CC9224EB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713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reduntant</a:t>
            </a:r>
            <a:r>
              <a:rPr lang="sk-SK" dirty="0"/>
              <a:t> - nadbytočný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EF298-2EBA-4EDC-8225-29CC9224EB13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5047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courteous</a:t>
            </a:r>
            <a:r>
              <a:rPr lang="sk-SK" dirty="0"/>
              <a:t> – zdvorilý</a:t>
            </a:r>
          </a:p>
          <a:p>
            <a:r>
              <a:rPr lang="sk-SK" dirty="0" err="1"/>
              <a:t>considerate</a:t>
            </a:r>
            <a:r>
              <a:rPr lang="sk-SK" dirty="0"/>
              <a:t> - ohľaduplný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EF298-2EBA-4EDC-8225-29CC9224EB13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438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assure</a:t>
            </a:r>
            <a:r>
              <a:rPr lang="sk-SK" dirty="0"/>
              <a:t> – ubezpečiť, uistiť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EF298-2EBA-4EDC-8225-29CC9224EB13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17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consistent</a:t>
            </a:r>
            <a:r>
              <a:rPr lang="sk-SK" dirty="0"/>
              <a:t> - dôsledný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EF298-2EBA-4EDC-8225-29CC9224EB13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44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despatched</a:t>
            </a:r>
            <a:r>
              <a:rPr lang="sk-SK" dirty="0"/>
              <a:t> – odoslaná</a:t>
            </a:r>
          </a:p>
          <a:p>
            <a:r>
              <a:rPr lang="sk-SK" dirty="0" err="1"/>
              <a:t>humblest</a:t>
            </a:r>
            <a:r>
              <a:rPr lang="sk-SK" dirty="0"/>
              <a:t> – skromný, ponížený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EF298-2EBA-4EDC-8225-29CC9224EB13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993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E8E6-B6EB-498A-BC29-48D81AAAA5B6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9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067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770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9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022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D45397E-FD2D-4D0A-B33C-2E5AEFAED143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5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383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136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4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2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680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smtClean="0"/>
              <a:pPr/>
              <a:t>11/29/2022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9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1EAF71F-1A43-41B7-B605-0710A83174B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1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A8B1C-8049-B421-F0CC-3A60629353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Importance</a:t>
            </a:r>
            <a:r>
              <a:rPr lang="sk-SK" dirty="0"/>
              <a:t> of </a:t>
            </a:r>
            <a:r>
              <a:rPr lang="sk-SK" dirty="0" err="1"/>
              <a:t>communication</a:t>
            </a:r>
            <a:r>
              <a:rPr lang="sk-SK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076609-B65A-7B6B-DB76-4C869774F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adk_anj_IV.A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597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1CCFA-D95E-102D-D271-3D3782B1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06532"/>
            <a:ext cx="10058400" cy="878889"/>
          </a:xfrm>
        </p:spPr>
        <p:txBody>
          <a:bodyPr/>
          <a:lstStyle/>
          <a:p>
            <a:r>
              <a:rPr lang="sk-SK" dirty="0"/>
              <a:t>21st </a:t>
            </a:r>
            <a:r>
              <a:rPr lang="sk-SK" dirty="0" err="1"/>
              <a:t>century</a:t>
            </a:r>
            <a:r>
              <a:rPr lang="sk-SK" dirty="0"/>
              <a:t> business </a:t>
            </a:r>
            <a:r>
              <a:rPr lang="sk-SK" dirty="0" err="1"/>
              <a:t>language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3743D5-B1BD-5D35-EF8A-F5751267C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136342"/>
            <a:ext cx="11505461" cy="5035858"/>
          </a:xfrm>
        </p:spPr>
        <p:txBody>
          <a:bodyPr>
            <a:normAutofit/>
          </a:bodyPr>
          <a:lstStyle/>
          <a:p>
            <a:r>
              <a:rPr lang="en-US" sz="2400" dirty="0"/>
              <a:t>the language used in our writing today should be simple, courteous, relaxed and straightforward, quite conversational</a:t>
            </a:r>
          </a:p>
          <a:p>
            <a:pPr marL="0" indent="0">
              <a:buNone/>
            </a:pPr>
            <a:r>
              <a:rPr lang="en-US" sz="2400" b="1" dirty="0">
                <a:highlight>
                  <a:srgbClr val="00FFFF"/>
                </a:highlight>
              </a:rPr>
              <a:t>Reasons why your writing should not be too formal and old-fashioned: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/>
              <a:t>to establish relationships: </a:t>
            </a:r>
            <a:r>
              <a:rPr lang="en-US" sz="2400" dirty="0"/>
              <a:t>people get an impression of you from the first email they receive, therefore, it is important to use appropriate words and phrases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/>
              <a:t>to communicate your ideas precisely:</a:t>
            </a:r>
            <a:r>
              <a:rPr lang="sk-SK" sz="2400" b="1" u="sng" dirty="0"/>
              <a:t> </a:t>
            </a:r>
            <a:r>
              <a:rPr lang="sk-SK" sz="2400" dirty="0"/>
              <a:t>using unsuitable or incorrect expressions, or a long-winded writing style, will not give the reader the right meaning or the right impression – it will only lead to misunderstandings, confusion</a:t>
            </a:r>
            <a:endParaRPr lang="en-US" sz="2400" b="1" u="sng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/>
              <a:t>to convey a good impression:</a:t>
            </a:r>
            <a:r>
              <a:rPr lang="sk-SK" sz="2400" b="1" u="sng" dirty="0"/>
              <a:t> </a:t>
            </a:r>
            <a:r>
              <a:rPr lang="en-US" sz="2400" dirty="0"/>
              <a:t>clear, concise, accurate language will give an impression of efficiency, and will fill the reader with confidence – careless or inaccurate expressions will do the opposite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24604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CCC36-7F09-DDB7-2E93-7C4DFBB2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88778"/>
            <a:ext cx="11762913" cy="740781"/>
          </a:xfrm>
        </p:spPr>
        <p:txBody>
          <a:bodyPr>
            <a:noAutofit/>
          </a:bodyPr>
          <a:lstStyle/>
          <a:p>
            <a:pPr algn="ctr"/>
            <a:r>
              <a:rPr lang="sk-SK" sz="3600" dirty="0" err="1"/>
              <a:t>Seven</a:t>
            </a:r>
            <a:r>
              <a:rPr lang="sk-SK" sz="3600" dirty="0"/>
              <a:t> </a:t>
            </a:r>
            <a:r>
              <a:rPr lang="sk-SK" sz="3600" dirty="0" err="1"/>
              <a:t>sins</a:t>
            </a:r>
            <a:r>
              <a:rPr lang="sk-SK" sz="3600" dirty="0"/>
              <a:t> of </a:t>
            </a:r>
            <a:r>
              <a:rPr lang="sk-SK" sz="3600" dirty="0" err="1"/>
              <a:t>today´s</a:t>
            </a:r>
            <a:r>
              <a:rPr lang="sk-SK" sz="3600" dirty="0"/>
              <a:t> business </a:t>
            </a:r>
            <a:r>
              <a:rPr lang="sk-SK" sz="3600" dirty="0" err="1"/>
              <a:t>writing</a:t>
            </a:r>
            <a:endParaRPr lang="sk-SK" sz="3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094130-D67D-60F6-AD32-83FDA1E7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961533"/>
            <a:ext cx="11343466" cy="557124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highlight>
                  <a:srgbClr val="00FFFF"/>
                </a:highlight>
              </a:rPr>
              <a:t>Redundant expressions: </a:t>
            </a:r>
            <a:r>
              <a:rPr lang="en-US" sz="2400" dirty="0"/>
              <a:t>expressions like ´Please be informed´, ´Kindly be advised´, ´I would like to bring to your </a:t>
            </a:r>
            <a:r>
              <a:rPr lang="en-US" sz="2400" dirty="0" err="1"/>
              <a:t>attention´and</a:t>
            </a:r>
            <a:r>
              <a:rPr lang="en-US" sz="2400" dirty="0"/>
              <a:t> ´I am writing to advise </a:t>
            </a:r>
            <a:r>
              <a:rPr lang="en-US" sz="2400" dirty="0" err="1"/>
              <a:t>you´are</a:t>
            </a:r>
            <a:r>
              <a:rPr lang="en-US" sz="2400" dirty="0"/>
              <a:t> simply redundant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i="1" u="sng" dirty="0"/>
              <a:t>Instead of: </a:t>
            </a:r>
            <a:r>
              <a:rPr lang="en-US" sz="2400" dirty="0"/>
              <a:t>Kindly be informed that the fire alarms will be tested at 9 am tomorrow.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i="1" u="sng" dirty="0"/>
              <a:t>Say: </a:t>
            </a:r>
            <a:r>
              <a:rPr lang="en-US" sz="2400" dirty="0"/>
              <a:t>The fire alarms will be tested at 9 am tomorrow.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>
                <a:highlight>
                  <a:srgbClr val="00FFFF"/>
                </a:highlight>
              </a:rPr>
              <a:t>Long-winded words and phrases: </a:t>
            </a:r>
            <a:r>
              <a:rPr lang="en-US" sz="2400" dirty="0"/>
              <a:t>in the past big words and flowery sentences would impress readers – today, such writing will only confuse or frustrate readers</a:t>
            </a:r>
          </a:p>
          <a:p>
            <a:pPr marL="0" indent="0">
              <a:buNone/>
            </a:pPr>
            <a:r>
              <a:rPr lang="en-US" sz="2400" b="1" dirty="0"/>
              <a:t>Instead of: </a:t>
            </a:r>
            <a:r>
              <a:rPr lang="en-US" sz="2400" i="1" dirty="0"/>
              <a:t>I should be very grateful...</a:t>
            </a:r>
          </a:p>
          <a:p>
            <a:pPr marL="0" indent="0">
              <a:buNone/>
            </a:pPr>
            <a:r>
              <a:rPr lang="en-US" sz="2400" b="1" dirty="0"/>
              <a:t>Say: </a:t>
            </a:r>
            <a:r>
              <a:rPr lang="en-US" sz="2400" i="1" dirty="0"/>
              <a:t>Please...</a:t>
            </a:r>
          </a:p>
        </p:txBody>
      </p:sp>
    </p:spTree>
    <p:extLst>
      <p:ext uri="{BB962C8B-B14F-4D97-AF65-F5344CB8AC3E}">
        <p14:creationId xmlns:p14="http://schemas.microsoft.com/office/powerpoint/2010/main" val="223497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5F17A-F3FD-4B8C-DD46-7B28F214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4268"/>
            <a:ext cx="10058400" cy="59153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dirty="0" err="1"/>
              <a:t>Seven</a:t>
            </a:r>
            <a:r>
              <a:rPr lang="sk-SK" sz="4000" dirty="0"/>
              <a:t> </a:t>
            </a:r>
            <a:r>
              <a:rPr lang="sk-SK" sz="4000" dirty="0" err="1"/>
              <a:t>sins</a:t>
            </a:r>
            <a:r>
              <a:rPr lang="sk-SK" sz="4000" dirty="0"/>
              <a:t> of </a:t>
            </a:r>
            <a:r>
              <a:rPr lang="sk-SK" sz="4000" dirty="0" err="1"/>
              <a:t>today´s</a:t>
            </a:r>
            <a:r>
              <a:rPr lang="sk-SK" sz="4000" dirty="0"/>
              <a:t> </a:t>
            </a:r>
            <a:r>
              <a:rPr lang="sk-SK" sz="4000" dirty="0" err="1"/>
              <a:t>writing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6EC232-F167-5C08-98A4-BBC2B900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961534"/>
            <a:ext cx="11255605" cy="521066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sk-SK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+mj-lt"/>
              <a:buAutoNum type="arabicPeriod" startAt="3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Passive voice: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puts a distance between the writer and the reader, today´s writing should use active voice, which is more alive, more focused,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more personalized and much more interesting and clear</a:t>
            </a:r>
          </a:p>
          <a:p>
            <a:pPr marL="0" indent="0">
              <a:buNone/>
            </a:pPr>
            <a:r>
              <a:rPr lang="en-US" sz="2400" b="1" dirty="0"/>
              <a:t>Instead of: </a:t>
            </a:r>
            <a:r>
              <a:rPr lang="en-US" sz="2400" i="1" dirty="0"/>
              <a:t>The cause of your complaint has been investigated.</a:t>
            </a:r>
          </a:p>
          <a:p>
            <a:pPr marL="0" indent="0">
              <a:buNone/>
            </a:pPr>
            <a:r>
              <a:rPr lang="en-US" sz="2400" b="1" dirty="0"/>
              <a:t>Say: </a:t>
            </a:r>
            <a:r>
              <a:rPr lang="en-US" sz="2400" i="1" dirty="0"/>
              <a:t>I have looked into this matter.</a:t>
            </a:r>
          </a:p>
          <a:p>
            <a:pPr marL="0" indent="0">
              <a:buNone/>
            </a:pPr>
            <a:endParaRPr lang="en-US" sz="2400" i="1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>
                <a:highlight>
                  <a:srgbClr val="00FFFF"/>
                </a:highlight>
              </a:rPr>
              <a:t>Yesterday´s language: </a:t>
            </a:r>
            <a:r>
              <a:rPr lang="en-US" sz="2400" dirty="0"/>
              <a:t>using old-fashioned writing in modern emails</a:t>
            </a:r>
          </a:p>
          <a:p>
            <a:pPr marL="0" indent="0">
              <a:buNone/>
            </a:pPr>
            <a:r>
              <a:rPr lang="en-US" sz="2400" b="1" dirty="0"/>
              <a:t>Instead of: </a:t>
            </a:r>
            <a:r>
              <a:rPr lang="en-US" sz="2400" i="1" dirty="0"/>
              <a:t>We refer to your letter of 21st October 2022.</a:t>
            </a:r>
          </a:p>
          <a:p>
            <a:pPr marL="0" indent="0">
              <a:buNone/>
            </a:pPr>
            <a:r>
              <a:rPr lang="en-US" sz="2400" b="1" dirty="0"/>
              <a:t>Say: </a:t>
            </a:r>
            <a:r>
              <a:rPr lang="en-US" sz="2400" i="1" dirty="0"/>
              <a:t>Thank you for your letter dated 21 October 2022.</a:t>
            </a:r>
          </a:p>
        </p:txBody>
      </p:sp>
    </p:spTree>
    <p:extLst>
      <p:ext uri="{BB962C8B-B14F-4D97-AF65-F5344CB8AC3E}">
        <p14:creationId xmlns:p14="http://schemas.microsoft.com/office/powerpoint/2010/main" val="350485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56E86-AE2D-9106-3599-E80B92F9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" y="71120"/>
            <a:ext cx="11917680" cy="822960"/>
          </a:xfrm>
        </p:spPr>
        <p:txBody>
          <a:bodyPr>
            <a:normAutofit/>
          </a:bodyPr>
          <a:lstStyle/>
          <a:p>
            <a:pPr algn="ctr"/>
            <a:r>
              <a:rPr lang="sk-SK" sz="4000" dirty="0" err="1"/>
              <a:t>Seven</a:t>
            </a:r>
            <a:r>
              <a:rPr lang="sk-SK" sz="4000" dirty="0"/>
              <a:t> </a:t>
            </a:r>
            <a:r>
              <a:rPr lang="sk-SK" sz="4000" dirty="0" err="1"/>
              <a:t>sins</a:t>
            </a:r>
            <a:r>
              <a:rPr lang="sk-SK" sz="4000" dirty="0"/>
              <a:t> of </a:t>
            </a:r>
            <a:r>
              <a:rPr lang="sk-SK" sz="4000" dirty="0" err="1"/>
              <a:t>today´s</a:t>
            </a:r>
            <a:r>
              <a:rPr lang="sk-SK" sz="4000" dirty="0"/>
              <a:t> </a:t>
            </a:r>
            <a:r>
              <a:rPr lang="sk-SK" sz="4000" dirty="0" err="1"/>
              <a:t>writing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89F46F-8F6E-FFBF-6EC8-A4CC4286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016000"/>
            <a:ext cx="11257280" cy="5334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/>
              <a:t>5</a:t>
            </a:r>
            <a:r>
              <a:rPr lang="sk-SK" sz="2400" dirty="0"/>
              <a:t>. </a:t>
            </a:r>
            <a:r>
              <a:rPr lang="sk-SK" sz="2400" b="1" dirty="0" err="1">
                <a:highlight>
                  <a:srgbClr val="00FFFF"/>
                </a:highlight>
              </a:rPr>
              <a:t>Writing</a:t>
            </a:r>
            <a:r>
              <a:rPr lang="sk-SK" sz="2400" b="1" dirty="0">
                <a:highlight>
                  <a:srgbClr val="00FFFF"/>
                </a:highlight>
              </a:rPr>
              <a:t> </a:t>
            </a:r>
            <a:r>
              <a:rPr lang="sk-SK" sz="2400" b="1" dirty="0" err="1">
                <a:highlight>
                  <a:srgbClr val="00FFFF"/>
                </a:highlight>
              </a:rPr>
              <a:t>differently</a:t>
            </a:r>
            <a:r>
              <a:rPr lang="sk-SK" sz="2400" b="1" dirty="0">
                <a:highlight>
                  <a:srgbClr val="00FFFF"/>
                </a:highlight>
              </a:rPr>
              <a:t> to </a:t>
            </a:r>
            <a:r>
              <a:rPr lang="sk-SK" sz="2400" b="1" dirty="0" err="1">
                <a:highlight>
                  <a:srgbClr val="00FFFF"/>
                </a:highlight>
              </a:rPr>
              <a:t>how</a:t>
            </a:r>
            <a:r>
              <a:rPr lang="sk-SK" sz="2400" b="1" dirty="0">
                <a:highlight>
                  <a:srgbClr val="00FFFF"/>
                </a:highlight>
              </a:rPr>
              <a:t> </a:t>
            </a:r>
            <a:r>
              <a:rPr lang="sk-SK" sz="2400" b="1" dirty="0" err="1">
                <a:highlight>
                  <a:srgbClr val="00FFFF"/>
                </a:highlight>
              </a:rPr>
              <a:t>we</a:t>
            </a:r>
            <a:r>
              <a:rPr lang="sk-SK" sz="2400" b="1" dirty="0">
                <a:highlight>
                  <a:srgbClr val="00FFFF"/>
                </a:highlight>
              </a:rPr>
              <a:t> </a:t>
            </a:r>
            <a:r>
              <a:rPr lang="sk-SK" sz="2400" b="1" dirty="0" err="1">
                <a:highlight>
                  <a:srgbClr val="00FFFF"/>
                </a:highlight>
              </a:rPr>
              <a:t>speak</a:t>
            </a:r>
            <a:r>
              <a:rPr lang="sk-SK" sz="2400" b="1" dirty="0">
                <a:highlight>
                  <a:srgbClr val="00FFFF"/>
                </a:highlight>
              </a:rPr>
              <a:t>:  </a:t>
            </a:r>
            <a:r>
              <a:rPr lang="sk-SK" sz="2400" dirty="0" err="1"/>
              <a:t>today</a:t>
            </a:r>
            <a:r>
              <a:rPr lang="sk-SK" sz="2400" dirty="0"/>
              <a:t> </a:t>
            </a:r>
            <a:r>
              <a:rPr lang="sk-SK" sz="2400" dirty="0" err="1"/>
              <a:t>we</a:t>
            </a:r>
            <a:r>
              <a:rPr lang="sk-SK" sz="2400" dirty="0"/>
              <a:t> </a:t>
            </a:r>
            <a:r>
              <a:rPr lang="sk-SK" sz="2400" dirty="0" err="1"/>
              <a:t>should</a:t>
            </a:r>
            <a:r>
              <a:rPr lang="sk-SK" sz="2400" dirty="0"/>
              <a:t> </a:t>
            </a:r>
            <a:r>
              <a:rPr lang="sk-SK" sz="2400" dirty="0" err="1"/>
              <a:t>be</a:t>
            </a:r>
            <a:r>
              <a:rPr lang="sk-SK" sz="2400" dirty="0"/>
              <a:t> </a:t>
            </a:r>
            <a:r>
              <a:rPr lang="sk-SK" sz="2400" dirty="0" err="1"/>
              <a:t>writing</a:t>
            </a:r>
            <a:r>
              <a:rPr lang="sk-SK" sz="2400" dirty="0"/>
              <a:t> as </a:t>
            </a:r>
            <a:r>
              <a:rPr lang="sk-SK" sz="2400" dirty="0" err="1"/>
              <a:t>though</a:t>
            </a:r>
            <a:r>
              <a:rPr lang="sk-SK" sz="2400" dirty="0"/>
              <a:t> </a:t>
            </a:r>
            <a:r>
              <a:rPr lang="sk-SK" sz="2400" dirty="0" err="1"/>
              <a:t>we</a:t>
            </a:r>
            <a:r>
              <a:rPr lang="sk-SK" sz="2400" dirty="0"/>
              <a:t> are </a:t>
            </a:r>
            <a:r>
              <a:rPr lang="sk-SK" sz="2400" dirty="0" err="1"/>
              <a:t>having</a:t>
            </a:r>
            <a:r>
              <a:rPr lang="sk-SK" sz="2400" dirty="0"/>
              <a:t> </a:t>
            </a:r>
            <a:r>
              <a:rPr lang="sk-SK" sz="2400" dirty="0" err="1"/>
              <a:t>conversation</a:t>
            </a:r>
            <a:endParaRPr lang="sk-SK" sz="24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2400" dirty="0" err="1"/>
              <a:t>if</a:t>
            </a:r>
            <a:r>
              <a:rPr lang="sk-SK" sz="2400" dirty="0"/>
              <a:t> </a:t>
            </a:r>
            <a:r>
              <a:rPr lang="sk-SK" sz="2400" dirty="0" err="1"/>
              <a:t>you</a:t>
            </a:r>
            <a:r>
              <a:rPr lang="sk-SK" sz="2400" dirty="0"/>
              <a:t> </a:t>
            </a:r>
            <a:r>
              <a:rPr lang="sk-SK" sz="2400" dirty="0" err="1"/>
              <a:t>put</a:t>
            </a:r>
            <a:r>
              <a:rPr lang="sk-SK" sz="2400" dirty="0"/>
              <a:t> </a:t>
            </a:r>
            <a:r>
              <a:rPr lang="sk-SK" sz="2400" dirty="0" err="1"/>
              <a:t>some</a:t>
            </a:r>
            <a:r>
              <a:rPr lang="sk-SK" sz="2400" dirty="0"/>
              <a:t> </a:t>
            </a:r>
            <a:r>
              <a:rPr lang="sk-SK" sz="2400" dirty="0" err="1"/>
              <a:t>thought</a:t>
            </a:r>
            <a:r>
              <a:rPr lang="sk-SK" sz="2400" dirty="0"/>
              <a:t> and </a:t>
            </a:r>
            <a:r>
              <a:rPr lang="sk-SK" sz="2400" dirty="0" err="1"/>
              <a:t>personality</a:t>
            </a:r>
            <a:r>
              <a:rPr lang="sk-SK" sz="2400" dirty="0"/>
              <a:t> and </a:t>
            </a:r>
            <a:r>
              <a:rPr lang="sk-SK" sz="2400" dirty="0" err="1"/>
              <a:t>some</a:t>
            </a:r>
            <a:r>
              <a:rPr lang="sk-SK" sz="2400" dirty="0"/>
              <a:t> </a:t>
            </a:r>
            <a:r>
              <a:rPr lang="sk-SK" sz="2400" dirty="0" err="1"/>
              <a:t>feeling</a:t>
            </a:r>
            <a:r>
              <a:rPr lang="sk-SK" sz="2400" dirty="0"/>
              <a:t> </a:t>
            </a:r>
            <a:r>
              <a:rPr lang="sk-SK" sz="2400" dirty="0" err="1"/>
              <a:t>into</a:t>
            </a:r>
            <a:r>
              <a:rPr lang="sk-SK" sz="2400" dirty="0"/>
              <a:t> </a:t>
            </a:r>
            <a:r>
              <a:rPr lang="sk-SK" sz="2400" dirty="0" err="1"/>
              <a:t>your</a:t>
            </a:r>
            <a:r>
              <a:rPr lang="sk-SK" sz="2400" dirty="0"/>
              <a:t> </a:t>
            </a:r>
            <a:r>
              <a:rPr lang="sk-SK" sz="2400" dirty="0" err="1"/>
              <a:t>writing</a:t>
            </a:r>
            <a:r>
              <a:rPr lang="sk-SK" sz="2400" dirty="0"/>
              <a:t>, </a:t>
            </a:r>
            <a:r>
              <a:rPr lang="sk-SK" sz="2400" dirty="0" err="1"/>
              <a:t>this</a:t>
            </a:r>
            <a:r>
              <a:rPr lang="sk-SK" sz="2400" dirty="0"/>
              <a:t> </a:t>
            </a:r>
            <a:r>
              <a:rPr lang="sk-SK" sz="2400" dirty="0" err="1"/>
              <a:t>will</a:t>
            </a:r>
            <a:r>
              <a:rPr lang="sk-SK" sz="2400" dirty="0"/>
              <a:t> </a:t>
            </a:r>
            <a:r>
              <a:rPr lang="sk-SK" sz="2400" dirty="0" err="1"/>
              <a:t>ultimately</a:t>
            </a:r>
            <a:r>
              <a:rPr lang="sk-SK" sz="2400" dirty="0"/>
              <a:t> </a:t>
            </a:r>
            <a:r>
              <a:rPr lang="sk-SK" sz="2400" dirty="0" err="1"/>
              <a:t>lead</a:t>
            </a:r>
            <a:r>
              <a:rPr lang="sk-SK" sz="2400" dirty="0"/>
              <a:t> to </a:t>
            </a:r>
            <a:r>
              <a:rPr lang="sk-SK" sz="2400" dirty="0" err="1"/>
              <a:t>developing</a:t>
            </a:r>
            <a:r>
              <a:rPr lang="sk-SK" sz="2400" dirty="0"/>
              <a:t> </a:t>
            </a:r>
            <a:r>
              <a:rPr lang="sk-SK" sz="2400" dirty="0" err="1"/>
              <a:t>great</a:t>
            </a:r>
            <a:r>
              <a:rPr lang="sk-SK" sz="2400" dirty="0"/>
              <a:t> </a:t>
            </a:r>
            <a:r>
              <a:rPr lang="sk-SK" sz="2400" dirty="0" err="1"/>
              <a:t>relationships</a:t>
            </a:r>
            <a:r>
              <a:rPr lang="sk-SK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sk-SK" sz="2400" dirty="0"/>
          </a:p>
          <a:p>
            <a:pPr marL="0" indent="0">
              <a:buNone/>
            </a:pPr>
            <a:r>
              <a:rPr lang="sk-SK" sz="2400" b="1" dirty="0" err="1"/>
              <a:t>Instead</a:t>
            </a:r>
            <a:r>
              <a:rPr lang="sk-SK" sz="2400" b="1" dirty="0"/>
              <a:t> of: </a:t>
            </a:r>
            <a:r>
              <a:rPr lang="sk-SK" sz="2400" i="1" dirty="0" err="1"/>
              <a:t>Your</a:t>
            </a:r>
            <a:r>
              <a:rPr lang="sk-SK" sz="2400" i="1" dirty="0"/>
              <a:t> email of </a:t>
            </a:r>
            <a:r>
              <a:rPr lang="sk-SK" sz="2400" i="1" dirty="0" err="1"/>
              <a:t>this</a:t>
            </a:r>
            <a:r>
              <a:rPr lang="sk-SK" sz="2400" i="1" dirty="0"/>
              <a:t> </a:t>
            </a:r>
            <a:r>
              <a:rPr lang="sk-SK" sz="2400" i="1" dirty="0" err="1"/>
              <a:t>morning</a:t>
            </a:r>
            <a:r>
              <a:rPr lang="sk-SK" sz="2400" i="1" dirty="0"/>
              <a:t> </a:t>
            </a:r>
            <a:r>
              <a:rPr lang="sk-SK" sz="2400" i="1" dirty="0" err="1"/>
              <a:t>refers</a:t>
            </a:r>
            <a:r>
              <a:rPr lang="sk-SK" sz="2400" i="1" dirty="0"/>
              <a:t>...</a:t>
            </a:r>
          </a:p>
          <a:p>
            <a:pPr marL="0" indent="0">
              <a:buNone/>
            </a:pPr>
            <a:r>
              <a:rPr lang="sk-SK" sz="2400" i="1" dirty="0"/>
              <a:t>                 As </a:t>
            </a:r>
            <a:r>
              <a:rPr lang="sk-SK" sz="2400" i="1" dirty="0" err="1"/>
              <a:t>spoken</a:t>
            </a:r>
            <a:r>
              <a:rPr lang="sk-SK" sz="2400" i="1" dirty="0"/>
              <a:t> </a:t>
            </a:r>
            <a:r>
              <a:rPr lang="sk-SK" sz="2400" i="1" dirty="0" err="1"/>
              <a:t>this</a:t>
            </a:r>
            <a:r>
              <a:rPr lang="sk-SK" sz="2400" i="1" dirty="0"/>
              <a:t> </a:t>
            </a:r>
            <a:r>
              <a:rPr lang="sk-SK" sz="2400" i="1" dirty="0" err="1"/>
              <a:t>morning</a:t>
            </a:r>
            <a:r>
              <a:rPr lang="sk-SK" sz="2400" i="1" dirty="0"/>
              <a:t>...</a:t>
            </a:r>
          </a:p>
          <a:p>
            <a:pPr marL="0" indent="0">
              <a:buNone/>
            </a:pPr>
            <a:r>
              <a:rPr lang="sk-SK" sz="2400" i="1" dirty="0"/>
              <a:t>                 I </a:t>
            </a:r>
            <a:r>
              <a:rPr lang="sk-SK" sz="2400" i="1" dirty="0" err="1"/>
              <a:t>kindly</a:t>
            </a:r>
            <a:r>
              <a:rPr lang="sk-SK" sz="2400" i="1" dirty="0"/>
              <a:t> </a:t>
            </a:r>
            <a:r>
              <a:rPr lang="sk-SK" sz="2400" i="1" dirty="0" err="1"/>
              <a:t>request</a:t>
            </a:r>
            <a:r>
              <a:rPr lang="sk-SK" sz="2400" i="1" dirty="0"/>
              <a:t> </a:t>
            </a:r>
            <a:r>
              <a:rPr lang="sk-SK" sz="2400" i="1" dirty="0" err="1"/>
              <a:t>your</a:t>
            </a:r>
            <a:r>
              <a:rPr lang="sk-SK" sz="2400" i="1" dirty="0"/>
              <a:t> </a:t>
            </a:r>
            <a:r>
              <a:rPr lang="sk-SK" sz="2400" i="1" dirty="0" err="1"/>
              <a:t>approval</a:t>
            </a:r>
            <a:r>
              <a:rPr lang="sk-SK" sz="2400" i="1" dirty="0"/>
              <a:t>.</a:t>
            </a:r>
          </a:p>
          <a:p>
            <a:pPr marL="0" indent="0">
              <a:buNone/>
            </a:pPr>
            <a:endParaRPr lang="sk-SK" sz="2400" i="1" dirty="0"/>
          </a:p>
          <a:p>
            <a:pPr marL="0" indent="0">
              <a:buNone/>
            </a:pPr>
            <a:r>
              <a:rPr lang="sk-SK" sz="2400" b="1" dirty="0" err="1"/>
              <a:t>Say</a:t>
            </a:r>
            <a:r>
              <a:rPr lang="sk-SK" sz="2400" b="1" dirty="0"/>
              <a:t>: </a:t>
            </a:r>
            <a:r>
              <a:rPr lang="sk-SK" sz="2400" i="1" dirty="0" err="1"/>
              <a:t>Thanks</a:t>
            </a:r>
            <a:r>
              <a:rPr lang="sk-SK" sz="2400" i="1" dirty="0"/>
              <a:t> </a:t>
            </a:r>
            <a:r>
              <a:rPr lang="sk-SK" sz="2400" i="1" dirty="0" err="1"/>
              <a:t>for</a:t>
            </a:r>
            <a:r>
              <a:rPr lang="sk-SK" sz="2400" i="1" dirty="0"/>
              <a:t> </a:t>
            </a:r>
            <a:r>
              <a:rPr lang="sk-SK" sz="2400" i="1" dirty="0" err="1"/>
              <a:t>you</a:t>
            </a:r>
            <a:r>
              <a:rPr lang="sk-SK" sz="2400" i="1" dirty="0"/>
              <a:t> email...</a:t>
            </a:r>
          </a:p>
          <a:p>
            <a:pPr marL="0" indent="0">
              <a:buNone/>
            </a:pPr>
            <a:r>
              <a:rPr lang="sk-SK" sz="2400" i="1" dirty="0"/>
              <a:t>       </a:t>
            </a:r>
            <a:r>
              <a:rPr lang="sk-SK" sz="2400" i="1" dirty="0" err="1"/>
              <a:t>Thank</a:t>
            </a:r>
            <a:r>
              <a:rPr lang="sk-SK" sz="2400" i="1" dirty="0"/>
              <a:t> </a:t>
            </a:r>
            <a:r>
              <a:rPr lang="sk-SK" sz="2400" i="1" dirty="0" err="1"/>
              <a:t>you</a:t>
            </a:r>
            <a:r>
              <a:rPr lang="sk-SK" sz="2400" i="1" dirty="0"/>
              <a:t> </a:t>
            </a:r>
            <a:r>
              <a:rPr lang="sk-SK" sz="2400" i="1" dirty="0" err="1"/>
              <a:t>for</a:t>
            </a:r>
            <a:r>
              <a:rPr lang="sk-SK" sz="2400" i="1" dirty="0"/>
              <a:t> </a:t>
            </a:r>
            <a:r>
              <a:rPr lang="sk-SK" sz="2400" i="1" dirty="0" err="1"/>
              <a:t>your</a:t>
            </a:r>
            <a:r>
              <a:rPr lang="sk-SK" sz="2400" i="1" dirty="0"/>
              <a:t> </a:t>
            </a:r>
            <a:r>
              <a:rPr lang="sk-SK" sz="2400" i="1" dirty="0" err="1"/>
              <a:t>call</a:t>
            </a:r>
            <a:r>
              <a:rPr lang="sk-SK" sz="2400" i="1" dirty="0"/>
              <a:t> </a:t>
            </a:r>
            <a:r>
              <a:rPr lang="sk-SK" sz="2400" i="1" dirty="0" err="1"/>
              <a:t>this</a:t>
            </a:r>
            <a:r>
              <a:rPr lang="sk-SK" sz="2400" i="1" dirty="0"/>
              <a:t> </a:t>
            </a:r>
            <a:r>
              <a:rPr lang="sk-SK" sz="2400" i="1" dirty="0" err="1"/>
              <a:t>morning</a:t>
            </a:r>
            <a:r>
              <a:rPr lang="sk-SK" sz="2400" i="1" dirty="0"/>
              <a:t>.</a:t>
            </a:r>
          </a:p>
          <a:p>
            <a:pPr marL="0" indent="0">
              <a:buNone/>
            </a:pPr>
            <a:r>
              <a:rPr lang="sk-SK" sz="2400" i="1" dirty="0"/>
              <a:t>       I </a:t>
            </a:r>
            <a:r>
              <a:rPr lang="sk-SK" sz="2400" i="1" dirty="0" err="1"/>
              <a:t>hope</a:t>
            </a:r>
            <a:r>
              <a:rPr lang="sk-SK" sz="2400" i="1" dirty="0"/>
              <a:t> to </a:t>
            </a:r>
            <a:r>
              <a:rPr lang="sk-SK" sz="2400" i="1" dirty="0" err="1"/>
              <a:t>receive</a:t>
            </a:r>
            <a:r>
              <a:rPr lang="sk-SK" sz="2400" i="1" dirty="0"/>
              <a:t> </a:t>
            </a:r>
            <a:r>
              <a:rPr lang="sk-SK" sz="2400" i="1" dirty="0" err="1"/>
              <a:t>your</a:t>
            </a:r>
            <a:r>
              <a:rPr lang="sk-SK" sz="2400" i="1" dirty="0"/>
              <a:t> </a:t>
            </a:r>
            <a:r>
              <a:rPr lang="sk-SK" sz="2400" i="1" dirty="0" err="1"/>
              <a:t>approval</a:t>
            </a:r>
            <a:r>
              <a:rPr lang="sk-SK" sz="2400" i="1" dirty="0"/>
              <a:t>.</a:t>
            </a:r>
          </a:p>
          <a:p>
            <a:pPr marL="0" indent="0">
              <a:buNone/>
            </a:pPr>
            <a:r>
              <a:rPr lang="sk-SK" i="1" dirty="0"/>
              <a:t>      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392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1EA09-82AC-22F9-C0CC-33E7DBF3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721360"/>
          </a:xfrm>
        </p:spPr>
        <p:txBody>
          <a:bodyPr>
            <a:normAutofit/>
          </a:bodyPr>
          <a:lstStyle/>
          <a:p>
            <a:pPr algn="ctr"/>
            <a:r>
              <a:rPr lang="sk-SK" sz="3600" dirty="0" err="1"/>
              <a:t>Seven</a:t>
            </a:r>
            <a:r>
              <a:rPr lang="sk-SK" sz="3600" dirty="0"/>
              <a:t> </a:t>
            </a:r>
            <a:r>
              <a:rPr lang="sk-SK" sz="3600" dirty="0" err="1"/>
              <a:t>sins</a:t>
            </a:r>
            <a:r>
              <a:rPr lang="sk-SK" sz="3600" dirty="0"/>
              <a:t> of </a:t>
            </a:r>
            <a:r>
              <a:rPr lang="sk-SK" sz="3600" dirty="0" err="1"/>
              <a:t>today´s</a:t>
            </a:r>
            <a:r>
              <a:rPr lang="sk-SK" sz="3600" dirty="0"/>
              <a:t> </a:t>
            </a:r>
            <a:r>
              <a:rPr lang="sk-SK" sz="3600" dirty="0" err="1"/>
              <a:t>writing</a:t>
            </a:r>
            <a:endParaRPr lang="sk-SK" sz="3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619080-7A0A-A112-FFBD-E83A8D0FE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721360"/>
            <a:ext cx="12080240" cy="5923280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highlight>
                  <a:srgbClr val="00FFFF"/>
                </a:highlight>
              </a:rPr>
              <a:t>6. </a:t>
            </a:r>
            <a:r>
              <a:rPr lang="en-US" b="1" dirty="0">
                <a:highlight>
                  <a:srgbClr val="00FFFF"/>
                </a:highlight>
              </a:rPr>
              <a:t>Punctuation: </a:t>
            </a:r>
            <a:r>
              <a:rPr lang="en-US" sz="1900" dirty="0"/>
              <a:t>it´s a very common error to find commas placed where they should really be full stops.</a:t>
            </a:r>
          </a:p>
          <a:p>
            <a:r>
              <a:rPr lang="en-US" dirty="0"/>
              <a:t>here are the main rules for the comma: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use a comma to separate words or phrases in a list</a:t>
            </a:r>
            <a:endParaRPr lang="sk-SK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k-SK" dirty="0" err="1"/>
              <a:t>e.g</a:t>
            </a:r>
            <a:r>
              <a:rPr lang="sk-SK" dirty="0"/>
              <a:t>. </a:t>
            </a:r>
            <a:r>
              <a:rPr lang="sk-SK" i="1" dirty="0" err="1"/>
              <a:t>Would</a:t>
            </a:r>
            <a:r>
              <a:rPr lang="sk-SK" i="1" dirty="0"/>
              <a:t> </a:t>
            </a:r>
            <a:r>
              <a:rPr lang="sk-SK" i="1" dirty="0" err="1"/>
              <a:t>you</a:t>
            </a:r>
            <a:r>
              <a:rPr lang="sk-SK" i="1" dirty="0"/>
              <a:t> </a:t>
            </a:r>
            <a:r>
              <a:rPr lang="sk-SK" i="1" dirty="0" err="1"/>
              <a:t>like</a:t>
            </a:r>
            <a:r>
              <a:rPr lang="sk-SK" i="1" dirty="0"/>
              <a:t> a </a:t>
            </a:r>
            <a:r>
              <a:rPr lang="sk-SK" i="1" dirty="0" err="1"/>
              <a:t>gold</a:t>
            </a:r>
            <a:r>
              <a:rPr lang="sk-SK" i="1" dirty="0"/>
              <a:t>, </a:t>
            </a:r>
            <a:r>
              <a:rPr lang="sk-SK" i="1" dirty="0" err="1"/>
              <a:t>grey</a:t>
            </a:r>
            <a:r>
              <a:rPr lang="sk-SK" i="1" dirty="0"/>
              <a:t>, </a:t>
            </a:r>
            <a:r>
              <a:rPr lang="sk-SK" i="1" dirty="0" err="1"/>
              <a:t>white</a:t>
            </a:r>
            <a:r>
              <a:rPr lang="sk-SK" i="1" dirty="0"/>
              <a:t> or </a:t>
            </a:r>
            <a:r>
              <a:rPr lang="sk-SK" i="1" dirty="0" err="1"/>
              <a:t>black</a:t>
            </a:r>
            <a:r>
              <a:rPr lang="sk-SK" i="1" dirty="0"/>
              <a:t> </a:t>
            </a:r>
            <a:r>
              <a:rPr lang="sk-SK" i="1" dirty="0" err="1"/>
              <a:t>trim</a:t>
            </a:r>
            <a:r>
              <a:rPr lang="sk-SK" i="1" dirty="0"/>
              <a:t> on </a:t>
            </a:r>
            <a:r>
              <a:rPr lang="sk-SK" i="1" dirty="0" err="1"/>
              <a:t>your</a:t>
            </a:r>
            <a:r>
              <a:rPr lang="sk-SK" i="1" dirty="0"/>
              <a:t> new </a:t>
            </a:r>
            <a:r>
              <a:rPr lang="sk-SK" i="1" dirty="0" err="1"/>
              <a:t>car</a:t>
            </a:r>
            <a:r>
              <a:rPr lang="sk-SK" i="1" dirty="0"/>
              <a:t>?</a:t>
            </a:r>
            <a:endParaRPr lang="en-US" i="1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>
                <a:highlight>
                  <a:srgbClr val="FFFF00"/>
                </a:highlight>
              </a:rPr>
              <a:t>use a comma to separate adjectives qualifying the same noun</a:t>
            </a:r>
            <a:endParaRPr lang="sk-SK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k-SK" dirty="0" err="1"/>
              <a:t>e.g</a:t>
            </a:r>
            <a:r>
              <a:rPr lang="sk-SK" dirty="0"/>
              <a:t>. </a:t>
            </a:r>
            <a:r>
              <a:rPr lang="sk-SK" i="1" dirty="0" err="1"/>
              <a:t>Please</a:t>
            </a:r>
            <a:r>
              <a:rPr lang="sk-SK" i="1" dirty="0"/>
              <a:t> </a:t>
            </a:r>
            <a:r>
              <a:rPr lang="sk-SK" i="1" dirty="0" err="1"/>
              <a:t>send</a:t>
            </a:r>
            <a:r>
              <a:rPr lang="sk-SK" i="1" dirty="0"/>
              <a:t> </a:t>
            </a:r>
            <a:r>
              <a:rPr lang="sk-SK" i="1" dirty="0" err="1"/>
              <a:t>uy</a:t>
            </a:r>
            <a:r>
              <a:rPr lang="sk-SK" i="1" dirty="0"/>
              <a:t> a </a:t>
            </a:r>
            <a:r>
              <a:rPr lang="sk-SK" i="1" dirty="0" err="1"/>
              <a:t>large</a:t>
            </a:r>
            <a:r>
              <a:rPr lang="sk-SK" i="1" dirty="0"/>
              <a:t>, </a:t>
            </a:r>
            <a:r>
              <a:rPr lang="sk-SK" i="1" dirty="0" err="1"/>
              <a:t>self-addressed</a:t>
            </a:r>
            <a:r>
              <a:rPr lang="sk-SK" i="1" dirty="0"/>
              <a:t> </a:t>
            </a:r>
            <a:r>
              <a:rPr lang="sk-SK" i="1" dirty="0" err="1"/>
              <a:t>envelope</a:t>
            </a:r>
            <a:r>
              <a:rPr lang="sk-SK" i="1" dirty="0"/>
              <a:t>.</a:t>
            </a:r>
            <a:endParaRPr lang="en-US" i="1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highlight>
                  <a:srgbClr val="FFFF00"/>
                </a:highlight>
              </a:rPr>
              <a:t>use a comma to separate two clauses that are joined by a </a:t>
            </a:r>
            <a:r>
              <a:rPr lang="en-US" dirty="0" err="1">
                <a:highlight>
                  <a:srgbClr val="FFFF00"/>
                </a:highlight>
              </a:rPr>
              <a:t>co-ordinating</a:t>
            </a:r>
            <a:r>
              <a:rPr lang="en-US" dirty="0">
                <a:highlight>
                  <a:srgbClr val="FFFF00"/>
                </a:highlight>
              </a:rPr>
              <a:t> conjunction (like but, or, yet, so, for, and or nor)</a:t>
            </a:r>
            <a:endParaRPr lang="sk-SK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k-SK" dirty="0" err="1"/>
              <a:t>e.g</a:t>
            </a:r>
            <a:r>
              <a:rPr lang="sk-SK" dirty="0"/>
              <a:t>. </a:t>
            </a:r>
            <a:r>
              <a:rPr lang="sk-SK" i="1" dirty="0"/>
              <a:t>John has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necessary</a:t>
            </a:r>
            <a:r>
              <a:rPr lang="sk-SK" i="1" dirty="0"/>
              <a:t> </a:t>
            </a:r>
            <a:r>
              <a:rPr lang="sk-SK" i="1" dirty="0" err="1"/>
              <a:t>qualifications</a:t>
            </a:r>
            <a:r>
              <a:rPr lang="sk-SK" i="1" dirty="0"/>
              <a:t>, </a:t>
            </a:r>
            <a:r>
              <a:rPr lang="sk-SK" i="1" dirty="0" err="1"/>
              <a:t>but</a:t>
            </a:r>
            <a:r>
              <a:rPr lang="sk-SK" i="1" dirty="0"/>
              <a:t> Dave has more </a:t>
            </a:r>
            <a:r>
              <a:rPr lang="sk-SK" i="1" dirty="0" err="1"/>
              <a:t>experience</a:t>
            </a:r>
            <a:r>
              <a:rPr lang="sk-SK" i="1" dirty="0"/>
              <a:t>.</a:t>
            </a:r>
            <a:endParaRPr lang="en-US" i="1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highlight>
                  <a:srgbClr val="FFFF00"/>
                </a:highlight>
              </a:rPr>
              <a:t>use commas to create parentheses, where something is inserted that either expands on the main sentence or qualifies part of it</a:t>
            </a:r>
            <a:endParaRPr lang="sk-SK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k-SK" dirty="0" err="1"/>
              <a:t>e.g</a:t>
            </a:r>
            <a:r>
              <a:rPr lang="sk-SK" dirty="0"/>
              <a:t>. </a:t>
            </a:r>
            <a:r>
              <a:rPr lang="sk-SK" i="1" dirty="0" err="1"/>
              <a:t>Mandy</a:t>
            </a:r>
            <a:r>
              <a:rPr lang="sk-SK" i="1" dirty="0"/>
              <a:t> </a:t>
            </a:r>
            <a:r>
              <a:rPr lang="sk-SK" i="1" dirty="0" err="1"/>
              <a:t>Lim</a:t>
            </a:r>
            <a:r>
              <a:rPr lang="sk-SK" i="1" dirty="0"/>
              <a:t>, my </a:t>
            </a:r>
            <a:r>
              <a:rPr lang="sk-SK" i="1" dirty="0" err="1"/>
              <a:t>secretary</a:t>
            </a:r>
            <a:r>
              <a:rPr lang="sk-SK" i="1" dirty="0"/>
              <a:t>, </a:t>
            </a:r>
            <a:r>
              <a:rPr lang="sk-SK" i="1" dirty="0" err="1"/>
              <a:t>will</a:t>
            </a:r>
            <a:r>
              <a:rPr lang="sk-SK" i="1" dirty="0"/>
              <a:t> </a:t>
            </a:r>
            <a:r>
              <a:rPr lang="sk-SK" i="1" dirty="0" err="1"/>
              <a:t>contact</a:t>
            </a:r>
            <a:r>
              <a:rPr lang="sk-SK" i="1" dirty="0"/>
              <a:t> </a:t>
            </a:r>
            <a:r>
              <a:rPr lang="sk-SK" i="1" dirty="0" err="1"/>
              <a:t>you</a:t>
            </a:r>
            <a:r>
              <a:rPr lang="sk-SK" i="1" dirty="0"/>
              <a:t> </a:t>
            </a:r>
            <a:r>
              <a:rPr lang="sk-SK" i="1" dirty="0" err="1"/>
              <a:t>soon</a:t>
            </a:r>
            <a:r>
              <a:rPr lang="sk-SK" i="1" dirty="0"/>
              <a:t> to </a:t>
            </a:r>
            <a:r>
              <a:rPr lang="sk-SK" i="1" dirty="0" err="1"/>
              <a:t>make</a:t>
            </a:r>
            <a:r>
              <a:rPr lang="sk-SK" i="1" dirty="0"/>
              <a:t> </a:t>
            </a:r>
            <a:r>
              <a:rPr lang="sk-SK" i="1" dirty="0" err="1"/>
              <a:t>an</a:t>
            </a:r>
            <a:r>
              <a:rPr lang="sk-SK" i="1" dirty="0"/>
              <a:t> </a:t>
            </a:r>
            <a:r>
              <a:rPr lang="sk-SK" i="1" dirty="0" err="1"/>
              <a:t>appointment</a:t>
            </a:r>
            <a:r>
              <a:rPr lang="sk-SK" i="1" dirty="0"/>
              <a:t>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sk-SK" dirty="0" err="1">
                <a:highlight>
                  <a:srgbClr val="FFFF00"/>
                </a:highlight>
              </a:rPr>
              <a:t>use</a:t>
            </a:r>
            <a:r>
              <a:rPr lang="sk-SK" dirty="0">
                <a:highlight>
                  <a:srgbClr val="FFFF00"/>
                </a:highlight>
              </a:rPr>
              <a:t> a </a:t>
            </a:r>
            <a:r>
              <a:rPr lang="sk-SK" dirty="0" err="1">
                <a:highlight>
                  <a:srgbClr val="FFFF00"/>
                </a:highlight>
              </a:rPr>
              <a:t>comma</a:t>
            </a:r>
            <a:r>
              <a:rPr lang="sk-SK" dirty="0">
                <a:highlight>
                  <a:srgbClr val="FFFF00"/>
                </a:highlight>
              </a:rPr>
              <a:t> to </a:t>
            </a:r>
            <a:r>
              <a:rPr lang="sk-SK" dirty="0" err="1">
                <a:highlight>
                  <a:srgbClr val="FFFF00"/>
                </a:highlight>
              </a:rPr>
              <a:t>separate</a:t>
            </a:r>
            <a:r>
              <a:rPr lang="sk-SK" dirty="0">
                <a:highlight>
                  <a:srgbClr val="FFFF00"/>
                </a:highlight>
              </a:rPr>
              <a:t> </a:t>
            </a:r>
            <a:r>
              <a:rPr lang="sk-SK" dirty="0" err="1">
                <a:highlight>
                  <a:srgbClr val="FFFF00"/>
                </a:highlight>
              </a:rPr>
              <a:t>phrases</a:t>
            </a:r>
            <a:r>
              <a:rPr lang="sk-SK" dirty="0">
                <a:highlight>
                  <a:srgbClr val="FFFF00"/>
                </a:highlight>
              </a:rPr>
              <a:t> and </a:t>
            </a:r>
            <a:r>
              <a:rPr lang="sk-SK" dirty="0" err="1">
                <a:highlight>
                  <a:srgbClr val="FFFF00"/>
                </a:highlight>
              </a:rPr>
              <a:t>clauses</a:t>
            </a:r>
            <a:r>
              <a:rPr lang="sk-SK" dirty="0">
                <a:highlight>
                  <a:srgbClr val="FFFF00"/>
                </a:highlight>
              </a:rPr>
              <a:t> to </a:t>
            </a:r>
            <a:r>
              <a:rPr lang="sk-SK" dirty="0" err="1">
                <a:highlight>
                  <a:srgbClr val="FFFF00"/>
                </a:highlight>
              </a:rPr>
              <a:t>make</a:t>
            </a:r>
            <a:r>
              <a:rPr lang="sk-SK" dirty="0">
                <a:highlight>
                  <a:srgbClr val="FFFF00"/>
                </a:highlight>
              </a:rPr>
              <a:t> </a:t>
            </a:r>
            <a:r>
              <a:rPr lang="sk-SK" dirty="0" err="1">
                <a:highlight>
                  <a:srgbClr val="FFFF00"/>
                </a:highlight>
              </a:rPr>
              <a:t>your</a:t>
            </a:r>
            <a:r>
              <a:rPr lang="sk-SK" dirty="0">
                <a:highlight>
                  <a:srgbClr val="FFFF00"/>
                </a:highlight>
              </a:rPr>
              <a:t> </a:t>
            </a:r>
            <a:r>
              <a:rPr lang="sk-SK" dirty="0" err="1">
                <a:highlight>
                  <a:srgbClr val="FFFF00"/>
                </a:highlight>
              </a:rPr>
              <a:t>message</a:t>
            </a:r>
            <a:r>
              <a:rPr lang="sk-SK" dirty="0">
                <a:highlight>
                  <a:srgbClr val="FFFF00"/>
                </a:highlight>
              </a:rPr>
              <a:t> </a:t>
            </a:r>
            <a:r>
              <a:rPr lang="sk-SK" dirty="0" err="1">
                <a:highlight>
                  <a:srgbClr val="FFFF00"/>
                </a:highlight>
              </a:rPr>
              <a:t>easier</a:t>
            </a:r>
            <a:r>
              <a:rPr lang="sk-SK" dirty="0">
                <a:highlight>
                  <a:srgbClr val="FFFF00"/>
                </a:highlight>
              </a:rPr>
              <a:t> to </a:t>
            </a:r>
            <a:r>
              <a:rPr lang="sk-SK" dirty="0" err="1">
                <a:highlight>
                  <a:srgbClr val="FFFF00"/>
                </a:highlight>
              </a:rPr>
              <a:t>read</a:t>
            </a:r>
            <a:endParaRPr lang="sk-SK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k-SK" dirty="0" err="1"/>
              <a:t>e.g</a:t>
            </a:r>
            <a:r>
              <a:rPr lang="sk-SK" dirty="0"/>
              <a:t>.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five</a:t>
            </a:r>
            <a:r>
              <a:rPr lang="sk-SK" dirty="0"/>
              <a:t> </a:t>
            </a:r>
            <a:r>
              <a:rPr lang="sk-SK" dirty="0" err="1"/>
              <a:t>different</a:t>
            </a:r>
            <a:r>
              <a:rPr lang="sk-SK" dirty="0"/>
              <a:t> </a:t>
            </a:r>
            <a:r>
              <a:rPr lang="sk-SK" dirty="0" err="1"/>
              <a:t>models</a:t>
            </a:r>
            <a:r>
              <a:rPr lang="sk-SK" dirty="0"/>
              <a:t>, </a:t>
            </a:r>
            <a:r>
              <a:rPr lang="sk-SK" dirty="0" err="1"/>
              <a:t>each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own</a:t>
            </a:r>
            <a:r>
              <a:rPr lang="sk-SK" dirty="0"/>
              <a:t> </a:t>
            </a:r>
            <a:r>
              <a:rPr lang="sk-SK" dirty="0" err="1"/>
              <a:t>special</a:t>
            </a:r>
            <a:r>
              <a:rPr lang="sk-SK" dirty="0"/>
              <a:t> </a:t>
            </a:r>
            <a:r>
              <a:rPr lang="sk-SK" dirty="0" err="1"/>
              <a:t>features</a:t>
            </a:r>
            <a:r>
              <a:rPr lang="sk-SK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1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10D2D-2876-FEAF-C326-266F94A5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802640"/>
          </a:xfrm>
        </p:spPr>
        <p:txBody>
          <a:bodyPr>
            <a:normAutofit/>
          </a:bodyPr>
          <a:lstStyle/>
          <a:p>
            <a:pPr algn="ctr"/>
            <a:r>
              <a:rPr lang="sk-SK" sz="3600" dirty="0" err="1"/>
              <a:t>Seven</a:t>
            </a:r>
            <a:r>
              <a:rPr lang="sk-SK" sz="3600" dirty="0"/>
              <a:t> </a:t>
            </a:r>
            <a:r>
              <a:rPr lang="sk-SK" sz="3600" dirty="0" err="1"/>
              <a:t>sins</a:t>
            </a:r>
            <a:r>
              <a:rPr lang="sk-SK" sz="3600" dirty="0"/>
              <a:t> of </a:t>
            </a:r>
            <a:r>
              <a:rPr lang="sk-SK" sz="3600" dirty="0" err="1"/>
              <a:t>today´s</a:t>
            </a:r>
            <a:r>
              <a:rPr lang="sk-SK" sz="3600" dirty="0"/>
              <a:t> </a:t>
            </a:r>
            <a:r>
              <a:rPr lang="sk-SK" sz="3600" dirty="0" err="1"/>
              <a:t>writing</a:t>
            </a:r>
            <a:endParaRPr lang="sk-SK" sz="3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156873-204B-EED5-5CED-869E55A2A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802640"/>
            <a:ext cx="10742168" cy="53695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7"/>
            </a:pPr>
            <a:r>
              <a:rPr lang="sk-SK" sz="2400" b="1" dirty="0" err="1">
                <a:highlight>
                  <a:srgbClr val="00FFFF"/>
                </a:highlight>
              </a:rPr>
              <a:t>Thank</a:t>
            </a:r>
            <a:r>
              <a:rPr lang="sk-SK" sz="2400" b="1" dirty="0">
                <a:highlight>
                  <a:srgbClr val="00FFFF"/>
                </a:highlight>
              </a:rPr>
              <a:t> </a:t>
            </a:r>
            <a:r>
              <a:rPr lang="sk-SK" sz="2400" b="1" dirty="0" err="1">
                <a:highlight>
                  <a:srgbClr val="00FFFF"/>
                </a:highlight>
              </a:rPr>
              <a:t>you</a:t>
            </a:r>
            <a:r>
              <a:rPr lang="sk-SK" sz="2400" b="1" dirty="0">
                <a:highlight>
                  <a:srgbClr val="00FFFF"/>
                </a:highlight>
              </a:rPr>
              <a:t> and </a:t>
            </a:r>
            <a:r>
              <a:rPr lang="sk-SK" sz="2400" b="1" dirty="0" err="1">
                <a:highlight>
                  <a:srgbClr val="00FFFF"/>
                </a:highlight>
              </a:rPr>
              <a:t>Regard</a:t>
            </a:r>
            <a:r>
              <a:rPr lang="sk-SK" sz="2400" b="1" dirty="0">
                <a:highlight>
                  <a:srgbClr val="00FFFF"/>
                </a:highlight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400" b="1" dirty="0"/>
              <a:t>- </a:t>
            </a:r>
            <a:r>
              <a:rPr lang="sk-SK" sz="2400" dirty="0" err="1"/>
              <a:t>there</a:t>
            </a:r>
            <a:r>
              <a:rPr lang="sk-SK" sz="2400" dirty="0"/>
              <a:t> </a:t>
            </a:r>
            <a:r>
              <a:rPr lang="sk-SK" sz="2400" dirty="0" err="1"/>
              <a:t>should</a:t>
            </a:r>
            <a:r>
              <a:rPr lang="sk-SK" sz="2400" dirty="0"/>
              <a:t> </a:t>
            </a:r>
            <a:r>
              <a:rPr lang="sk-SK" sz="2400" dirty="0" err="1"/>
              <a:t>be</a:t>
            </a:r>
            <a:r>
              <a:rPr lang="sk-SK" sz="2400" dirty="0"/>
              <a:t> no </a:t>
            </a:r>
            <a:r>
              <a:rPr lang="sk-SK" sz="2400" dirty="0" err="1"/>
              <a:t>need</a:t>
            </a:r>
            <a:r>
              <a:rPr lang="sk-SK" sz="2400" dirty="0"/>
              <a:t> to </a:t>
            </a:r>
            <a:r>
              <a:rPr lang="sk-SK" sz="2400" dirty="0" err="1"/>
              <a:t>keep</a:t>
            </a:r>
            <a:r>
              <a:rPr lang="sk-SK" sz="2400" dirty="0"/>
              <a:t> </a:t>
            </a:r>
            <a:r>
              <a:rPr lang="sk-SK" sz="2400" dirty="0" err="1"/>
              <a:t>saying</a:t>
            </a:r>
            <a:r>
              <a:rPr lang="sk-SK" sz="2400" dirty="0"/>
              <a:t> „</a:t>
            </a:r>
            <a:r>
              <a:rPr lang="sk-SK" sz="2400" dirty="0" err="1"/>
              <a:t>Thank</a:t>
            </a:r>
            <a:r>
              <a:rPr lang="sk-SK" sz="2400" dirty="0"/>
              <a:t> </a:t>
            </a:r>
            <a:r>
              <a:rPr lang="sk-SK" sz="2400" dirty="0" err="1"/>
              <a:t>you</a:t>
            </a:r>
            <a:r>
              <a:rPr lang="sk-SK" sz="2400" dirty="0"/>
              <a:t>“ over and over </a:t>
            </a:r>
            <a:r>
              <a:rPr lang="sk-SK" sz="2400" dirty="0" err="1"/>
              <a:t>again</a:t>
            </a:r>
            <a:r>
              <a:rPr lang="sk-SK" sz="2400" dirty="0"/>
              <a:t> just </a:t>
            </a:r>
            <a:r>
              <a:rPr lang="sk-SK" sz="2400" dirty="0" err="1"/>
              <a:t>because</a:t>
            </a:r>
            <a:r>
              <a:rPr lang="sk-SK" sz="2400" dirty="0"/>
              <a:t> </a:t>
            </a:r>
            <a:r>
              <a:rPr lang="sk-SK" sz="2400" dirty="0" err="1"/>
              <a:t>someone</a:t>
            </a:r>
            <a:r>
              <a:rPr lang="sk-SK" sz="2400" dirty="0"/>
              <a:t> </a:t>
            </a:r>
            <a:r>
              <a:rPr lang="sk-SK" sz="2400" dirty="0" err="1"/>
              <a:t>read</a:t>
            </a:r>
            <a:r>
              <a:rPr lang="sk-SK" sz="2400" dirty="0"/>
              <a:t> </a:t>
            </a:r>
            <a:r>
              <a:rPr lang="sk-SK" sz="2400" dirty="0" err="1"/>
              <a:t>your</a:t>
            </a:r>
            <a:r>
              <a:rPr lang="sk-SK" sz="2400" dirty="0"/>
              <a:t> </a:t>
            </a:r>
            <a:r>
              <a:rPr lang="sk-SK" sz="2400" dirty="0" err="1"/>
              <a:t>letter</a:t>
            </a:r>
            <a:r>
              <a:rPr lang="sk-SK" sz="2400" dirty="0"/>
              <a:t> or email.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k-SK" sz="2400" dirty="0" err="1"/>
              <a:t>if</a:t>
            </a:r>
            <a:r>
              <a:rPr lang="sk-SK" sz="2400" dirty="0"/>
              <a:t> </a:t>
            </a:r>
            <a:r>
              <a:rPr lang="sk-SK" sz="2400" dirty="0" err="1"/>
              <a:t>you</a:t>
            </a:r>
            <a:r>
              <a:rPr lang="sk-SK" sz="2400" dirty="0"/>
              <a:t> </a:t>
            </a:r>
            <a:r>
              <a:rPr lang="sk-SK" sz="2400" dirty="0" err="1"/>
              <a:t>have</a:t>
            </a:r>
            <a:r>
              <a:rPr lang="sk-SK" sz="2400" dirty="0"/>
              <a:t> </a:t>
            </a:r>
            <a:r>
              <a:rPr lang="sk-SK" sz="2400" dirty="0" err="1"/>
              <a:t>something</a:t>
            </a:r>
            <a:r>
              <a:rPr lang="sk-SK" sz="2400" dirty="0"/>
              <a:t> </a:t>
            </a:r>
            <a:r>
              <a:rPr lang="sk-SK" sz="2400" dirty="0" err="1"/>
              <a:t>tot</a:t>
            </a:r>
            <a:r>
              <a:rPr lang="sk-SK" sz="2400" dirty="0"/>
              <a:t> </a:t>
            </a:r>
            <a:r>
              <a:rPr lang="sk-SK" sz="2400" dirty="0" err="1"/>
              <a:t>thank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reader</a:t>
            </a:r>
            <a:r>
              <a:rPr lang="sk-SK" sz="2400" dirty="0"/>
              <a:t> </a:t>
            </a:r>
            <a:r>
              <a:rPr lang="sk-SK" sz="2400" dirty="0" err="1"/>
              <a:t>for</a:t>
            </a:r>
            <a:r>
              <a:rPr lang="sk-SK" sz="2400" dirty="0"/>
              <a:t>, </a:t>
            </a:r>
            <a:r>
              <a:rPr lang="sk-SK" sz="2400" dirty="0" err="1"/>
              <a:t>you</a:t>
            </a:r>
            <a:r>
              <a:rPr lang="sk-SK" sz="2400" dirty="0"/>
              <a:t> </a:t>
            </a:r>
            <a:r>
              <a:rPr lang="sk-SK" sz="2400" dirty="0" err="1"/>
              <a:t>might</a:t>
            </a:r>
            <a:r>
              <a:rPr lang="sk-SK" sz="2400" dirty="0"/>
              <a:t> </a:t>
            </a:r>
            <a:r>
              <a:rPr lang="sk-SK" sz="2400" dirty="0" err="1"/>
              <a:t>consider</a:t>
            </a:r>
            <a:r>
              <a:rPr lang="sk-SK" sz="2400" dirty="0"/>
              <a:t> </a:t>
            </a:r>
            <a:r>
              <a:rPr lang="sk-SK" sz="2400" dirty="0" err="1"/>
              <a:t>ending</a:t>
            </a:r>
            <a:r>
              <a:rPr lang="sk-SK" sz="2400" dirty="0"/>
              <a:t> </a:t>
            </a:r>
            <a:r>
              <a:rPr lang="sk-SK" sz="2400" dirty="0" err="1"/>
              <a:t>with</a:t>
            </a:r>
            <a:r>
              <a:rPr lang="sk-SK" sz="24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400" i="1" dirty="0"/>
              <a:t>„</a:t>
            </a:r>
            <a:r>
              <a:rPr lang="sk-SK" sz="2400" i="1" dirty="0" err="1"/>
              <a:t>Thank</a:t>
            </a:r>
            <a:r>
              <a:rPr lang="sk-SK" sz="2400" i="1" dirty="0"/>
              <a:t> </a:t>
            </a:r>
            <a:r>
              <a:rPr lang="sk-SK" sz="2400" i="1" dirty="0" err="1"/>
              <a:t>you</a:t>
            </a:r>
            <a:r>
              <a:rPr lang="sk-SK" sz="2400" i="1" dirty="0"/>
              <a:t> </a:t>
            </a:r>
            <a:r>
              <a:rPr lang="sk-SK" sz="2400" i="1" dirty="0" err="1"/>
              <a:t>for</a:t>
            </a:r>
            <a:r>
              <a:rPr lang="sk-SK" sz="2400" i="1" dirty="0"/>
              <a:t> </a:t>
            </a:r>
            <a:r>
              <a:rPr lang="sk-SK" sz="2400" i="1" dirty="0" err="1"/>
              <a:t>your</a:t>
            </a:r>
            <a:r>
              <a:rPr lang="sk-SK" sz="2400" i="1" dirty="0"/>
              <a:t> </a:t>
            </a:r>
            <a:r>
              <a:rPr lang="sk-SK" sz="2400" i="1" dirty="0" err="1"/>
              <a:t>help</a:t>
            </a:r>
            <a:r>
              <a:rPr lang="sk-SK" sz="2400" i="1" dirty="0"/>
              <a:t>“,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400" i="1" dirty="0"/>
              <a:t>„</a:t>
            </a:r>
            <a:r>
              <a:rPr lang="sk-SK" sz="2400" i="1" dirty="0" err="1"/>
              <a:t>Thank</a:t>
            </a:r>
            <a:r>
              <a:rPr lang="sk-SK" sz="2400" i="1" dirty="0"/>
              <a:t> </a:t>
            </a:r>
            <a:r>
              <a:rPr lang="sk-SK" sz="2400" i="1" dirty="0" err="1"/>
              <a:t>you</a:t>
            </a:r>
            <a:r>
              <a:rPr lang="sk-SK" sz="2400" i="1" dirty="0"/>
              <a:t> </a:t>
            </a:r>
            <a:r>
              <a:rPr lang="sk-SK" sz="2400" i="1" dirty="0" err="1"/>
              <a:t>for</a:t>
            </a:r>
            <a:r>
              <a:rPr lang="sk-SK" sz="2400" i="1" dirty="0"/>
              <a:t> </a:t>
            </a:r>
            <a:r>
              <a:rPr lang="sk-SK" sz="2400" i="1" dirty="0" err="1"/>
              <a:t>your</a:t>
            </a:r>
            <a:r>
              <a:rPr lang="sk-SK" sz="2400" i="1" dirty="0"/>
              <a:t> </a:t>
            </a:r>
            <a:r>
              <a:rPr lang="sk-SK" sz="2400" i="1" dirty="0" err="1"/>
              <a:t>patience</a:t>
            </a:r>
            <a:r>
              <a:rPr lang="sk-SK" sz="2400" i="1" dirty="0"/>
              <a:t>“,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400" i="1" dirty="0"/>
              <a:t>„</a:t>
            </a:r>
            <a:r>
              <a:rPr lang="sk-SK" sz="2400" i="1" dirty="0" err="1"/>
              <a:t>Thank</a:t>
            </a:r>
            <a:r>
              <a:rPr lang="sk-SK" sz="2400" i="1" dirty="0"/>
              <a:t> </a:t>
            </a:r>
            <a:r>
              <a:rPr lang="sk-SK" sz="2400" i="1" dirty="0" err="1"/>
              <a:t>you</a:t>
            </a:r>
            <a:r>
              <a:rPr lang="sk-SK" sz="2400" i="1" dirty="0"/>
              <a:t> </a:t>
            </a:r>
            <a:r>
              <a:rPr lang="sk-SK" sz="2400" i="1" dirty="0" err="1"/>
              <a:t>for</a:t>
            </a:r>
            <a:r>
              <a:rPr lang="sk-SK" sz="2400" i="1" dirty="0"/>
              <a:t> </a:t>
            </a:r>
            <a:r>
              <a:rPr lang="sk-SK" sz="2400" i="1" dirty="0" err="1"/>
              <a:t>your</a:t>
            </a:r>
            <a:r>
              <a:rPr lang="sk-SK" sz="2400" i="1" dirty="0"/>
              <a:t> </a:t>
            </a:r>
            <a:r>
              <a:rPr lang="sk-SK" sz="2400" i="1" dirty="0" err="1"/>
              <a:t>understanding</a:t>
            </a:r>
            <a:r>
              <a:rPr lang="sk-SK" sz="2400" i="1" dirty="0"/>
              <a:t>“ </a:t>
            </a:r>
            <a:r>
              <a:rPr lang="sk-SK" sz="2400" dirty="0"/>
              <a:t>or </a:t>
            </a:r>
            <a:r>
              <a:rPr lang="sk-SK" sz="2400" dirty="0" err="1"/>
              <a:t>something</a:t>
            </a:r>
            <a:r>
              <a:rPr lang="sk-SK" sz="2400" dirty="0"/>
              <a:t> </a:t>
            </a:r>
            <a:r>
              <a:rPr lang="sk-SK" sz="2400" dirty="0" err="1"/>
              <a:t>similar</a:t>
            </a:r>
            <a:r>
              <a:rPr lang="sk-SK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19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D9DE4-B91D-5926-0D9F-534B6B84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227473"/>
            <a:ext cx="11765280" cy="1609344"/>
          </a:xfrm>
        </p:spPr>
        <p:txBody>
          <a:bodyPr/>
          <a:lstStyle/>
          <a:p>
            <a:r>
              <a:rPr lang="sk-SK" dirty="0"/>
              <a:t>10 </a:t>
            </a:r>
            <a:r>
              <a:rPr lang="sk-SK" dirty="0" err="1"/>
              <a:t>steps</a:t>
            </a:r>
            <a:r>
              <a:rPr lang="sk-SK" dirty="0"/>
              <a:t> to </a:t>
            </a:r>
            <a:r>
              <a:rPr lang="sk-SK" dirty="0" err="1"/>
              <a:t>brilliant</a:t>
            </a:r>
            <a:r>
              <a:rPr lang="sk-SK" dirty="0"/>
              <a:t> business </a:t>
            </a:r>
            <a:r>
              <a:rPr lang="sk-SK" dirty="0" err="1"/>
              <a:t>writing</a:t>
            </a: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CA7F253-E85F-A972-B39F-CCF960824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54" y="3025503"/>
            <a:ext cx="4356863" cy="2278017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544415D7-8C0E-83C3-FE80-3C3FE40FD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87" y="3025503"/>
            <a:ext cx="1800225" cy="254317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43ED2EB-FB5F-03D6-6C5C-F27F1803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851" y="3025503"/>
            <a:ext cx="32194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0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1CA62-4CD1-97E7-577B-1BAC4E29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0"/>
            <a:ext cx="11836400" cy="1046480"/>
          </a:xfrm>
        </p:spPr>
        <p:txBody>
          <a:bodyPr>
            <a:normAutofit/>
          </a:bodyPr>
          <a:lstStyle/>
          <a:p>
            <a:r>
              <a:rPr lang="sk-SK" sz="4400" dirty="0"/>
              <a:t>Ten </a:t>
            </a:r>
            <a:r>
              <a:rPr lang="sk-SK" sz="4400" dirty="0" err="1"/>
              <a:t>steps</a:t>
            </a:r>
            <a:r>
              <a:rPr lang="sk-SK" sz="4400" dirty="0"/>
              <a:t> to </a:t>
            </a:r>
            <a:r>
              <a:rPr lang="sk-SK" sz="4400" dirty="0" err="1"/>
              <a:t>brilliant</a:t>
            </a:r>
            <a:r>
              <a:rPr lang="sk-SK" sz="4400" dirty="0"/>
              <a:t> business </a:t>
            </a:r>
            <a:r>
              <a:rPr lang="sk-SK" sz="4400" dirty="0" err="1"/>
              <a:t>writing</a:t>
            </a:r>
            <a:r>
              <a:rPr lang="sk-SK" sz="4400" dirty="0"/>
              <a:t>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472BC5-DA48-634C-695E-D9C2A24FD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19" y="1137920"/>
            <a:ext cx="11673107" cy="5034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 all messages it is essential to ensure correct grammar, spelling and punctuation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ability to transfer thoughts and ideas from yourself to another person</a:t>
            </a:r>
          </a:p>
          <a:p>
            <a:pPr marL="0" indent="0">
              <a:buNone/>
            </a:pPr>
            <a:r>
              <a:rPr lang="en-US" b="1" dirty="0">
                <a:highlight>
                  <a:srgbClr val="00FFFF"/>
                </a:highlight>
              </a:rPr>
              <a:t>Here are 10 ways you can become a better business writer using plain English: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>
                <a:highlight>
                  <a:srgbClr val="FFFF00"/>
                </a:highlight>
              </a:rPr>
              <a:t>Write naturally and sincerely: </a:t>
            </a:r>
            <a:endParaRPr lang="sk-SK" b="1" u="sng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dirty="0"/>
              <a:t> show a </a:t>
            </a:r>
            <a:r>
              <a:rPr lang="en-US" dirty="0"/>
              <a:t>genuine interest </a:t>
            </a:r>
            <a:r>
              <a:rPr lang="sk-SK" dirty="0"/>
              <a:t>in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reader</a:t>
            </a:r>
            <a:r>
              <a:rPr lang="sk-SK" dirty="0"/>
              <a:t> and </a:t>
            </a:r>
            <a:r>
              <a:rPr lang="sk-SK" dirty="0" err="1"/>
              <a:t>his</a:t>
            </a:r>
            <a:r>
              <a:rPr lang="sk-SK" dirty="0"/>
              <a:t>/</a:t>
            </a:r>
            <a:r>
              <a:rPr lang="sk-SK" dirty="0" err="1"/>
              <a:t>her</a:t>
            </a:r>
            <a:r>
              <a:rPr lang="sk-SK" dirty="0"/>
              <a:t> </a:t>
            </a:r>
            <a:r>
              <a:rPr lang="sk-SK" dirty="0" err="1"/>
              <a:t>problems</a:t>
            </a:r>
            <a:endParaRPr lang="sk-SK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dirty="0"/>
              <a:t> </a:t>
            </a:r>
            <a:r>
              <a:rPr lang="en-US" dirty="0"/>
              <a:t>your message should sound sincere while written in your own style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/>
              <a:t> </a:t>
            </a:r>
            <a:r>
              <a:rPr lang="en-US" dirty="0"/>
              <a:t>write naturally, as if you are having a conversation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b="1" u="sng" dirty="0">
                <a:highlight>
                  <a:srgbClr val="FFFF00"/>
                </a:highlight>
              </a:rPr>
              <a:t>Be courteous and considerate:</a:t>
            </a:r>
            <a:endParaRPr lang="sk-SK" b="1" u="sng" dirty="0">
              <a:highlight>
                <a:srgbClr val="FFFF00"/>
              </a:highlight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GB" dirty="0"/>
              <a:t>Reply promptly to all messages – answer on the same day if possible – if not possible, write brief note and explain why – this will create a goodwill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dirty="0"/>
              <a:t>If you feel some comments are unfair, be tactful and try not to cause offence</a:t>
            </a:r>
          </a:p>
          <a:p>
            <a:pPr marL="457200" indent="-45720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613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241" y="158621"/>
            <a:ext cx="11607281" cy="867746"/>
          </a:xfrm>
        </p:spPr>
        <p:txBody>
          <a:bodyPr/>
          <a:lstStyle/>
          <a:p>
            <a:r>
              <a:rPr lang="sk-SK" sz="4400" dirty="0"/>
              <a:t>Ten </a:t>
            </a:r>
            <a:r>
              <a:rPr lang="sk-SK" sz="4400" dirty="0" err="1"/>
              <a:t>steps</a:t>
            </a:r>
            <a:r>
              <a:rPr lang="sk-SK" sz="4400" dirty="0"/>
              <a:t> to </a:t>
            </a:r>
            <a:r>
              <a:rPr lang="sk-SK" sz="4400" dirty="0" err="1"/>
              <a:t>brillant</a:t>
            </a:r>
            <a:r>
              <a:rPr lang="sk-SK" sz="4400" dirty="0"/>
              <a:t> </a:t>
            </a:r>
            <a:r>
              <a:rPr lang="sk-SK" sz="4400" dirty="0" err="1"/>
              <a:t>business</a:t>
            </a:r>
            <a:r>
              <a:rPr lang="sk-SK" sz="4400" dirty="0"/>
              <a:t> </a:t>
            </a:r>
            <a:r>
              <a:rPr lang="sk-SK" sz="4400" dirty="0" err="1"/>
              <a:t>writing</a:t>
            </a:r>
            <a:r>
              <a:rPr lang="sk-SK" sz="4400" dirty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1845" y="1184988"/>
            <a:ext cx="11234057" cy="53371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k-SK" dirty="0"/>
              <a:t> </a:t>
            </a:r>
            <a:r>
              <a:rPr lang="en-GB" dirty="0"/>
              <a:t>resist the temptation to reply to an offensive letter in a similar tone. Instead answer courteously and do not lower your dignity.</a:t>
            </a:r>
          </a:p>
          <a:p>
            <a:pPr>
              <a:buNone/>
            </a:pPr>
            <a:r>
              <a:rPr lang="en-GB" b="1" u="sng" dirty="0"/>
              <a:t>e. g. </a:t>
            </a:r>
          </a:p>
          <a:p>
            <a:pPr>
              <a:buNone/>
            </a:pPr>
            <a:r>
              <a:rPr lang="en-GB" b="1" dirty="0"/>
              <a:t>Instead of</a:t>
            </a:r>
            <a:r>
              <a:rPr lang="en-GB" b="1" i="1" dirty="0"/>
              <a:t>: </a:t>
            </a:r>
            <a:r>
              <a:rPr lang="en-GB" i="1" dirty="0"/>
              <a:t>Please find below best available rate at the Westin Sydney</a:t>
            </a:r>
          </a:p>
          <a:p>
            <a:pPr>
              <a:buNone/>
            </a:pPr>
            <a:r>
              <a:rPr lang="en-GB" b="1" dirty="0"/>
              <a:t>Say: </a:t>
            </a:r>
            <a:r>
              <a:rPr lang="en-GB" i="1" dirty="0"/>
              <a:t>Here are our best available rates at The Westin Sydney</a:t>
            </a:r>
            <a:endParaRPr lang="sk-SK" i="1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en-GB" b="1" dirty="0"/>
              <a:t>Instead of: </a:t>
            </a:r>
            <a:r>
              <a:rPr lang="en-GB" i="1" dirty="0"/>
              <a:t>Kindly see attached on my department´s performance for last moth.</a:t>
            </a:r>
          </a:p>
          <a:p>
            <a:pPr>
              <a:buNone/>
            </a:pPr>
            <a:r>
              <a:rPr lang="en-GB" b="1" dirty="0"/>
              <a:t>Say: </a:t>
            </a:r>
            <a:r>
              <a:rPr lang="en-GB" i="1" dirty="0"/>
              <a:t>Here is my performance report for March 2022.</a:t>
            </a:r>
            <a:endParaRPr lang="sk-SK" i="1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en-GB" b="1" dirty="0"/>
              <a:t>Instead of: </a:t>
            </a:r>
            <a:r>
              <a:rPr lang="en-GB" i="1" dirty="0"/>
              <a:t>Your immediate feedback will be highly appreciated so we can advise the guest accordingly.</a:t>
            </a:r>
          </a:p>
          <a:p>
            <a:pPr>
              <a:buNone/>
            </a:pPr>
            <a:r>
              <a:rPr lang="en-GB" b="1" dirty="0"/>
              <a:t>Say: </a:t>
            </a:r>
            <a:r>
              <a:rPr lang="en-GB" i="1" dirty="0"/>
              <a:t>Please let he have your urgent feedback so we can let the guest know.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6572" y="0"/>
            <a:ext cx="11010122" cy="877078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Ten steps to brilliant business  writing</a:t>
            </a:r>
            <a:r>
              <a:rPr lang="en-GB" sz="4000" dirty="0"/>
              <a:t>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7910" y="858417"/>
            <a:ext cx="11616612" cy="556104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b="1" dirty="0">
                <a:highlight>
                  <a:srgbClr val="FFFF00"/>
                </a:highlight>
              </a:rPr>
              <a:t>Use appropriate tone: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dirty="0"/>
              <a:t>in order to achieve its purpose, the tone must be appropriate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dirty="0"/>
              <a:t>even when writing a complaint or replying to one, your message can be conveyed should not be rude or cause offence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dirty="0"/>
              <a:t>avoiding to use appropriate tone could result in a message that sounds aggressive, tactless, rude or offensive</a:t>
            </a:r>
          </a:p>
          <a:p>
            <a:pPr marL="457200" indent="-457200">
              <a:buNone/>
            </a:pPr>
            <a:r>
              <a:rPr lang="en-GB" dirty="0"/>
              <a:t>e. g.</a:t>
            </a:r>
          </a:p>
          <a:p>
            <a:pPr marL="457200" indent="-457200">
              <a:buNone/>
            </a:pPr>
            <a:r>
              <a:rPr lang="en-GB" b="1" dirty="0"/>
              <a:t>Instead of: </a:t>
            </a:r>
            <a:r>
              <a:rPr lang="en-GB" i="1" dirty="0"/>
              <a:t>We cannot do anything about your problem.</a:t>
            </a:r>
          </a:p>
          <a:p>
            <a:pPr marL="457200" indent="-457200">
              <a:buNone/>
            </a:pPr>
            <a:r>
              <a:rPr lang="en-GB" b="1" dirty="0"/>
              <a:t>Say: </a:t>
            </a:r>
            <a:r>
              <a:rPr lang="en-GB" i="1" dirty="0"/>
              <a:t>Unfortunately, we are unable to help you on this occasion</a:t>
            </a:r>
            <a:r>
              <a:rPr lang="en-GB" dirty="0"/>
              <a:t>.</a:t>
            </a:r>
          </a:p>
          <a:p>
            <a:pPr marL="457200" indent="-457200">
              <a:buNone/>
            </a:pPr>
            <a:endParaRPr lang="en-GB" dirty="0"/>
          </a:p>
          <a:p>
            <a:pPr marL="457200" indent="-457200">
              <a:buNone/>
            </a:pPr>
            <a:r>
              <a:rPr lang="en-GB" b="1" dirty="0"/>
              <a:t>Instead of: </a:t>
            </a:r>
            <a:r>
              <a:rPr lang="en-GB" i="1" dirty="0"/>
              <a:t>I am writing to complain because I was very unhappy with the way I was treated in your store today.</a:t>
            </a:r>
          </a:p>
          <a:p>
            <a:pPr marL="457200" indent="-457200">
              <a:buNone/>
            </a:pPr>
            <a:r>
              <a:rPr lang="en-GB" b="1" dirty="0"/>
              <a:t>Say: </a:t>
            </a:r>
            <a:r>
              <a:rPr lang="en-GB" i="1" dirty="0"/>
              <a:t>I was most unhappy with the standard of service I received in your store today.</a:t>
            </a:r>
          </a:p>
          <a:p>
            <a:pPr marL="457200" indent="-457200">
              <a:buFont typeface="Wingdings" pitchFamily="2" charset="2"/>
              <a:buChar char="q"/>
            </a:pP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100F3-A0A8-CFA3-C5D6-6B965FD5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15410"/>
            <a:ext cx="10058400" cy="870011"/>
          </a:xfrm>
        </p:spPr>
        <p:txBody>
          <a:bodyPr/>
          <a:lstStyle/>
          <a:p>
            <a:pPr algn="ctr"/>
            <a:r>
              <a:rPr lang="sk-SK" dirty="0" err="1"/>
              <a:t>Communication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6CC7AD-47CF-70FD-1006-08F8AB2043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18586"/>
            <a:ext cx="10394707" cy="4256000"/>
          </a:xfrm>
        </p:spPr>
        <p:txBody>
          <a:bodyPr>
            <a:normAutofit/>
          </a:bodyPr>
          <a:lstStyle/>
          <a:p>
            <a:r>
              <a:rPr lang="sk-SK" sz="2800" dirty="0" err="1"/>
              <a:t>communication</a:t>
            </a:r>
            <a:r>
              <a:rPr lang="sk-SK" sz="2800" dirty="0"/>
              <a:t> </a:t>
            </a:r>
            <a:r>
              <a:rPr lang="sk-SK" sz="2800" dirty="0" err="1"/>
              <a:t>is</a:t>
            </a:r>
            <a:r>
              <a:rPr lang="sk-SK" sz="2800" dirty="0"/>
              <a:t> a </a:t>
            </a:r>
            <a:r>
              <a:rPr lang="sk-SK" sz="2800" b="1" dirty="0" err="1"/>
              <a:t>lifeblood</a:t>
            </a:r>
            <a:r>
              <a:rPr lang="sk-SK" sz="2800" b="1" dirty="0"/>
              <a:t> </a:t>
            </a:r>
            <a:r>
              <a:rPr lang="sk-SK" sz="2800" dirty="0"/>
              <a:t>of </a:t>
            </a:r>
            <a:r>
              <a:rPr lang="sk-SK" sz="2800" dirty="0" err="1"/>
              <a:t>any</a:t>
            </a:r>
            <a:r>
              <a:rPr lang="sk-SK" sz="2800" dirty="0"/>
              <a:t> </a:t>
            </a:r>
            <a:r>
              <a:rPr lang="sk-SK" sz="2800" dirty="0" err="1"/>
              <a:t>organisation</a:t>
            </a:r>
            <a:endParaRPr lang="sk-SK" sz="2800" dirty="0"/>
          </a:p>
          <a:p>
            <a:r>
              <a:rPr lang="sk-SK" sz="2800" dirty="0" err="1"/>
              <a:t>excellent</a:t>
            </a:r>
            <a:r>
              <a:rPr lang="sk-SK" sz="2800" dirty="0"/>
              <a:t> </a:t>
            </a:r>
            <a:r>
              <a:rPr lang="sk-SK" sz="2800" dirty="0" err="1"/>
              <a:t>communication</a:t>
            </a:r>
            <a:r>
              <a:rPr lang="sk-SK" sz="2800" dirty="0"/>
              <a:t> </a:t>
            </a:r>
            <a:r>
              <a:rPr lang="sk-SK" sz="2800" dirty="0" err="1"/>
              <a:t>skills</a:t>
            </a:r>
            <a:r>
              <a:rPr lang="sk-SK" sz="2800" dirty="0"/>
              <a:t> are </a:t>
            </a:r>
            <a:r>
              <a:rPr lang="sk-SK" sz="2800" dirty="0" err="1"/>
              <a:t>probably</a:t>
            </a:r>
            <a:r>
              <a:rPr lang="sk-SK" sz="2800" dirty="0"/>
              <a:t> </a:t>
            </a:r>
            <a:r>
              <a:rPr lang="sk-SK" sz="2800" b="1" dirty="0" err="1"/>
              <a:t>the</a:t>
            </a:r>
            <a:r>
              <a:rPr lang="sk-SK" sz="2800" b="1" dirty="0"/>
              <a:t> most </a:t>
            </a:r>
            <a:r>
              <a:rPr lang="sk-SK" sz="2800" b="1" dirty="0" err="1"/>
              <a:t>important</a:t>
            </a:r>
            <a:r>
              <a:rPr lang="sk-SK" sz="2800" b="1" dirty="0"/>
              <a:t> </a:t>
            </a:r>
            <a:r>
              <a:rPr lang="sk-SK" sz="2800" b="1" dirty="0" err="1"/>
              <a:t>career</a:t>
            </a:r>
            <a:r>
              <a:rPr lang="sk-SK" sz="2800" b="1" dirty="0"/>
              <a:t> and </a:t>
            </a:r>
            <a:r>
              <a:rPr lang="sk-SK" sz="2800" b="1" dirty="0" err="1"/>
              <a:t>personal</a:t>
            </a:r>
            <a:r>
              <a:rPr lang="sk-SK" sz="2800" b="1" dirty="0"/>
              <a:t> </a:t>
            </a:r>
            <a:r>
              <a:rPr lang="sk-SK" sz="2800" b="1" dirty="0" err="1"/>
              <a:t>skills</a:t>
            </a:r>
            <a:r>
              <a:rPr lang="sk-SK" sz="2800" b="1" dirty="0"/>
              <a:t> </a:t>
            </a:r>
            <a:r>
              <a:rPr lang="sk-SK" sz="2800" dirty="0" err="1"/>
              <a:t>you</a:t>
            </a:r>
            <a:r>
              <a:rPr lang="sk-SK" sz="2800" dirty="0"/>
              <a:t> </a:t>
            </a:r>
            <a:r>
              <a:rPr lang="sk-SK" sz="2800" dirty="0" err="1"/>
              <a:t>can</a:t>
            </a:r>
            <a:r>
              <a:rPr lang="sk-SK" sz="2800" dirty="0"/>
              <a:t> </a:t>
            </a:r>
            <a:r>
              <a:rPr lang="sk-SK" sz="2800" dirty="0" err="1"/>
              <a:t>posses</a:t>
            </a:r>
            <a:endParaRPr lang="sk-SK" sz="2800" dirty="0"/>
          </a:p>
          <a:p>
            <a:r>
              <a:rPr lang="sk-SK" sz="2800" dirty="0" err="1"/>
              <a:t>improving</a:t>
            </a:r>
            <a:r>
              <a:rPr lang="sk-SK" sz="2800" dirty="0"/>
              <a:t> </a:t>
            </a:r>
            <a:r>
              <a:rPr lang="sk-SK" sz="2800" dirty="0" err="1"/>
              <a:t>your</a:t>
            </a:r>
            <a:r>
              <a:rPr lang="sk-SK" sz="2800" dirty="0"/>
              <a:t> </a:t>
            </a:r>
            <a:r>
              <a:rPr lang="sk-SK" sz="2800" dirty="0" err="1"/>
              <a:t>communication</a:t>
            </a:r>
            <a:r>
              <a:rPr lang="sk-SK" sz="2800" dirty="0"/>
              <a:t> </a:t>
            </a:r>
            <a:r>
              <a:rPr lang="sk-SK" sz="2800" dirty="0" err="1"/>
              <a:t>skills</a:t>
            </a:r>
            <a:r>
              <a:rPr lang="sk-SK" sz="2800" dirty="0"/>
              <a:t> </a:t>
            </a:r>
            <a:r>
              <a:rPr lang="sk-SK" sz="2800" b="1" dirty="0" err="1"/>
              <a:t>will</a:t>
            </a:r>
            <a:r>
              <a:rPr lang="sk-SK" sz="2800" b="1" dirty="0"/>
              <a:t> </a:t>
            </a:r>
            <a:r>
              <a:rPr lang="sk-SK" sz="2800" b="1" dirty="0" err="1"/>
              <a:t>put</a:t>
            </a:r>
            <a:r>
              <a:rPr lang="sk-SK" sz="2800" b="1" dirty="0"/>
              <a:t> </a:t>
            </a:r>
            <a:r>
              <a:rPr lang="sk-SK" sz="2800" b="1" dirty="0" err="1"/>
              <a:t>you</a:t>
            </a:r>
            <a:r>
              <a:rPr lang="sk-SK" sz="2800" b="1" dirty="0"/>
              <a:t> </a:t>
            </a:r>
            <a:r>
              <a:rPr lang="sk-SK" sz="2800" b="1" dirty="0" err="1"/>
              <a:t>ahead</a:t>
            </a:r>
            <a:r>
              <a:rPr lang="sk-SK" sz="2800" b="1" dirty="0"/>
              <a:t> of </a:t>
            </a:r>
            <a:r>
              <a:rPr lang="sk-SK" sz="2800" b="1" dirty="0" err="1"/>
              <a:t>other</a:t>
            </a:r>
            <a:r>
              <a:rPr lang="sk-SK" sz="2800" b="1" dirty="0"/>
              <a:t> </a:t>
            </a:r>
            <a:r>
              <a:rPr lang="sk-SK" sz="2800" b="1" dirty="0" err="1"/>
              <a:t>people</a:t>
            </a:r>
            <a:r>
              <a:rPr lang="sk-SK" sz="2800" b="1" dirty="0"/>
              <a:t> </a:t>
            </a:r>
            <a:r>
              <a:rPr lang="sk-SK" sz="2800" dirty="0" err="1"/>
              <a:t>when</a:t>
            </a:r>
            <a:r>
              <a:rPr lang="sk-SK" sz="2800" dirty="0"/>
              <a:t> </a:t>
            </a:r>
            <a:r>
              <a:rPr lang="sk-SK" sz="2800" dirty="0" err="1"/>
              <a:t>it</a:t>
            </a:r>
            <a:r>
              <a:rPr lang="sk-SK" sz="2800" dirty="0"/>
              <a:t> </a:t>
            </a:r>
            <a:r>
              <a:rPr lang="sk-SK" sz="2800" dirty="0" err="1"/>
              <a:t>comes</a:t>
            </a:r>
            <a:r>
              <a:rPr lang="sk-SK" sz="2800" dirty="0"/>
              <a:t> to </a:t>
            </a:r>
            <a:r>
              <a:rPr lang="sk-SK" sz="2800" dirty="0" err="1"/>
              <a:t>getting</a:t>
            </a:r>
            <a:r>
              <a:rPr lang="sk-SK" sz="2800" dirty="0"/>
              <a:t> </a:t>
            </a:r>
            <a:r>
              <a:rPr lang="sk-SK" sz="2800" dirty="0" err="1"/>
              <a:t>job</a:t>
            </a:r>
            <a:r>
              <a:rPr lang="sk-SK" sz="2800" dirty="0"/>
              <a:t>, </a:t>
            </a:r>
            <a:r>
              <a:rPr lang="sk-SK" sz="2800" dirty="0" err="1"/>
              <a:t>gaining</a:t>
            </a:r>
            <a:r>
              <a:rPr lang="sk-SK" sz="2800" dirty="0"/>
              <a:t> </a:t>
            </a:r>
            <a:r>
              <a:rPr lang="sk-SK" sz="2800" dirty="0" err="1"/>
              <a:t>promotion</a:t>
            </a:r>
            <a:r>
              <a:rPr lang="sk-SK" sz="2800" dirty="0"/>
              <a:t>, </a:t>
            </a:r>
            <a:r>
              <a:rPr lang="sk-SK" sz="2800" dirty="0" err="1"/>
              <a:t>even</a:t>
            </a:r>
            <a:r>
              <a:rPr lang="sk-SK" sz="2800" dirty="0"/>
              <a:t> just </a:t>
            </a:r>
            <a:r>
              <a:rPr lang="sk-SK" sz="2800" dirty="0" err="1"/>
              <a:t>getting</a:t>
            </a:r>
            <a:r>
              <a:rPr lang="sk-SK" sz="2800" dirty="0"/>
              <a:t> </a:t>
            </a:r>
            <a:r>
              <a:rPr lang="sk-SK" sz="2800" dirty="0" err="1"/>
              <a:t>your</a:t>
            </a:r>
            <a:r>
              <a:rPr lang="sk-SK" sz="2800" dirty="0"/>
              <a:t> </a:t>
            </a:r>
            <a:r>
              <a:rPr lang="sk-SK" sz="2800" dirty="0" err="1"/>
              <a:t>job</a:t>
            </a:r>
            <a:r>
              <a:rPr lang="sk-SK" sz="2800" dirty="0"/>
              <a:t> done</a:t>
            </a:r>
          </a:p>
          <a:p>
            <a:r>
              <a:rPr lang="sk-SK" sz="2800" dirty="0" err="1"/>
              <a:t>developing</a:t>
            </a:r>
            <a:r>
              <a:rPr lang="sk-SK" sz="2800" dirty="0"/>
              <a:t> </a:t>
            </a:r>
            <a:r>
              <a:rPr lang="sk-SK" sz="2800" dirty="0" err="1"/>
              <a:t>your</a:t>
            </a:r>
            <a:r>
              <a:rPr lang="sk-SK" sz="2800" dirty="0"/>
              <a:t> </a:t>
            </a:r>
            <a:r>
              <a:rPr lang="sk-SK" sz="2800" dirty="0" err="1"/>
              <a:t>communication</a:t>
            </a:r>
            <a:r>
              <a:rPr lang="sk-SK" sz="2800" dirty="0"/>
              <a:t> </a:t>
            </a:r>
            <a:r>
              <a:rPr lang="sk-SK" sz="2800" dirty="0" err="1"/>
              <a:t>skills</a:t>
            </a:r>
            <a:r>
              <a:rPr lang="sk-SK" sz="2800" dirty="0"/>
              <a:t> </a:t>
            </a:r>
            <a:r>
              <a:rPr lang="sk-SK" sz="2800" b="1" dirty="0" err="1"/>
              <a:t>will</a:t>
            </a:r>
            <a:r>
              <a:rPr lang="sk-SK" sz="2800" b="1" dirty="0"/>
              <a:t> </a:t>
            </a:r>
            <a:r>
              <a:rPr lang="sk-SK" sz="2800" b="1" dirty="0" err="1"/>
              <a:t>help</a:t>
            </a:r>
            <a:r>
              <a:rPr lang="sk-SK" sz="2800" b="1" dirty="0"/>
              <a:t> </a:t>
            </a:r>
            <a:r>
              <a:rPr lang="sk-SK" sz="2800" b="1" dirty="0" err="1"/>
              <a:t>you</a:t>
            </a:r>
            <a:r>
              <a:rPr lang="sk-SK" sz="2800" b="1" dirty="0"/>
              <a:t> to </a:t>
            </a:r>
            <a:r>
              <a:rPr lang="sk-SK" sz="2800" b="1" dirty="0" err="1"/>
              <a:t>build</a:t>
            </a:r>
            <a:r>
              <a:rPr lang="sk-SK" sz="2800" b="1" dirty="0"/>
              <a:t> </a:t>
            </a:r>
            <a:r>
              <a:rPr lang="sk-SK" sz="2800" dirty="0" err="1"/>
              <a:t>successful</a:t>
            </a:r>
            <a:r>
              <a:rPr lang="sk-SK" sz="2800" dirty="0"/>
              <a:t> </a:t>
            </a:r>
            <a:r>
              <a:rPr lang="sk-SK" sz="2800" dirty="0" err="1"/>
              <a:t>relationships</a:t>
            </a:r>
            <a:r>
              <a:rPr lang="sk-SK" sz="2800" dirty="0"/>
              <a:t> </a:t>
            </a:r>
            <a:r>
              <a:rPr lang="sk-SK" sz="2800" dirty="0" err="1"/>
              <a:t>both</a:t>
            </a:r>
            <a:r>
              <a:rPr lang="sk-SK" sz="2800" dirty="0"/>
              <a:t> </a:t>
            </a:r>
            <a:r>
              <a:rPr lang="sk-SK" sz="2800" dirty="0" err="1"/>
              <a:t>personally</a:t>
            </a:r>
            <a:r>
              <a:rPr lang="sk-SK" sz="2800" dirty="0"/>
              <a:t> and </a:t>
            </a:r>
            <a:r>
              <a:rPr lang="sk-SK" sz="2800" dirty="0" err="1"/>
              <a:t>professionally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364979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21298"/>
            <a:ext cx="10058400" cy="905069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Ten steps to brilliant business  writing</a:t>
            </a:r>
            <a:r>
              <a:rPr lang="en-GB" sz="4000" dirty="0"/>
              <a:t>.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0506" y="1101012"/>
            <a:ext cx="11215396" cy="5071188"/>
          </a:xfrm>
        </p:spPr>
        <p:txBody>
          <a:bodyPr/>
          <a:lstStyle/>
          <a:p>
            <a:pPr>
              <a:buNone/>
            </a:pPr>
            <a:r>
              <a:rPr lang="sk-SK" dirty="0" err="1"/>
              <a:t>Here</a:t>
            </a:r>
            <a:r>
              <a:rPr lang="sk-SK" dirty="0"/>
              <a:t> are </a:t>
            </a:r>
            <a:r>
              <a:rPr lang="sk-SK" dirty="0" err="1"/>
              <a:t>some</a:t>
            </a:r>
            <a:r>
              <a:rPr lang="sk-SK" dirty="0"/>
              <a:t> </a:t>
            </a:r>
            <a:r>
              <a:rPr lang="sk-SK" dirty="0" err="1"/>
              <a:t>expressions</a:t>
            </a:r>
            <a:r>
              <a:rPr lang="sk-SK" dirty="0"/>
              <a:t> to </a:t>
            </a:r>
            <a:r>
              <a:rPr lang="sk-SK" dirty="0" err="1"/>
              <a:t>avoid</a:t>
            </a:r>
            <a:r>
              <a:rPr lang="sk-SK" dirty="0"/>
              <a:t> in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business</a:t>
            </a:r>
            <a:r>
              <a:rPr lang="sk-SK" dirty="0"/>
              <a:t> </a:t>
            </a:r>
            <a:r>
              <a:rPr lang="sk-SK" dirty="0" err="1"/>
              <a:t>writing</a:t>
            </a:r>
            <a:r>
              <a:rPr lang="sk-SK" dirty="0"/>
              <a:t>: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2516956" y="1548882"/>
            <a:ext cx="8278561" cy="4623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Your failure to reply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You did not see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We must insist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You should not expect to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Your refusal to co-operate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You have ignored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This is not our fault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I can </a:t>
            </a:r>
            <a:r>
              <a:rPr lang="sk-SK" sz="2400" dirty="0">
                <a:solidFill>
                  <a:srgbClr val="0070C0"/>
                </a:solidFill>
              </a:rPr>
              <a:t>a</a:t>
            </a:r>
            <a:r>
              <a:rPr lang="en-GB" sz="2400" dirty="0" err="1">
                <a:solidFill>
                  <a:srgbClr val="0070C0"/>
                </a:solidFill>
              </a:rPr>
              <a:t>ssure</a:t>
            </a:r>
            <a:r>
              <a:rPr lang="en-GB" sz="2400" dirty="0">
                <a:solidFill>
                  <a:srgbClr val="0070C0"/>
                </a:solidFill>
              </a:rPr>
              <a:t> you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You failed to 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I have received your complaint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6570" y="0"/>
            <a:ext cx="11865429" cy="1035698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Ten steps to brilliant business  writing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5861" y="1119673"/>
            <a:ext cx="11374017" cy="5328261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400" dirty="0">
                <a:highlight>
                  <a:srgbClr val="FFFF00"/>
                </a:highlight>
              </a:rPr>
              <a:t>Use short sentences: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2400" dirty="0"/>
              <a:t>message that is </a:t>
            </a:r>
            <a:r>
              <a:rPr lang="en-GB" sz="2400" b="1" dirty="0"/>
              <a:t>direct</a:t>
            </a:r>
            <a:r>
              <a:rPr lang="en-GB" sz="2400" dirty="0"/>
              <a:t>, </a:t>
            </a:r>
            <a:r>
              <a:rPr lang="en-GB" sz="2400" b="1" dirty="0"/>
              <a:t>straight</a:t>
            </a:r>
            <a:r>
              <a:rPr lang="en-GB" sz="2400" dirty="0"/>
              <a:t> and </a:t>
            </a:r>
            <a:r>
              <a:rPr lang="en-GB" sz="2400" b="1" dirty="0"/>
              <a:t>courteous</a:t>
            </a:r>
            <a:r>
              <a:rPr lang="en-GB" sz="2400" dirty="0"/>
              <a:t>, will be appreciated</a:t>
            </a:r>
            <a:endParaRPr lang="en-GB" dirty="0"/>
          </a:p>
          <a:p>
            <a:pPr marL="457200" indent="-457200">
              <a:buNone/>
            </a:pP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26776"/>
              </p:ext>
            </p:extLst>
          </p:nvPr>
        </p:nvGraphicFramePr>
        <p:xfrm>
          <a:off x="615820" y="2231225"/>
          <a:ext cx="11150082" cy="4078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5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5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/>
                        <a:t>Instead of:</a:t>
                      </a:r>
                      <a:endParaRPr lang="sk-SK" sz="2400" noProof="0" dirty="0"/>
                    </a:p>
                    <a:p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/>
                        <a:t>Say: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noProof="0" dirty="0"/>
                        <a:t>in spite of the fact that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noProof="0" dirty="0">
                          <a:solidFill>
                            <a:srgbClr val="0070C0"/>
                          </a:solidFill>
                        </a:rPr>
                        <a:t>In</a:t>
                      </a:r>
                      <a:r>
                        <a:rPr lang="en-GB" sz="2400" baseline="0" noProof="0" dirty="0">
                          <a:solidFill>
                            <a:srgbClr val="0070C0"/>
                          </a:solidFill>
                        </a:rPr>
                        <a:t> the very near future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baseline="0" noProof="0" dirty="0"/>
                        <a:t>at a later date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baseline="0" noProof="0" dirty="0">
                          <a:solidFill>
                            <a:srgbClr val="0070C0"/>
                          </a:solidFill>
                        </a:rPr>
                        <a:t>We would like to ask you to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baseline="0" noProof="0" dirty="0"/>
                        <a:t>in the event that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baseline="0" noProof="0" dirty="0">
                          <a:solidFill>
                            <a:srgbClr val="0070C0"/>
                          </a:solidFill>
                        </a:rPr>
                        <a:t>at the present moment in time</a:t>
                      </a:r>
                      <a:endParaRPr lang="en-GB" sz="2400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noProof="0" dirty="0"/>
                        <a:t>Despite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noProof="0" dirty="0">
                          <a:solidFill>
                            <a:srgbClr val="0070C0"/>
                          </a:solidFill>
                        </a:rPr>
                        <a:t>soon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noProof="0" dirty="0"/>
                        <a:t>later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noProof="0" dirty="0">
                          <a:solidFill>
                            <a:srgbClr val="0070C0"/>
                          </a:solidFill>
                        </a:rPr>
                        <a:t>Please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noProof="0" dirty="0"/>
                        <a:t>if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noProof="0" dirty="0">
                          <a:solidFill>
                            <a:srgbClr val="0070C0"/>
                          </a:solidFill>
                        </a:rPr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4522" y="1"/>
            <a:ext cx="11457992" cy="895738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Ten steps to brilliant business  writing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93103"/>
            <a:ext cx="11364686" cy="537909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GB" sz="2400" b="1" dirty="0">
                <a:highlight>
                  <a:srgbClr val="FFFF00"/>
                </a:highlight>
              </a:rPr>
              <a:t>use modern language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2400" dirty="0"/>
              <a:t>a good business message will use </a:t>
            </a:r>
            <a:r>
              <a:rPr lang="en-GB" sz="2400" b="1" dirty="0"/>
              <a:t>no more words that are necessary</a:t>
            </a:r>
            <a:r>
              <a:rPr lang="en-GB" sz="2400" dirty="0"/>
              <a:t> to convey a clear and accurate message</a:t>
            </a:r>
          </a:p>
          <a:p>
            <a:pPr marL="457200" indent="-457200">
              <a:buNone/>
            </a:pPr>
            <a:r>
              <a:rPr lang="en-GB" sz="2400" dirty="0"/>
              <a:t>e. g.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Instead of: </a:t>
            </a:r>
            <a:r>
              <a:rPr lang="en-GB" sz="2400" i="1" dirty="0"/>
              <a:t>Enclosed herewith you will find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Say: </a:t>
            </a:r>
            <a:r>
              <a:rPr lang="en-GB" sz="2400" i="1" dirty="0"/>
              <a:t>I enclose</a:t>
            </a:r>
          </a:p>
          <a:p>
            <a:pPr marL="457200" indent="-457200">
              <a:buNone/>
            </a:pPr>
            <a:endParaRPr lang="en-GB" sz="2400" dirty="0"/>
          </a:p>
          <a:p>
            <a:pPr marL="457200" indent="-457200">
              <a:spcBef>
                <a:spcPts val="0"/>
              </a:spcBef>
              <a:buNone/>
            </a:pPr>
            <a:r>
              <a:rPr lang="en-GB" sz="2400" b="1" dirty="0"/>
              <a:t>Instead of: </a:t>
            </a:r>
            <a:r>
              <a:rPr lang="en-GB" sz="2400" i="1" dirty="0"/>
              <a:t>Would you be good enough to advise me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GB" sz="2400" b="1" dirty="0"/>
              <a:t>Say: </a:t>
            </a:r>
            <a:r>
              <a:rPr lang="en-GB" sz="2400" i="1" dirty="0"/>
              <a:t>Please let me know</a:t>
            </a:r>
          </a:p>
          <a:p>
            <a:pPr marL="457200" indent="-457200">
              <a:buNone/>
            </a:pPr>
            <a:endParaRPr lang="en-GB" sz="2400" dirty="0"/>
          </a:p>
          <a:p>
            <a:pPr marL="457200" indent="-457200">
              <a:spcBef>
                <a:spcPts val="0"/>
              </a:spcBef>
              <a:buNone/>
            </a:pPr>
            <a:r>
              <a:rPr lang="en-GB" sz="2400" b="1" dirty="0"/>
              <a:t>Instead of: </a:t>
            </a:r>
            <a:r>
              <a:rPr lang="en-GB" sz="2400" i="1" dirty="0"/>
              <a:t>We have received your letter of 12 June.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GB" sz="2400" b="1" dirty="0"/>
              <a:t>Say: </a:t>
            </a:r>
            <a:r>
              <a:rPr lang="en-GB" sz="2400" i="1" dirty="0"/>
              <a:t>Thank you for your letter of 12 June.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75578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Ten steps to brilliant business  writing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9877" y="793103"/>
            <a:ext cx="11476653" cy="537909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GB" sz="2400" b="1" dirty="0">
                <a:highlight>
                  <a:srgbClr val="FFFF00"/>
                </a:highlight>
              </a:rPr>
              <a:t>use active and not passive voice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2400" dirty="0"/>
              <a:t>active voice makes your writing </a:t>
            </a:r>
            <a:r>
              <a:rPr lang="en-GB" sz="2400" b="1" dirty="0"/>
              <a:t>more interesting</a:t>
            </a:r>
            <a:r>
              <a:rPr lang="en-GB" sz="2400" dirty="0"/>
              <a:t> and </a:t>
            </a:r>
            <a:r>
              <a:rPr lang="en-GB" sz="2400" b="1" dirty="0"/>
              <a:t>more lively</a:t>
            </a:r>
          </a:p>
          <a:p>
            <a:pPr marL="457200" indent="-457200">
              <a:buNone/>
            </a:pPr>
            <a:r>
              <a:rPr lang="en-GB" sz="2400" dirty="0"/>
              <a:t>e.g.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GB" sz="2400" b="1" dirty="0"/>
              <a:t>Instead of: </a:t>
            </a:r>
            <a:r>
              <a:rPr lang="en-GB" sz="2400" i="1" dirty="0"/>
              <a:t>The new system was developed by our staff.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GB" sz="2400" b="1" dirty="0"/>
              <a:t>Say: </a:t>
            </a:r>
            <a:r>
              <a:rPr lang="en-GB" sz="2400" i="1" dirty="0"/>
              <a:t>Our staff developed the new system.</a:t>
            </a:r>
          </a:p>
          <a:p>
            <a:pPr marL="457200" indent="-457200">
              <a:buNone/>
            </a:pPr>
            <a:endParaRPr lang="en-GB" sz="2400" dirty="0"/>
          </a:p>
          <a:p>
            <a:pPr marL="457200" indent="-457200">
              <a:buNone/>
            </a:pPr>
            <a:r>
              <a:rPr lang="en-GB" sz="2400" b="1" dirty="0"/>
              <a:t>Instead of: </a:t>
            </a:r>
            <a:r>
              <a:rPr lang="en-GB" sz="2400" i="1" dirty="0"/>
              <a:t>Your co-operation is needed in providing the following information for the directory. </a:t>
            </a:r>
          </a:p>
          <a:p>
            <a:pPr marL="457200" indent="-457200">
              <a:buNone/>
            </a:pPr>
            <a:r>
              <a:rPr lang="en-GB" sz="2400" b="1" dirty="0"/>
              <a:t>Say: </a:t>
            </a:r>
            <a:r>
              <a:rPr lang="en-GB" sz="2400" i="1" dirty="0"/>
              <a:t>Please let me have this information for the directory.</a:t>
            </a:r>
            <a:endParaRPr lang="sk-SK" sz="2400" i="1" dirty="0"/>
          </a:p>
          <a:p>
            <a:pPr marL="457200" indent="-457200">
              <a:buNone/>
            </a:pPr>
            <a:endParaRPr lang="en-GB" sz="2400" i="1" dirty="0"/>
          </a:p>
          <a:p>
            <a:pPr marL="457200" indent="-457200">
              <a:spcBef>
                <a:spcPts val="0"/>
              </a:spcBef>
              <a:buNone/>
            </a:pPr>
            <a:r>
              <a:rPr lang="en-GB" sz="2400" b="1" dirty="0"/>
              <a:t>Instead of: </a:t>
            </a:r>
            <a:r>
              <a:rPr lang="en-GB" sz="2400" i="1" dirty="0"/>
              <a:t>These notes should be read carefully before completing the form.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GB" sz="2400" b="1" dirty="0"/>
              <a:t>Say: </a:t>
            </a:r>
            <a:r>
              <a:rPr lang="en-GB" sz="2400" i="1" dirty="0"/>
              <a:t>Please read these notes carefully.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11968"/>
            <a:ext cx="10058400" cy="793102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Ten steps to brilliant business  writing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1845" y="1119673"/>
            <a:ext cx="11131420" cy="5052527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400" b="1" dirty="0">
                <a:highlight>
                  <a:srgbClr val="FFFF00"/>
                </a:highlight>
              </a:rPr>
              <a:t>use positive language</a:t>
            </a:r>
            <a:r>
              <a:rPr lang="en-GB" sz="2400" b="1" dirty="0"/>
              <a:t>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2400" dirty="0"/>
              <a:t>presenting yourself as an optimist is a well-proven strategy of success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2400" dirty="0"/>
              <a:t>avoid using ´but´</a:t>
            </a:r>
            <a:r>
              <a:rPr lang="sk-SK" sz="2400" dirty="0"/>
              <a:t> </a:t>
            </a:r>
            <a:r>
              <a:rPr lang="en-GB" sz="2400" dirty="0"/>
              <a:t>wherever possible – the reader will just focus on the negative</a:t>
            </a:r>
          </a:p>
          <a:p>
            <a:pPr marL="457200" indent="-457200">
              <a:buNone/>
            </a:pPr>
            <a:endParaRPr lang="en-GB" dirty="0"/>
          </a:p>
          <a:p>
            <a:pPr marL="457200" indent="-457200">
              <a:buNone/>
            </a:pPr>
            <a:r>
              <a:rPr lang="en-GB" dirty="0"/>
              <a:t>e. g. </a:t>
            </a:r>
          </a:p>
          <a:p>
            <a:pPr marL="457200" indent="-457200" algn="ctr">
              <a:buNone/>
            </a:pPr>
            <a:r>
              <a:rPr lang="en-GB" sz="2400" b="1" dirty="0">
                <a:solidFill>
                  <a:srgbClr val="0070C0"/>
                </a:solidFill>
              </a:rPr>
              <a:t>This model is very popular but it only does 35 miles per gallon.</a:t>
            </a:r>
          </a:p>
          <a:p>
            <a:pPr marL="457200" indent="-457200" algn="ctr">
              <a:buNone/>
            </a:pPr>
            <a:r>
              <a:rPr lang="en-GB" sz="2400" b="1" dirty="0">
                <a:solidFill>
                  <a:srgbClr val="0070C0"/>
                </a:solidFill>
              </a:rPr>
              <a:t>This model is very </a:t>
            </a:r>
            <a:r>
              <a:rPr lang="en-GB" sz="2400" b="1" dirty="0" err="1">
                <a:solidFill>
                  <a:srgbClr val="0070C0"/>
                </a:solidFill>
              </a:rPr>
              <a:t>popul</a:t>
            </a:r>
            <a:r>
              <a:rPr lang="sk-SK" sz="2400" b="1" dirty="0">
                <a:solidFill>
                  <a:srgbClr val="0070C0"/>
                </a:solidFill>
              </a:rPr>
              <a:t>a</a:t>
            </a:r>
            <a:r>
              <a:rPr lang="en-GB" sz="2400" b="1" dirty="0">
                <a:solidFill>
                  <a:srgbClr val="0070C0"/>
                </a:solidFill>
              </a:rPr>
              <a:t>r and it does 35 miles per gallon.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216" y="158621"/>
            <a:ext cx="11541967" cy="849085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Ten steps to brilliant business  writing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6314" y="1277139"/>
            <a:ext cx="11299372" cy="54222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sk-SK" sz="2400" b="1" dirty="0" err="1">
                <a:highlight>
                  <a:srgbClr val="FFFF00"/>
                </a:highlight>
              </a:rPr>
              <a:t>avoid</a:t>
            </a:r>
            <a:r>
              <a:rPr lang="sk-SK" sz="2400" b="1" dirty="0">
                <a:highlight>
                  <a:srgbClr val="FFFF00"/>
                </a:highlight>
              </a:rPr>
              <a:t> </a:t>
            </a:r>
            <a:r>
              <a:rPr lang="sk-SK" sz="2400" b="1" dirty="0" err="1">
                <a:highlight>
                  <a:srgbClr val="FFFF00"/>
                </a:highlight>
              </a:rPr>
              <a:t>nominalisations</a:t>
            </a:r>
            <a:r>
              <a:rPr lang="sk-SK" sz="2400" b="1" dirty="0">
                <a:highlight>
                  <a:srgbClr val="FFFF00"/>
                </a:highlight>
              </a:rPr>
              <a:t> (</a:t>
            </a:r>
            <a:r>
              <a:rPr lang="sk-SK" sz="2400" b="1" dirty="0" err="1">
                <a:highlight>
                  <a:srgbClr val="FFFF00"/>
                </a:highlight>
              </a:rPr>
              <a:t>using</a:t>
            </a:r>
            <a:r>
              <a:rPr lang="sk-SK" sz="2400" b="1" dirty="0">
                <a:highlight>
                  <a:srgbClr val="FFFF00"/>
                </a:highlight>
              </a:rPr>
              <a:t> a </a:t>
            </a:r>
            <a:r>
              <a:rPr lang="sk-SK" sz="2400" b="1" dirty="0" err="1">
                <a:highlight>
                  <a:srgbClr val="FFFF00"/>
                </a:highlight>
              </a:rPr>
              <a:t>noun</a:t>
            </a:r>
            <a:r>
              <a:rPr lang="sk-SK" sz="2400" b="1" dirty="0">
                <a:highlight>
                  <a:srgbClr val="FFFF00"/>
                </a:highlight>
              </a:rPr>
              <a:t> </a:t>
            </a:r>
            <a:r>
              <a:rPr lang="sk-SK" sz="2400" b="1" dirty="0" err="1">
                <a:highlight>
                  <a:srgbClr val="FFFF00"/>
                </a:highlight>
              </a:rPr>
              <a:t>instead</a:t>
            </a:r>
            <a:r>
              <a:rPr lang="sk-SK" sz="2400" b="1" dirty="0">
                <a:highlight>
                  <a:srgbClr val="FFFF00"/>
                </a:highlight>
              </a:rPr>
              <a:t> of a </a:t>
            </a:r>
            <a:r>
              <a:rPr lang="sk-SK" sz="2400" b="1" dirty="0" err="1">
                <a:highlight>
                  <a:srgbClr val="FFFF00"/>
                </a:highlight>
              </a:rPr>
              <a:t>verb</a:t>
            </a:r>
            <a:r>
              <a:rPr lang="sk-SK" sz="2400" b="1" dirty="0">
                <a:highlight>
                  <a:srgbClr val="FFFF00"/>
                </a:highlight>
              </a:rPr>
              <a:t>):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/>
              <a:t> </a:t>
            </a:r>
            <a:r>
              <a:rPr lang="en-US" sz="2400" dirty="0"/>
              <a:t>this habit is very common, using a verb, e.g. </a:t>
            </a:r>
            <a:r>
              <a:rPr lang="en-US" sz="2400" i="1" dirty="0">
                <a:highlight>
                  <a:srgbClr val="00FFFF"/>
                </a:highlight>
              </a:rPr>
              <a:t>to </a:t>
            </a:r>
            <a:r>
              <a:rPr lang="en-US" sz="2400" i="1" dirty="0" err="1">
                <a:highlight>
                  <a:srgbClr val="00FFFF"/>
                </a:highlight>
              </a:rPr>
              <a:t>realise</a:t>
            </a:r>
            <a:r>
              <a:rPr lang="en-US" sz="2400" dirty="0"/>
              <a:t>, the writer uses the related non</a:t>
            </a:r>
            <a:r>
              <a:rPr lang="sk-SK" sz="2400" dirty="0"/>
              <a:t>, </a:t>
            </a:r>
            <a:r>
              <a:rPr lang="sk-SK" sz="2400" i="1" dirty="0" err="1">
                <a:highlight>
                  <a:srgbClr val="00FFFF"/>
                </a:highlight>
              </a:rPr>
              <a:t>realisation</a:t>
            </a:r>
            <a:endParaRPr lang="sk-SK" sz="2400" i="1" dirty="0">
              <a:highlight>
                <a:srgbClr val="00FFFF"/>
              </a:highligh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/>
              <a:t> e. g.</a:t>
            </a:r>
          </a:p>
          <a:p>
            <a:pPr>
              <a:buFont typeface="Wingdings" panose="05000000000000000000" pitchFamily="2" charset="2"/>
              <a:buChar char="q"/>
            </a:pPr>
            <a:endParaRPr lang="sk-SK" sz="2400" dirty="0"/>
          </a:p>
          <a:p>
            <a:pPr>
              <a:buFont typeface="Wingdings" panose="05000000000000000000" pitchFamily="2" charset="2"/>
              <a:buChar char="q"/>
            </a:pPr>
            <a:endParaRPr lang="sk-SK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/>
              <a:t> </a:t>
            </a:r>
            <a:r>
              <a:rPr lang="en-US" sz="2400" b="1" dirty="0" err="1"/>
              <a:t>nominalisations</a:t>
            </a:r>
            <a:r>
              <a:rPr lang="en-US" sz="2400" dirty="0"/>
              <a:t> lengthen our sentences and make the writing less lively, less human and more official sounding</a:t>
            </a:r>
            <a:endParaRPr lang="sk-SK" sz="2400" dirty="0"/>
          </a:p>
          <a:p>
            <a:pPr marL="0" indent="0">
              <a:buNone/>
            </a:pPr>
            <a:r>
              <a:rPr lang="en-US" sz="2400" b="1" dirty="0"/>
              <a:t>Instead of: </a:t>
            </a:r>
            <a:r>
              <a:rPr lang="en-US" sz="2400" i="1" dirty="0"/>
              <a:t>The accountant </a:t>
            </a:r>
            <a:r>
              <a:rPr lang="en-US" sz="2400" b="1" i="1" dirty="0"/>
              <a:t>has no expectation </a:t>
            </a:r>
            <a:r>
              <a:rPr lang="en-US" sz="2400" i="1" dirty="0"/>
              <a:t>that they will be able to meet their deadline</a:t>
            </a:r>
            <a:r>
              <a:rPr lang="sk-SK" sz="2400" dirty="0"/>
              <a:t>.</a:t>
            </a:r>
          </a:p>
          <a:p>
            <a:pPr marL="0" indent="0">
              <a:buNone/>
            </a:pPr>
            <a:r>
              <a:rPr lang="en-US" sz="2400" b="1" dirty="0"/>
              <a:t>Say: </a:t>
            </a:r>
            <a:r>
              <a:rPr lang="en-US" sz="2400" i="1" dirty="0"/>
              <a:t>The accountant </a:t>
            </a:r>
            <a:r>
              <a:rPr lang="en-US" sz="2400" b="1" i="1" dirty="0"/>
              <a:t>does not expect </a:t>
            </a:r>
            <a:r>
              <a:rPr lang="en-US" sz="2400" i="1" dirty="0"/>
              <a:t>them to meet their deadline</a:t>
            </a:r>
            <a:r>
              <a:rPr lang="sk-SK" sz="2400" i="1" dirty="0"/>
              <a:t>.</a:t>
            </a:r>
            <a:endParaRPr lang="en-US" sz="2400" i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sk-SK" sz="2400" b="1" dirty="0">
              <a:highlight>
                <a:srgbClr val="FFFF00"/>
              </a:highlight>
            </a:endParaRPr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CDBD6F0C-C2C1-6B7C-81E0-A96E09476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12699"/>
              </p:ext>
            </p:extLst>
          </p:nvPr>
        </p:nvGraphicFramePr>
        <p:xfrm>
          <a:off x="1871745" y="2519421"/>
          <a:ext cx="9365006" cy="1112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682503">
                  <a:extLst>
                    <a:ext uri="{9D8B030D-6E8A-4147-A177-3AD203B41FA5}">
                      <a16:colId xmlns:a16="http://schemas.microsoft.com/office/drawing/2014/main" val="213458380"/>
                    </a:ext>
                  </a:extLst>
                </a:gridCol>
                <a:gridCol w="4682503">
                  <a:extLst>
                    <a:ext uri="{9D8B030D-6E8A-4147-A177-3AD203B41FA5}">
                      <a16:colId xmlns:a16="http://schemas.microsoft.com/office/drawing/2014/main" val="3510962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Verb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Nominalisation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7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avoid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the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avoidance</a:t>
                      </a:r>
                      <a:r>
                        <a:rPr lang="sk-SK" dirty="0"/>
                        <a:t> 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51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improve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the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improvement</a:t>
                      </a:r>
                      <a:r>
                        <a:rPr lang="sk-SK" dirty="0"/>
                        <a:t> 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8424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11967"/>
            <a:ext cx="10058400" cy="923731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Ten steps to brilliant business  writing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9167" y="1184989"/>
            <a:ext cx="11196735" cy="49872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sk-SK" sz="2400" dirty="0" err="1">
                <a:highlight>
                  <a:srgbClr val="FFFF00"/>
                </a:highlight>
              </a:rPr>
              <a:t>Use</a:t>
            </a:r>
            <a:r>
              <a:rPr lang="sk-SK" sz="2400" dirty="0">
                <a:highlight>
                  <a:srgbClr val="FFFF00"/>
                </a:highlight>
              </a:rPr>
              <a:t> ´</a:t>
            </a:r>
            <a:r>
              <a:rPr lang="sk-SK" sz="2400" dirty="0" err="1">
                <a:highlight>
                  <a:srgbClr val="FFFF00"/>
                </a:highlight>
              </a:rPr>
              <a:t>you´and</a:t>
            </a:r>
            <a:r>
              <a:rPr lang="sk-SK" sz="2400" dirty="0">
                <a:highlight>
                  <a:srgbClr val="FFFF00"/>
                </a:highlight>
              </a:rPr>
              <a:t> ´</a:t>
            </a:r>
            <a:r>
              <a:rPr lang="sk-SK" sz="2400" dirty="0" err="1">
                <a:highlight>
                  <a:srgbClr val="FFFF00"/>
                </a:highlight>
              </a:rPr>
              <a:t>we</a:t>
            </a:r>
            <a:r>
              <a:rPr lang="sk-SK" sz="2400" dirty="0">
                <a:highlight>
                  <a:srgbClr val="FFFF00"/>
                </a:highlight>
              </a:rPr>
              <a:t>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/>
              <a:t> </a:t>
            </a:r>
            <a:r>
              <a:rPr lang="en-US" sz="2400" dirty="0"/>
              <a:t>even if you are writing a message to many people, write as though you are speaking to only one person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call the reader </a:t>
            </a:r>
            <a:r>
              <a:rPr lang="en-US" sz="2400" b="1" dirty="0"/>
              <a:t>´you´</a:t>
            </a:r>
            <a:endParaRPr lang="sk-SK" sz="2400" b="1" dirty="0"/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r>
              <a:rPr lang="sk-SK" sz="2400" b="1" dirty="0" err="1"/>
              <a:t>Instead</a:t>
            </a:r>
            <a:r>
              <a:rPr lang="sk-SK" sz="2400" b="1" dirty="0"/>
              <a:t> of: </a:t>
            </a:r>
            <a:r>
              <a:rPr lang="sk-SK" sz="2400" i="1" dirty="0" err="1"/>
              <a:t>Advice</a:t>
            </a:r>
            <a:r>
              <a:rPr lang="sk-SK" sz="2400" i="1" dirty="0"/>
              <a:t> </a:t>
            </a:r>
            <a:r>
              <a:rPr lang="sk-SK" sz="2400" i="1" dirty="0" err="1"/>
              <a:t>is</a:t>
            </a:r>
            <a:r>
              <a:rPr lang="sk-SK" sz="2400" i="1" dirty="0"/>
              <a:t> </a:t>
            </a:r>
            <a:r>
              <a:rPr lang="sk-SK" sz="2400" i="1" dirty="0" err="1"/>
              <a:t>available</a:t>
            </a:r>
            <a:r>
              <a:rPr lang="sk-SK" sz="2400" i="1" dirty="0"/>
              <a:t> </a:t>
            </a:r>
            <a:r>
              <a:rPr lang="sk-SK" sz="2400" i="1" dirty="0" err="1"/>
              <a:t>from</a:t>
            </a:r>
            <a:r>
              <a:rPr lang="sk-SK" sz="2400" i="1" dirty="0"/>
              <a:t>...</a:t>
            </a:r>
            <a:endParaRPr lang="sk-SK" sz="2400" b="1" dirty="0"/>
          </a:p>
          <a:p>
            <a:pPr marL="0" indent="0">
              <a:buNone/>
            </a:pPr>
            <a:r>
              <a:rPr lang="sk-SK" sz="2400" b="1" dirty="0" err="1"/>
              <a:t>Say</a:t>
            </a:r>
            <a:r>
              <a:rPr lang="sk-SK" sz="2400" b="1" dirty="0"/>
              <a:t>: </a:t>
            </a:r>
            <a:r>
              <a:rPr lang="sk-SK" sz="2400" i="1" dirty="0" err="1"/>
              <a:t>You</a:t>
            </a:r>
            <a:r>
              <a:rPr lang="sk-SK" sz="2400" i="1" dirty="0"/>
              <a:t> </a:t>
            </a:r>
            <a:r>
              <a:rPr lang="sk-SK" sz="2400" i="1" dirty="0" err="1"/>
              <a:t>can</a:t>
            </a:r>
            <a:r>
              <a:rPr lang="sk-SK" sz="2400" i="1" dirty="0"/>
              <a:t> get </a:t>
            </a:r>
            <a:r>
              <a:rPr lang="sk-SK" sz="2400" i="1" dirty="0" err="1"/>
              <a:t>advice</a:t>
            </a:r>
            <a:r>
              <a:rPr lang="sk-SK" sz="2400" i="1" dirty="0"/>
              <a:t> </a:t>
            </a:r>
            <a:r>
              <a:rPr lang="sk-SK" sz="2400" i="1" dirty="0" err="1"/>
              <a:t>from</a:t>
            </a:r>
            <a:r>
              <a:rPr lang="sk-SK" sz="2400" i="1" dirty="0"/>
              <a:t>...</a:t>
            </a:r>
            <a:endParaRPr lang="en-U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21298"/>
            <a:ext cx="10058400" cy="783771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Ten steps to brilliant business  writing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8498" y="1194318"/>
            <a:ext cx="11122090" cy="497788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sk-SK" sz="2400" dirty="0" err="1">
                <a:highlight>
                  <a:srgbClr val="FFFF00"/>
                </a:highlight>
              </a:rPr>
              <a:t>be</a:t>
            </a:r>
            <a:r>
              <a:rPr lang="sk-SK" sz="2400" dirty="0">
                <a:highlight>
                  <a:srgbClr val="FFFF00"/>
                </a:highlight>
              </a:rPr>
              <a:t> </a:t>
            </a:r>
            <a:r>
              <a:rPr lang="sk-SK" sz="2400" dirty="0" err="1">
                <a:highlight>
                  <a:srgbClr val="FFFF00"/>
                </a:highlight>
              </a:rPr>
              <a:t>consistent</a:t>
            </a:r>
            <a:endParaRPr lang="sk-SK" sz="2400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/>
              <a:t> </a:t>
            </a:r>
            <a:r>
              <a:rPr lang="sk-SK" sz="2400" dirty="0" err="1"/>
              <a:t>consistency</a:t>
            </a:r>
            <a:r>
              <a:rPr lang="sk-SK" sz="2400" dirty="0"/>
              <a:t> </a:t>
            </a:r>
            <a:r>
              <a:rPr lang="sk-SK" sz="2400" dirty="0" err="1"/>
              <a:t>is</a:t>
            </a:r>
            <a:r>
              <a:rPr lang="sk-SK" sz="2400" dirty="0"/>
              <a:t> </a:t>
            </a:r>
            <a:r>
              <a:rPr lang="sk-SK" sz="2400" dirty="0" err="1"/>
              <a:t>very</a:t>
            </a:r>
            <a:r>
              <a:rPr lang="sk-SK" sz="2400" dirty="0"/>
              <a:t> </a:t>
            </a:r>
            <a:r>
              <a:rPr lang="sk-SK" sz="2400" dirty="0" err="1"/>
              <a:t>important</a:t>
            </a:r>
            <a:endParaRPr lang="sk-SK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/>
              <a:t> </a:t>
            </a:r>
            <a:r>
              <a:rPr lang="sk-SK" sz="2400" dirty="0" err="1"/>
              <a:t>keep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standards</a:t>
            </a:r>
            <a:r>
              <a:rPr lang="sk-SK" sz="2400" dirty="0"/>
              <a:t> (</a:t>
            </a:r>
            <a:r>
              <a:rPr lang="sk-SK" sz="2400" dirty="0" err="1"/>
              <a:t>spacing</a:t>
            </a:r>
            <a:r>
              <a:rPr lang="sk-SK" sz="2400" dirty="0"/>
              <a:t>, font, </a:t>
            </a:r>
            <a:r>
              <a:rPr lang="sk-SK" sz="2400" dirty="0" err="1"/>
              <a:t>margins</a:t>
            </a:r>
            <a:r>
              <a:rPr lang="sk-SK" sz="2400" dirty="0"/>
              <a:t>, </a:t>
            </a:r>
            <a:r>
              <a:rPr lang="sk-SK" sz="2400" dirty="0" err="1"/>
              <a:t>date</a:t>
            </a:r>
            <a:r>
              <a:rPr lang="sk-SK" sz="2400" dirty="0"/>
              <a:t>, </a:t>
            </a:r>
            <a:r>
              <a:rPr lang="sk-SK" sz="2400" dirty="0" err="1"/>
              <a:t>names</a:t>
            </a:r>
            <a:r>
              <a:rPr lang="sk-SK" sz="2400" dirty="0"/>
              <a:t>...)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 err="1"/>
              <a:t>Instead</a:t>
            </a:r>
            <a:r>
              <a:rPr lang="sk-SK" sz="2400" b="1" dirty="0"/>
              <a:t> of</a:t>
            </a:r>
            <a:r>
              <a:rPr lang="sk-SK" sz="2400" i="1" dirty="0"/>
              <a:t>: </a:t>
            </a:r>
            <a:r>
              <a:rPr lang="sk-SK" sz="2400" i="1" dirty="0" err="1"/>
              <a:t>The</a:t>
            </a:r>
            <a:r>
              <a:rPr lang="sk-SK" sz="2400" i="1" dirty="0"/>
              <a:t> </a:t>
            </a:r>
            <a:r>
              <a:rPr lang="sk-SK" sz="2400" i="1" dirty="0" err="1"/>
              <a:t>people</a:t>
            </a:r>
            <a:r>
              <a:rPr lang="sk-SK" sz="2400" i="1" dirty="0"/>
              <a:t> </a:t>
            </a:r>
            <a:r>
              <a:rPr lang="sk-SK" sz="2400" i="1" dirty="0" err="1"/>
              <a:t>attending</a:t>
            </a:r>
            <a:r>
              <a:rPr lang="sk-SK" sz="2400" i="1" dirty="0"/>
              <a:t> </a:t>
            </a:r>
            <a:r>
              <a:rPr lang="sk-SK" sz="2400" i="1" dirty="0" err="1"/>
              <a:t>will</a:t>
            </a:r>
            <a:r>
              <a:rPr lang="sk-SK" sz="2400" i="1" dirty="0"/>
              <a:t> </a:t>
            </a:r>
            <a:r>
              <a:rPr lang="sk-SK" sz="2400" i="1" dirty="0" err="1"/>
              <a:t>be</a:t>
            </a:r>
            <a:r>
              <a:rPr lang="sk-SK" sz="2400" i="1" dirty="0"/>
              <a:t> </a:t>
            </a:r>
            <a:r>
              <a:rPr lang="sk-SK" sz="2400" b="1" i="1" dirty="0"/>
              <a:t>John </a:t>
            </a:r>
            <a:r>
              <a:rPr lang="sk-SK" sz="2400" b="1" i="1" dirty="0" err="1"/>
              <a:t>Wilson</a:t>
            </a:r>
            <a:r>
              <a:rPr lang="sk-SK" sz="2400" b="1" i="1" dirty="0"/>
              <a:t>, G Turner, </a:t>
            </a:r>
            <a:r>
              <a:rPr lang="sk-SK" sz="2400" b="1" i="1" dirty="0" err="1"/>
              <a:t>Mandy</a:t>
            </a:r>
            <a:r>
              <a:rPr lang="sk-SK" sz="2400" b="1" i="1" dirty="0"/>
              <a:t> </a:t>
            </a:r>
            <a:r>
              <a:rPr lang="sk-SK" sz="2400" b="1" i="1" dirty="0" err="1"/>
              <a:t>Harrison</a:t>
            </a:r>
            <a:r>
              <a:rPr lang="sk-SK" sz="2400" b="1" i="1" dirty="0"/>
              <a:t> and Bob </a:t>
            </a:r>
            <a:r>
              <a:rPr lang="sk-SK" sz="2400" b="1" i="1" dirty="0" err="1"/>
              <a:t>from</a:t>
            </a:r>
            <a:r>
              <a:rPr lang="sk-SK" sz="2400" b="1" i="1" dirty="0"/>
              <a:t> </a:t>
            </a:r>
            <a:r>
              <a:rPr lang="sk-SK" sz="2400" b="1" i="1" dirty="0" err="1"/>
              <a:t>Sales</a:t>
            </a:r>
            <a:r>
              <a:rPr lang="sk-SK" sz="2400" b="1" i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 err="1"/>
              <a:t>Say</a:t>
            </a:r>
            <a:r>
              <a:rPr lang="sk-SK" sz="2400" b="1" dirty="0"/>
              <a:t>: </a:t>
            </a:r>
            <a:r>
              <a:rPr lang="sk-SK" sz="2400" i="1" dirty="0" err="1"/>
              <a:t>The</a:t>
            </a:r>
            <a:r>
              <a:rPr lang="sk-SK" sz="2400" i="1" dirty="0"/>
              <a:t> </a:t>
            </a:r>
            <a:r>
              <a:rPr lang="sk-SK" sz="2400" i="1" dirty="0" err="1"/>
              <a:t>people</a:t>
            </a:r>
            <a:r>
              <a:rPr lang="sk-SK" sz="2400" i="1" dirty="0"/>
              <a:t> </a:t>
            </a:r>
            <a:r>
              <a:rPr lang="sk-SK" sz="2400" i="1" dirty="0" err="1"/>
              <a:t>attending</a:t>
            </a:r>
            <a:r>
              <a:rPr lang="sk-SK" sz="2400" i="1" dirty="0"/>
              <a:t> </a:t>
            </a:r>
            <a:r>
              <a:rPr lang="sk-SK" sz="2400" i="1" dirty="0" err="1"/>
              <a:t>the</a:t>
            </a:r>
            <a:r>
              <a:rPr lang="sk-SK" sz="2400" i="1" dirty="0"/>
              <a:t> </a:t>
            </a:r>
            <a:r>
              <a:rPr lang="sk-SK" sz="2400" i="1" dirty="0" err="1"/>
              <a:t>next</a:t>
            </a:r>
            <a:r>
              <a:rPr lang="sk-SK" sz="2400" i="1" dirty="0"/>
              <a:t> </a:t>
            </a:r>
            <a:r>
              <a:rPr lang="sk-SK" sz="2400" i="1" dirty="0" err="1"/>
              <a:t>committee</a:t>
            </a:r>
            <a:r>
              <a:rPr lang="sk-SK" sz="2400" i="1" dirty="0"/>
              <a:t> </a:t>
            </a:r>
            <a:r>
              <a:rPr lang="sk-SK" sz="2400" i="1" dirty="0" err="1"/>
              <a:t>meeting</a:t>
            </a:r>
            <a:r>
              <a:rPr lang="sk-SK" sz="2400" i="1" dirty="0"/>
              <a:t> </a:t>
            </a:r>
            <a:r>
              <a:rPr lang="sk-SK" sz="2400" i="1" dirty="0" err="1"/>
              <a:t>will</a:t>
            </a:r>
            <a:r>
              <a:rPr lang="sk-SK" sz="2400" i="1" dirty="0"/>
              <a:t> </a:t>
            </a:r>
            <a:r>
              <a:rPr lang="sk-SK" sz="2400" i="1" dirty="0" err="1"/>
              <a:t>be</a:t>
            </a:r>
            <a:r>
              <a:rPr lang="sk-SK" sz="2400" i="1" dirty="0"/>
              <a:t> </a:t>
            </a:r>
            <a:r>
              <a:rPr lang="sk-SK" sz="2400" b="1" i="1" dirty="0"/>
              <a:t>John </a:t>
            </a:r>
            <a:r>
              <a:rPr lang="sk-SK" sz="2400" b="1" i="1" dirty="0" err="1"/>
              <a:t>Wilson</a:t>
            </a:r>
            <a:r>
              <a:rPr lang="sk-SK" sz="2400" b="1" i="1" dirty="0"/>
              <a:t>, </a:t>
            </a:r>
            <a:r>
              <a:rPr lang="sk-SK" sz="2400" b="1" i="1" dirty="0" err="1"/>
              <a:t>Gloria</a:t>
            </a:r>
            <a:r>
              <a:rPr lang="sk-SK" sz="2400" b="1" i="1" dirty="0"/>
              <a:t> Turner, </a:t>
            </a:r>
            <a:r>
              <a:rPr lang="sk-SK" sz="2400" b="1" i="1" dirty="0" err="1"/>
              <a:t>Mandy</a:t>
            </a:r>
            <a:r>
              <a:rPr lang="sk-SK" sz="2400" b="1" i="1" dirty="0"/>
              <a:t> </a:t>
            </a:r>
            <a:r>
              <a:rPr lang="sk-SK" sz="2400" b="1" i="1" dirty="0" err="1"/>
              <a:t>Harrison</a:t>
            </a:r>
            <a:r>
              <a:rPr lang="sk-SK" sz="2400" b="1" i="1" dirty="0"/>
              <a:t> and Bob Turner.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26B9B-B4D8-F85D-1F4E-E3D9AF0A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5989"/>
            <a:ext cx="10058400" cy="619812"/>
          </a:xfrm>
        </p:spPr>
        <p:txBody>
          <a:bodyPr>
            <a:normAutofit/>
          </a:bodyPr>
          <a:lstStyle/>
          <a:p>
            <a:pPr algn="ctr"/>
            <a:r>
              <a:rPr lang="sk-SK" sz="3200" dirty="0" err="1"/>
              <a:t>Task</a:t>
            </a:r>
            <a:r>
              <a:rPr lang="sk-SK" sz="3200" dirty="0"/>
              <a:t>: </a:t>
            </a:r>
            <a:r>
              <a:rPr lang="sk-SK" sz="3200" dirty="0" err="1"/>
              <a:t>What´s</a:t>
            </a:r>
            <a:r>
              <a:rPr lang="sk-SK" sz="3200" dirty="0"/>
              <a:t> </a:t>
            </a:r>
            <a:r>
              <a:rPr lang="sk-SK" sz="3200" dirty="0" err="1"/>
              <a:t>wrong</a:t>
            </a:r>
            <a:r>
              <a:rPr lang="sk-SK" sz="3200" dirty="0"/>
              <a:t>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07D18B-07E1-DFEA-322E-2A60C2588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772998"/>
            <a:ext cx="11236750" cy="5399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Dear Sirs,</a:t>
            </a:r>
          </a:p>
          <a:p>
            <a:pPr marL="0" indent="0">
              <a:buNone/>
            </a:pPr>
            <a:r>
              <a:rPr lang="en-US" dirty="0"/>
              <a:t>We have received your letter dated 27 March 2022.</a:t>
            </a:r>
          </a:p>
          <a:p>
            <a:pPr marL="0" indent="0">
              <a:buNone/>
            </a:pPr>
            <a:r>
              <a:rPr lang="en-US" dirty="0"/>
              <a:t>We are extremely distressed to learn that an error was made pertaining to your esteemed order. Please be informed </a:t>
            </a:r>
            <a:r>
              <a:rPr lang="sk-SK" dirty="0"/>
              <a:t>t</a:t>
            </a:r>
            <a:r>
              <a:rPr lang="en-US" dirty="0"/>
              <a:t>h</a:t>
            </a:r>
            <a:r>
              <a:rPr lang="sk-SK" dirty="0"/>
              <a:t>a</a:t>
            </a:r>
            <a:r>
              <a:rPr lang="en-US" dirty="0"/>
              <a:t>t the cause of your complaint has been investigated and it actually appears that the error occurred in our packing section and unfortunately it was not discerned before </a:t>
            </a:r>
            <a:r>
              <a:rPr lang="sk-SK" dirty="0"/>
              <a:t>t</a:t>
            </a:r>
            <a:r>
              <a:rPr lang="en-US" dirty="0"/>
              <a:t>his order was </a:t>
            </a:r>
            <a:r>
              <a:rPr lang="en-GB" dirty="0"/>
              <a:t>despatched</a:t>
            </a:r>
            <a:r>
              <a:rPr lang="en-US" dirty="0"/>
              <a:t> to your good self.</a:t>
            </a:r>
          </a:p>
          <a:p>
            <a:pPr marL="0" indent="0">
              <a:buNone/>
            </a:pPr>
            <a:r>
              <a:rPr lang="en-US" dirty="0"/>
              <a:t>Arrangements have been made for a repeat order to be </a:t>
            </a:r>
            <a:r>
              <a:rPr lang="en-GB" dirty="0"/>
              <a:t>despatched</a:t>
            </a:r>
            <a:r>
              <a:rPr lang="en-US" dirty="0"/>
              <a:t> to you immediately and this shou</a:t>
            </a:r>
            <a:r>
              <a:rPr lang="sk-SK" dirty="0"/>
              <a:t>l</a:t>
            </a:r>
            <a:r>
              <a:rPr lang="en-US" dirty="0"/>
              <a:t>d leave our warehouse later today. It is our sincere hope that you will have no cause for further complaint with this replacement order.</a:t>
            </a:r>
          </a:p>
          <a:p>
            <a:pPr marL="0" indent="0">
              <a:buNone/>
            </a:pPr>
            <a:r>
              <a:rPr lang="en-US" dirty="0"/>
              <a:t>Once again we offer our humblest apologies for the unnecessary inconvenience that you have been caused in this instance.</a:t>
            </a:r>
          </a:p>
          <a:p>
            <a:pPr marL="0" indent="0">
              <a:buNone/>
            </a:pPr>
            <a:r>
              <a:rPr lang="en-US" dirty="0"/>
              <a:t>Kindly contact the undersigned if you require any further clarifications.</a:t>
            </a:r>
          </a:p>
          <a:p>
            <a:pPr marL="0" indent="0">
              <a:buNone/>
            </a:pPr>
            <a:r>
              <a:rPr lang="en-US" dirty="0"/>
              <a:t>Very truly yours,   </a:t>
            </a:r>
          </a:p>
          <a:p>
            <a:pPr marL="0" indent="0">
              <a:buNone/>
            </a:pPr>
            <a:r>
              <a:rPr lang="en-US" dirty="0"/>
              <a:t>Zachariah Creep &amp; </a:t>
            </a:r>
            <a:r>
              <a:rPr lang="sk-SK" dirty="0" err="1"/>
              <a:t>Partners</a:t>
            </a:r>
            <a:r>
              <a:rPr lang="sk-SK" dirty="0"/>
              <a:t>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668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E743B-DE51-03B1-C724-D6453057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1022"/>
            <a:ext cx="10058400" cy="710214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Danger</a:t>
            </a:r>
            <a:r>
              <a:rPr lang="sk-SK" dirty="0"/>
              <a:t> of poor </a:t>
            </a:r>
            <a:r>
              <a:rPr lang="sk-SK" dirty="0" err="1"/>
              <a:t>communication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9CEA9A-A97E-684F-6296-8B2014EDC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70012"/>
            <a:ext cx="10058400" cy="5628442"/>
          </a:xfrm>
        </p:spPr>
        <p:txBody>
          <a:bodyPr>
            <a:normAutofit/>
          </a:bodyPr>
          <a:lstStyle/>
          <a:p>
            <a:r>
              <a:rPr lang="en-US" sz="2400" dirty="0"/>
              <a:t>when communication breaks down, it has not only an immediate effect on you and the other person, but also on your whole team</a:t>
            </a:r>
          </a:p>
          <a:p>
            <a:r>
              <a:rPr lang="en-US" sz="2400" dirty="0"/>
              <a:t>let´s take a look at some of the things that could go wrong when we don´t work on our communication skills: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792B5950-0F58-5CFE-C310-B1880CA93031}"/>
              </a:ext>
            </a:extLst>
          </p:cNvPr>
          <p:cNvSpPr/>
          <p:nvPr/>
        </p:nvSpPr>
        <p:spPr>
          <a:xfrm>
            <a:off x="1356109" y="2539014"/>
            <a:ext cx="4314548" cy="2991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misunderstanding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 action taken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business lost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reputation damaged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time wasted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trust lost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FFB349B4-DE95-2F71-FC76-EB6C5F77A8B2}"/>
              </a:ext>
            </a:extLst>
          </p:cNvPr>
          <p:cNvSpPr/>
          <p:nvPr/>
        </p:nvSpPr>
        <p:spPr>
          <a:xfrm>
            <a:off x="5956917" y="2539012"/>
            <a:ext cx="4643021" cy="2991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conflict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relationship ruined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</a:t>
            </a:r>
            <a:r>
              <a:rPr kumimoji="0" lang="sk-S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ng action taken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results not achieved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tense atmosphere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confusion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920AD-8EA2-4FF4-DB94-8438787A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115410"/>
            <a:ext cx="11301274" cy="958788"/>
          </a:xfrm>
        </p:spPr>
        <p:txBody>
          <a:bodyPr/>
          <a:lstStyle/>
          <a:p>
            <a:pPr algn="ctr"/>
            <a:r>
              <a:rPr lang="sk-SK" dirty="0" err="1"/>
              <a:t>Communicating</a:t>
            </a:r>
            <a:r>
              <a:rPr lang="sk-SK" dirty="0"/>
              <a:t> </a:t>
            </a:r>
            <a:r>
              <a:rPr lang="sk-SK" dirty="0" err="1"/>
              <a:t>across</a:t>
            </a:r>
            <a:r>
              <a:rPr lang="sk-SK" dirty="0"/>
              <a:t> </a:t>
            </a:r>
            <a:r>
              <a:rPr lang="sk-SK" dirty="0" err="1"/>
              <a:t>cultures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B2093D-7573-652F-406F-ADE4B90B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69" y="1074197"/>
            <a:ext cx="11097087" cy="5131293"/>
          </a:xfrm>
        </p:spPr>
        <p:txBody>
          <a:bodyPr>
            <a:normAutofit/>
          </a:bodyPr>
          <a:lstStyle/>
          <a:p>
            <a:r>
              <a:rPr lang="en-US" sz="2400" dirty="0"/>
              <a:t>different cultures communicate differently</a:t>
            </a:r>
          </a:p>
          <a:p>
            <a:r>
              <a:rPr lang="en-US" sz="2400" dirty="0"/>
              <a:t>it today´s offices it is usual to communicate with different countries, different nationalities</a:t>
            </a:r>
          </a:p>
          <a:p>
            <a:r>
              <a:rPr lang="en-US" sz="2400" dirty="0"/>
              <a:t>therefore, it is a good idea to appreciate and try to understand each other´s differences</a:t>
            </a:r>
            <a:endParaRPr lang="sk-SK" sz="2400" dirty="0"/>
          </a:p>
          <a:p>
            <a:r>
              <a:rPr lang="en-US" sz="2400" dirty="0"/>
              <a:t>you may </a:t>
            </a:r>
            <a:r>
              <a:rPr lang="en-US" sz="2400" dirty="0" err="1"/>
              <a:t>habe</a:t>
            </a:r>
            <a:r>
              <a:rPr lang="en-US" sz="2400" dirty="0"/>
              <a:t> to adapt your writing style according to the cultures with which you do business</a:t>
            </a:r>
            <a:endParaRPr lang="sk-SK" sz="2400" dirty="0"/>
          </a:p>
          <a:p>
            <a:r>
              <a:rPr lang="en-US" sz="2400" dirty="0"/>
              <a:t>communication is always a challenge – that of conveying your meaning successfully to another person – conveying our meaning in writing is even more challenging</a:t>
            </a:r>
            <a:endParaRPr lang="sk-SK" sz="2400" dirty="0"/>
          </a:p>
          <a:p>
            <a:r>
              <a:rPr lang="en-US" sz="2400" dirty="0"/>
              <a:t>you have to ask yourself if these are the right words to use in writing, considering you are not there to explain them to the reader</a:t>
            </a:r>
          </a:p>
        </p:txBody>
      </p:sp>
    </p:spTree>
    <p:extLst>
      <p:ext uri="{BB962C8B-B14F-4D97-AF65-F5344CB8AC3E}">
        <p14:creationId xmlns:p14="http://schemas.microsoft.com/office/powerpoint/2010/main" val="355538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176F6-31B8-6BA1-DF90-1DA27F17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1" y="115410"/>
            <a:ext cx="11709647" cy="887767"/>
          </a:xfrm>
        </p:spPr>
        <p:txBody>
          <a:bodyPr/>
          <a:lstStyle/>
          <a:p>
            <a:pPr algn="ctr"/>
            <a:r>
              <a:rPr lang="sk-SK" dirty="0" err="1"/>
              <a:t>Communicating</a:t>
            </a:r>
            <a:r>
              <a:rPr lang="sk-SK" dirty="0"/>
              <a:t> </a:t>
            </a:r>
            <a:r>
              <a:rPr lang="sk-SK" dirty="0" err="1"/>
              <a:t>across</a:t>
            </a:r>
            <a:r>
              <a:rPr lang="sk-SK" dirty="0"/>
              <a:t> </a:t>
            </a:r>
            <a:r>
              <a:rPr lang="sk-SK" dirty="0" err="1"/>
              <a:t>cultures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7EB981-8974-2A95-3AA2-859299C19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975" y="1091953"/>
            <a:ext cx="9534618" cy="5080247"/>
          </a:xfrm>
        </p:spPr>
        <p:txBody>
          <a:bodyPr/>
          <a:lstStyle/>
          <a:p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non-native</a:t>
            </a:r>
            <a:r>
              <a:rPr lang="sk-SK" sz="2400" dirty="0"/>
              <a:t> English </a:t>
            </a:r>
            <a:r>
              <a:rPr lang="sk-SK" sz="2400" dirty="0" err="1"/>
              <a:t>speakers</a:t>
            </a:r>
            <a:r>
              <a:rPr lang="sk-SK" sz="2400" dirty="0"/>
              <a:t> – </a:t>
            </a:r>
            <a:r>
              <a:rPr lang="sk-SK" sz="2400" dirty="0" err="1"/>
              <a:t>even</a:t>
            </a:r>
            <a:r>
              <a:rPr lang="sk-SK" sz="2400" dirty="0"/>
              <a:t> more </a:t>
            </a:r>
            <a:r>
              <a:rPr lang="sk-SK" sz="2400" dirty="0" err="1"/>
              <a:t>challenges</a:t>
            </a:r>
            <a:r>
              <a:rPr lang="sk-SK" sz="2400" dirty="0"/>
              <a:t> – </a:t>
            </a:r>
            <a:r>
              <a:rPr lang="sk-SK" sz="2400" dirty="0" err="1"/>
              <a:t>they</a:t>
            </a:r>
            <a:r>
              <a:rPr lang="sk-SK" sz="2400" dirty="0"/>
              <a:t> </a:t>
            </a:r>
            <a:r>
              <a:rPr lang="sk-SK" sz="2400" dirty="0" err="1"/>
              <a:t>have</a:t>
            </a:r>
            <a:r>
              <a:rPr lang="sk-SK" sz="2400" dirty="0"/>
              <a:t> to </a:t>
            </a:r>
            <a:r>
              <a:rPr lang="sk-SK" sz="2400" dirty="0" err="1"/>
              <a:t>translate</a:t>
            </a:r>
            <a:r>
              <a:rPr lang="sk-SK" sz="2400" dirty="0"/>
              <a:t> </a:t>
            </a:r>
            <a:r>
              <a:rPr lang="sk-SK" sz="2400" dirty="0" err="1"/>
              <a:t>their</a:t>
            </a:r>
            <a:r>
              <a:rPr lang="sk-SK" sz="2400" dirty="0"/>
              <a:t> </a:t>
            </a:r>
            <a:r>
              <a:rPr lang="sk-SK" sz="2400" dirty="0" err="1"/>
              <a:t>words</a:t>
            </a:r>
            <a:r>
              <a:rPr lang="sk-SK" sz="2400" dirty="0"/>
              <a:t> </a:t>
            </a:r>
            <a:r>
              <a:rPr lang="sk-SK" sz="2400" dirty="0" err="1"/>
              <a:t>from</a:t>
            </a:r>
            <a:r>
              <a:rPr lang="sk-SK" sz="2400" dirty="0"/>
              <a:t> </a:t>
            </a:r>
            <a:r>
              <a:rPr lang="sk-SK" sz="2400" dirty="0" err="1"/>
              <a:t>their</a:t>
            </a:r>
            <a:r>
              <a:rPr lang="sk-SK" sz="2400" dirty="0"/>
              <a:t> </a:t>
            </a:r>
            <a:r>
              <a:rPr lang="sk-SK" sz="2400" dirty="0" err="1"/>
              <a:t>native</a:t>
            </a:r>
            <a:r>
              <a:rPr lang="sk-SK" sz="2400" dirty="0"/>
              <a:t> </a:t>
            </a:r>
            <a:r>
              <a:rPr lang="sk-SK" sz="2400" dirty="0" err="1"/>
              <a:t>language</a:t>
            </a:r>
            <a:r>
              <a:rPr lang="sk-SK" sz="2400" dirty="0"/>
              <a:t> </a:t>
            </a:r>
            <a:r>
              <a:rPr lang="sk-SK" sz="2400" dirty="0" err="1"/>
              <a:t>into</a:t>
            </a:r>
            <a:r>
              <a:rPr lang="sk-SK" sz="2400" dirty="0"/>
              <a:t> English</a:t>
            </a:r>
          </a:p>
          <a:p>
            <a:endParaRPr lang="sk-SK" sz="2400" dirty="0"/>
          </a:p>
          <a:p>
            <a:pPr marL="0" indent="0">
              <a:buNone/>
            </a:pPr>
            <a:r>
              <a:rPr lang="sk-SK" sz="2400" b="1" dirty="0" err="1">
                <a:highlight>
                  <a:srgbClr val="00FFFF"/>
                </a:highlight>
              </a:rPr>
              <a:t>Simple</a:t>
            </a:r>
            <a:r>
              <a:rPr lang="sk-SK" sz="2400" b="1" dirty="0">
                <a:highlight>
                  <a:srgbClr val="00FFFF"/>
                </a:highlight>
              </a:rPr>
              <a:t> </a:t>
            </a:r>
            <a:r>
              <a:rPr lang="sk-SK" sz="2400" b="1" dirty="0" err="1">
                <a:highlight>
                  <a:srgbClr val="00FFFF"/>
                </a:highlight>
              </a:rPr>
              <a:t>translations</a:t>
            </a:r>
            <a:r>
              <a:rPr lang="sk-SK" sz="2400" b="1" dirty="0">
                <a:highlight>
                  <a:srgbClr val="00FFFF"/>
                </a:highlight>
              </a:rPr>
              <a:t> </a:t>
            </a:r>
            <a:r>
              <a:rPr lang="sk-SK" sz="2400" b="1" dirty="0" err="1">
                <a:highlight>
                  <a:srgbClr val="00FFFF"/>
                </a:highlight>
              </a:rPr>
              <a:t>could</a:t>
            </a:r>
            <a:r>
              <a:rPr lang="sk-SK" sz="2400" b="1" dirty="0">
                <a:highlight>
                  <a:srgbClr val="00FFFF"/>
                </a:highlight>
              </a:rPr>
              <a:t> </a:t>
            </a:r>
            <a:r>
              <a:rPr lang="sk-SK" sz="2400" b="1" dirty="0" err="1">
                <a:highlight>
                  <a:srgbClr val="00FFFF"/>
                </a:highlight>
              </a:rPr>
              <a:t>become</a:t>
            </a:r>
            <a:r>
              <a:rPr lang="sk-SK" sz="2400" b="1" dirty="0">
                <a:highlight>
                  <a:srgbClr val="00FFFF"/>
                </a:highlight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 err="1"/>
              <a:t>overcomplicated</a:t>
            </a:r>
            <a:r>
              <a:rPr lang="sk-SK" sz="2400" dirty="0"/>
              <a:t> or </a:t>
            </a:r>
            <a:r>
              <a:rPr lang="sk-SK" sz="2400" dirty="0" err="1"/>
              <a:t>wordy</a:t>
            </a:r>
            <a:endParaRPr lang="sk-SK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 err="1"/>
              <a:t>focused</a:t>
            </a:r>
            <a:r>
              <a:rPr lang="sk-SK" sz="2400" dirty="0"/>
              <a:t> on </a:t>
            </a:r>
            <a:r>
              <a:rPr lang="sk-SK" sz="2400" dirty="0" err="1"/>
              <a:t>specific</a:t>
            </a:r>
            <a:r>
              <a:rPr lang="sk-SK" sz="2400" dirty="0"/>
              <a:t> </a:t>
            </a:r>
            <a:r>
              <a:rPr lang="sk-SK" sz="2400" dirty="0" err="1"/>
              <a:t>words</a:t>
            </a:r>
            <a:r>
              <a:rPr lang="sk-SK" sz="2400" dirty="0"/>
              <a:t> </a:t>
            </a:r>
            <a:r>
              <a:rPr lang="sk-SK" sz="2400" dirty="0" err="1"/>
              <a:t>rather</a:t>
            </a:r>
            <a:r>
              <a:rPr lang="sk-SK" sz="2400" dirty="0"/>
              <a:t> </a:t>
            </a:r>
            <a:r>
              <a:rPr lang="sk-SK" sz="2400" dirty="0" err="1"/>
              <a:t>than</a:t>
            </a:r>
            <a:r>
              <a:rPr lang="sk-SK" sz="2400" dirty="0"/>
              <a:t> on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whole</a:t>
            </a:r>
            <a:r>
              <a:rPr lang="sk-SK" sz="2400" dirty="0"/>
              <a:t> </a:t>
            </a:r>
            <a:r>
              <a:rPr lang="sk-SK" sz="2400" dirty="0" err="1"/>
              <a:t>meaning</a:t>
            </a:r>
            <a:endParaRPr lang="sk-SK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 err="1"/>
              <a:t>lacking</a:t>
            </a:r>
            <a:r>
              <a:rPr lang="sk-SK" sz="2400" dirty="0"/>
              <a:t> in </a:t>
            </a:r>
            <a:r>
              <a:rPr lang="sk-SK" sz="2400" dirty="0" err="1"/>
              <a:t>any</a:t>
            </a:r>
            <a:r>
              <a:rPr lang="sk-SK" sz="2400" dirty="0"/>
              <a:t> </a:t>
            </a:r>
            <a:r>
              <a:rPr lang="sk-SK" sz="2400" dirty="0" err="1"/>
              <a:t>action</a:t>
            </a:r>
            <a:r>
              <a:rPr lang="sk-SK" sz="2400" dirty="0"/>
              <a:t> </a:t>
            </a:r>
            <a:r>
              <a:rPr lang="sk-SK" sz="2400" dirty="0" err="1"/>
              <a:t>needed</a:t>
            </a:r>
            <a:endParaRPr lang="sk-SK" sz="2400" dirty="0"/>
          </a:p>
          <a:p>
            <a:pPr>
              <a:buFont typeface="Wingdings" panose="05000000000000000000" pitchFamily="2" charset="2"/>
              <a:buChar char="Ø"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6949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DBF6C-F815-CB6A-9F7B-5B6B4211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8" y="97654"/>
            <a:ext cx="11478828" cy="1038688"/>
          </a:xfrm>
        </p:spPr>
        <p:txBody>
          <a:bodyPr/>
          <a:lstStyle/>
          <a:p>
            <a:pPr algn="ctr"/>
            <a:r>
              <a:rPr lang="sk-SK" dirty="0" err="1"/>
              <a:t>Communicating</a:t>
            </a:r>
            <a:r>
              <a:rPr lang="sk-SK" dirty="0"/>
              <a:t> </a:t>
            </a:r>
            <a:r>
              <a:rPr lang="sk-SK" dirty="0" err="1"/>
              <a:t>across</a:t>
            </a:r>
            <a:r>
              <a:rPr lang="sk-SK" dirty="0"/>
              <a:t> </a:t>
            </a:r>
            <a:r>
              <a:rPr lang="sk-SK" dirty="0" err="1"/>
              <a:t>cultures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03EC00-AF02-8F3F-83E9-9AE456C4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1242874"/>
            <a:ext cx="10595588" cy="4929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highlight>
                  <a:srgbClr val="00FFFF"/>
                </a:highlight>
              </a:rPr>
              <a:t>Therefore, here´s a systematic sequence for you to use in your approach:</a:t>
            </a:r>
            <a:endParaRPr lang="sk-SK" sz="2400" b="1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identify the thought in your own language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translate it into English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convert the thought in English into the correct written English words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consider if your reader is likely to interpret these words accurately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reflect on any changes that could be clarified before finalizing</a:t>
            </a:r>
          </a:p>
        </p:txBody>
      </p:sp>
    </p:spTree>
    <p:extLst>
      <p:ext uri="{BB962C8B-B14F-4D97-AF65-F5344CB8AC3E}">
        <p14:creationId xmlns:p14="http://schemas.microsoft.com/office/powerpoint/2010/main" val="143518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75DEA-04C1-D7E4-D574-AA3B58AC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21" y="115410"/>
            <a:ext cx="11351758" cy="923277"/>
          </a:xfrm>
        </p:spPr>
        <p:txBody>
          <a:bodyPr/>
          <a:lstStyle/>
          <a:p>
            <a:pPr algn="ctr"/>
            <a:r>
              <a:rPr lang="sk-SK" dirty="0" err="1"/>
              <a:t>Communicating</a:t>
            </a:r>
            <a:r>
              <a:rPr lang="sk-SK" dirty="0"/>
              <a:t> </a:t>
            </a:r>
            <a:r>
              <a:rPr lang="sk-SK" dirty="0" err="1"/>
              <a:t>across</a:t>
            </a:r>
            <a:r>
              <a:rPr lang="sk-SK" dirty="0"/>
              <a:t> </a:t>
            </a:r>
            <a:r>
              <a:rPr lang="sk-SK" dirty="0" err="1"/>
              <a:t>cultures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ABB55A-5A88-D33D-05B5-687618BE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69507"/>
            <a:ext cx="10058400" cy="490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highlight>
                  <a:srgbClr val="00FFFF"/>
                </a:highlight>
              </a:rPr>
              <a:t>Therefore, to avoid misunderstanding, it´s important to go through this sequence carefully and ask yourself such questions as:</a:t>
            </a:r>
          </a:p>
          <a:p>
            <a:pPr marL="0" indent="0">
              <a:buNone/>
            </a:pPr>
            <a:endParaRPr lang="sk-SK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Will my readers know and understand the words I use?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Are the words the right words?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Have I stated the response I expect?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Will my message achieve the desired results?</a:t>
            </a:r>
          </a:p>
        </p:txBody>
      </p:sp>
    </p:spTree>
    <p:extLst>
      <p:ext uri="{BB962C8B-B14F-4D97-AF65-F5344CB8AC3E}">
        <p14:creationId xmlns:p14="http://schemas.microsoft.com/office/powerpoint/2010/main" val="200087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CD95F-E66B-CA19-8873-27DECD87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0"/>
            <a:ext cx="11514338" cy="1118586"/>
          </a:xfrm>
        </p:spPr>
        <p:txBody>
          <a:bodyPr/>
          <a:lstStyle/>
          <a:p>
            <a:pPr algn="ctr"/>
            <a:r>
              <a:rPr lang="sk-SK" dirty="0" err="1"/>
              <a:t>Communicating</a:t>
            </a:r>
            <a:r>
              <a:rPr lang="sk-SK" dirty="0"/>
              <a:t> </a:t>
            </a:r>
            <a:r>
              <a:rPr lang="sk-SK" dirty="0" err="1"/>
              <a:t>across</a:t>
            </a:r>
            <a:r>
              <a:rPr lang="sk-SK" dirty="0"/>
              <a:t> </a:t>
            </a:r>
            <a:r>
              <a:rPr lang="sk-SK" dirty="0" err="1"/>
              <a:t>cultures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59ADA7-9303-B861-372A-CDC1485B6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96140"/>
            <a:ext cx="10058400" cy="487606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highlight>
                  <a:srgbClr val="00FFFF"/>
                </a:highlight>
              </a:rPr>
              <a:t>Keep it simple</a:t>
            </a:r>
          </a:p>
          <a:p>
            <a:r>
              <a:rPr lang="en-US" sz="2400" b="1" dirty="0"/>
              <a:t>short, simple sentences </a:t>
            </a:r>
            <a:r>
              <a:rPr lang="en-US" sz="2400" dirty="0"/>
              <a:t>are much easier to understand by someone who is hearing or reading messages in a language other than their mother tongue</a:t>
            </a:r>
          </a:p>
          <a:p>
            <a:r>
              <a:rPr lang="en-US" sz="2400" dirty="0"/>
              <a:t>keep the message as short as possible </a:t>
            </a:r>
            <a:r>
              <a:rPr lang="en-US" sz="2400" b="1" dirty="0"/>
              <a:t>without letting the meaning suffer</a:t>
            </a:r>
          </a:p>
          <a:p>
            <a:r>
              <a:rPr lang="en-US" sz="2400" dirty="0"/>
              <a:t>use a more </a:t>
            </a:r>
            <a:r>
              <a:rPr lang="en-US" sz="2400" b="1" dirty="0"/>
              <a:t>formal tone </a:t>
            </a:r>
            <a:r>
              <a:rPr lang="en-US" sz="2400" dirty="0"/>
              <a:t>for your message at first – you may progress to friendly tone as you get to know your recipient better</a:t>
            </a:r>
          </a:p>
          <a:p>
            <a:r>
              <a:rPr lang="en-US" sz="2400" dirty="0"/>
              <a:t>do not use </a:t>
            </a:r>
            <a:r>
              <a:rPr lang="en-US" sz="2400" b="1" dirty="0"/>
              <a:t>abbreviated words </a:t>
            </a:r>
            <a:r>
              <a:rPr lang="en-US" sz="2400" dirty="0"/>
              <a:t>in formal letter</a:t>
            </a:r>
          </a:p>
        </p:txBody>
      </p:sp>
    </p:spTree>
    <p:extLst>
      <p:ext uri="{BB962C8B-B14F-4D97-AF65-F5344CB8AC3E}">
        <p14:creationId xmlns:p14="http://schemas.microsoft.com/office/powerpoint/2010/main" val="110056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5F8FE-C467-9229-830A-DF7B8349B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003177"/>
          </a:xfrm>
        </p:spPr>
        <p:txBody>
          <a:bodyPr/>
          <a:lstStyle/>
          <a:p>
            <a:pPr algn="ctr"/>
            <a:r>
              <a:rPr lang="sk-SK" dirty="0" err="1"/>
              <a:t>Remember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ABC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893271-2240-8D79-8397-D8895272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1083076"/>
            <a:ext cx="10719875" cy="5089124"/>
          </a:xfrm>
        </p:spPr>
        <p:txBody>
          <a:bodyPr>
            <a:normAutofit/>
          </a:bodyPr>
          <a:lstStyle/>
          <a:p>
            <a:r>
              <a:rPr lang="en-US" sz="2400" dirty="0"/>
              <a:t>good communication results when you </a:t>
            </a:r>
            <a:r>
              <a:rPr lang="en-US" sz="2400" dirty="0" err="1"/>
              <a:t>sa</a:t>
            </a:r>
            <a:r>
              <a:rPr lang="en-US" sz="2400" dirty="0"/>
              <a:t> exactly what you want to say using an appropriate tone</a:t>
            </a:r>
          </a:p>
          <a:p>
            <a:r>
              <a:rPr lang="en-US" sz="2400" dirty="0"/>
              <a:t>your message should meet these essential requirements:</a:t>
            </a:r>
          </a:p>
          <a:p>
            <a:pPr marL="0" indent="0">
              <a:buNone/>
            </a:pPr>
            <a:endParaRPr lang="sk-SK" sz="2400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ACFD51C-6A21-7DF7-21A6-48735DF732F5}"/>
              </a:ext>
            </a:extLst>
          </p:cNvPr>
          <p:cNvSpPr/>
          <p:nvPr/>
        </p:nvSpPr>
        <p:spPr>
          <a:xfrm>
            <a:off x="350667" y="2610035"/>
            <a:ext cx="3502241" cy="23880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3200" dirty="0" err="1">
                <a:solidFill>
                  <a:srgbClr val="FF0000"/>
                </a:solidFill>
              </a:rPr>
              <a:t>A</a:t>
            </a:r>
            <a:r>
              <a:rPr lang="sk-SK" sz="2400" dirty="0" err="1"/>
              <a:t>ccurate</a:t>
            </a:r>
            <a:endParaRPr lang="sk-SK" sz="2400" dirty="0"/>
          </a:p>
          <a:p>
            <a:endParaRPr lang="sk-SK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check facts carefully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include all relevant details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proofread thoroughly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A77E434-C6FD-DDFA-25B5-C803A4317504}"/>
              </a:ext>
            </a:extLst>
          </p:cNvPr>
          <p:cNvSpPr/>
          <p:nvPr/>
        </p:nvSpPr>
        <p:spPr>
          <a:xfrm>
            <a:off x="4030462" y="2618912"/>
            <a:ext cx="3577701" cy="26633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2800" dirty="0" err="1">
                <a:solidFill>
                  <a:srgbClr val="FF0000"/>
                </a:solidFill>
              </a:rPr>
              <a:t>B</a:t>
            </a:r>
            <a:r>
              <a:rPr lang="sk-SK" sz="2400" dirty="0" err="1"/>
              <a:t>rief</a:t>
            </a:r>
            <a:endParaRPr lang="sk-SK" sz="2400" dirty="0"/>
          </a:p>
          <a:p>
            <a:endParaRPr lang="sk-SK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keep sentences short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use simple expressions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use non-technical language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use active voice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DCF0C9FF-0BFA-3C91-A2AC-078B9CCBC816}"/>
              </a:ext>
            </a:extLst>
          </p:cNvPr>
          <p:cNvSpPr/>
          <p:nvPr/>
        </p:nvSpPr>
        <p:spPr>
          <a:xfrm>
            <a:off x="7785718" y="2618912"/>
            <a:ext cx="4012706" cy="2246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2800" dirty="0" err="1">
                <a:solidFill>
                  <a:srgbClr val="FF0000"/>
                </a:solidFill>
              </a:rPr>
              <a:t>C</a:t>
            </a:r>
            <a:r>
              <a:rPr lang="sk-SK" sz="2400" dirty="0" err="1"/>
              <a:t>lear</a:t>
            </a:r>
            <a:endParaRPr lang="sk-SK" sz="2400" dirty="0"/>
          </a:p>
          <a:p>
            <a:endParaRPr lang="sk-SK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use plain, simple English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write in an easy, natural style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avoid formality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56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 dreva">
  <a:themeElements>
    <a:clrScheme name="Typ drev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yp drev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yp dre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 dreva</Template>
  <TotalTime>659</TotalTime>
  <Words>2531</Words>
  <Application>Microsoft Office PowerPoint</Application>
  <PresentationFormat>Širokouhlá</PresentationFormat>
  <Paragraphs>277</Paragraphs>
  <Slides>28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3" baseType="lpstr">
      <vt:lpstr>Calibri</vt:lpstr>
      <vt:lpstr>Georgia</vt:lpstr>
      <vt:lpstr>Trebuchet MS</vt:lpstr>
      <vt:lpstr>Wingdings</vt:lpstr>
      <vt:lpstr>Typ dreva</vt:lpstr>
      <vt:lpstr>Importance of communication </vt:lpstr>
      <vt:lpstr>Communication</vt:lpstr>
      <vt:lpstr>Danger of poor communication</vt:lpstr>
      <vt:lpstr>Communicating across cultures</vt:lpstr>
      <vt:lpstr>Communicating across cultures</vt:lpstr>
      <vt:lpstr>Communicating across cultures</vt:lpstr>
      <vt:lpstr>Communicating across cultures</vt:lpstr>
      <vt:lpstr>Communicating across cultures</vt:lpstr>
      <vt:lpstr>Remember your ABC</vt:lpstr>
      <vt:lpstr>21st century business language</vt:lpstr>
      <vt:lpstr>Seven sins of today´s business writing</vt:lpstr>
      <vt:lpstr>Seven sins of today´s writing</vt:lpstr>
      <vt:lpstr>Seven sins of today´s writing</vt:lpstr>
      <vt:lpstr>Seven sins of today´s writing</vt:lpstr>
      <vt:lpstr>Seven sins of today´s writing</vt:lpstr>
      <vt:lpstr>10 steps to brilliant business writing</vt:lpstr>
      <vt:lpstr>Ten steps to brilliant business writing:</vt:lpstr>
      <vt:lpstr>Ten steps to brillant business writing:</vt:lpstr>
      <vt:lpstr>Ten steps to brilliant business  writing.</vt:lpstr>
      <vt:lpstr>Ten steps to brilliant business  writing.</vt:lpstr>
      <vt:lpstr>Ten steps to brilliant business  writing</vt:lpstr>
      <vt:lpstr>Ten steps to brilliant business  writing</vt:lpstr>
      <vt:lpstr>Ten steps to brilliant business  writing</vt:lpstr>
      <vt:lpstr>Ten steps to brilliant business  writing</vt:lpstr>
      <vt:lpstr>Ten steps to brilliant business  writing</vt:lpstr>
      <vt:lpstr>Ten steps to brilliant business  writing</vt:lpstr>
      <vt:lpstr>Ten steps to brilliant business  writing</vt:lpstr>
      <vt:lpstr>Task: What´s wrong?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communication </dc:title>
  <dc:creator>Lucia Fröhlichová</dc:creator>
  <cp:lastModifiedBy>Monika Fedorková</cp:lastModifiedBy>
  <cp:revision>38</cp:revision>
  <dcterms:created xsi:type="dcterms:W3CDTF">2022-11-14T18:19:12Z</dcterms:created>
  <dcterms:modified xsi:type="dcterms:W3CDTF">2022-11-29T07:37:58Z</dcterms:modified>
</cp:coreProperties>
</file>