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59" r:id="rId8"/>
    <p:sldId id="260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rdo" panose="020B0604020202020204" charset="-79"/>
      <p:regular r:id="rId14"/>
    </p:embeddedFont>
    <p:embeddedFont>
      <p:font typeface="Cardo Italics" panose="020B0604020202020204" charset="-79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3805" y="3990975"/>
            <a:ext cx="14780391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 dirty="0">
                <a:solidFill>
                  <a:srgbClr val="FFFFFF"/>
                </a:solidFill>
                <a:latin typeface="Cardo"/>
              </a:rPr>
              <a:t>Ewa </a:t>
            </a:r>
            <a:r>
              <a:rPr lang="en-US" sz="12000" dirty="0" err="1">
                <a:solidFill>
                  <a:srgbClr val="FFFFFF"/>
                </a:solidFill>
                <a:latin typeface="Cardo"/>
              </a:rPr>
              <a:t>Tuzimska</a:t>
            </a:r>
            <a:endParaRPr lang="en-US" sz="12000" dirty="0">
              <a:solidFill>
                <a:srgbClr val="FFFFFF"/>
              </a:solidFill>
              <a:latin typeface="Card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53805" y="6274676"/>
            <a:ext cx="8211620" cy="210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Cardo Italics"/>
              </a:rPr>
              <a:t>PROJEKT KOBIECE OBLICZE BŁONIA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FFFFFF"/>
                </a:solidFill>
                <a:latin typeface="Cardo Italics"/>
              </a:rPr>
              <a:t>Michalina</a:t>
            </a:r>
            <a:r>
              <a:rPr lang="en-US" sz="3600" dirty="0">
                <a:solidFill>
                  <a:srgbClr val="FFFFFF"/>
                </a:solidFill>
                <a:latin typeface="Cardo Italic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rdo Italics"/>
              </a:rPr>
              <a:t>Cegłowska</a:t>
            </a:r>
            <a:endParaRPr lang="en-US" sz="3600" dirty="0">
              <a:solidFill>
                <a:srgbClr val="FFFFFF"/>
              </a:solidFill>
              <a:latin typeface="Cardo Itali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2D53CA-4E0E-A0DE-959E-24F0BA58F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2799" y="288348"/>
            <a:ext cx="2548311" cy="2273877"/>
          </a:xfrm>
          <a:prstGeom prst="rect">
            <a:avLst/>
          </a:prstGeom>
          <a:noFill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DBBB26E-D0D1-DD15-9E70-7597BD044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3121139"/>
            <a:ext cx="4151376" cy="63070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43152" y="1767283"/>
            <a:ext cx="8533440" cy="148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 b="1" dirty="0">
                <a:latin typeface="Cardo"/>
              </a:rPr>
              <a:t>Z </a:t>
            </a:r>
            <a:r>
              <a:rPr lang="en-US" sz="2800" b="1" dirty="0" err="1">
                <a:latin typeface="Cardo"/>
              </a:rPr>
              <a:t>wykształcenia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filolożka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angielska</a:t>
            </a:r>
            <a:r>
              <a:rPr lang="pl-PL" sz="2800" b="1" dirty="0">
                <a:latin typeface="Cardo"/>
              </a:rPr>
              <a:t>. Prowadziła m.in. popołudniowe odpłatne lekcje angielskiego w SP2 (organizowane przez „Lingwistę”). </a:t>
            </a:r>
            <a:endParaRPr lang="en-US" sz="2800" b="1" dirty="0">
              <a:latin typeface="Cardo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1201400" y="438291"/>
            <a:ext cx="6553200" cy="3788154"/>
            <a:chOff x="299744" y="584388"/>
            <a:chExt cx="8737601" cy="505087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13395" r="13395"/>
            <a:stretch>
              <a:fillRect/>
            </a:stretch>
          </p:blipFill>
          <p:spPr>
            <a:xfrm>
              <a:off x="299744" y="584388"/>
              <a:ext cx="8737601" cy="5050873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1028700" y="1543364"/>
            <a:ext cx="875677" cy="837465"/>
          </a:xfrm>
          <a:custGeom>
            <a:avLst/>
            <a:gdLst/>
            <a:ahLst/>
            <a:cxnLst/>
            <a:rect l="l" t="t" r="r" b="b"/>
            <a:pathLst>
              <a:path w="875677" h="837465">
                <a:moveTo>
                  <a:pt x="0" y="0"/>
                </a:moveTo>
                <a:lnTo>
                  <a:pt x="875677" y="0"/>
                </a:lnTo>
                <a:lnTo>
                  <a:pt x="875677" y="837465"/>
                </a:lnTo>
                <a:lnTo>
                  <a:pt x="0" y="8374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92927" y="3551805"/>
            <a:ext cx="8690592" cy="148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 b="1" dirty="0" err="1">
                <a:latin typeface="Cardo"/>
              </a:rPr>
              <a:t>Jej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matka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pochodziła</a:t>
            </a:r>
            <a:r>
              <a:rPr lang="en-US" sz="2800" b="1" dirty="0">
                <a:latin typeface="Cardo"/>
              </a:rPr>
              <a:t> z </a:t>
            </a:r>
            <a:r>
              <a:rPr lang="en-US" sz="2800" b="1" dirty="0" err="1">
                <a:latin typeface="Cardo"/>
              </a:rPr>
              <a:t>rodziny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Jaworskich</a:t>
            </a:r>
            <a:r>
              <a:rPr lang="pl-PL" sz="2800" b="1" dirty="0">
                <a:latin typeface="Cardo"/>
              </a:rPr>
              <a:t>, </a:t>
            </a:r>
            <a:r>
              <a:rPr lang="en-US" sz="2800" b="1" dirty="0" err="1">
                <a:latin typeface="Cardo"/>
              </a:rPr>
              <a:t>mieszkającej</a:t>
            </a:r>
            <a:r>
              <a:rPr lang="en-US" sz="2800" b="1" dirty="0">
                <a:latin typeface="Cardo"/>
              </a:rPr>
              <a:t> w </a:t>
            </a:r>
            <a:r>
              <a:rPr lang="en-US" sz="2800" b="1" dirty="0" err="1">
                <a:latin typeface="Cardo"/>
              </a:rPr>
              <a:t>Błoniu</a:t>
            </a:r>
            <a:r>
              <a:rPr lang="en-US" sz="2800" b="1" dirty="0">
                <a:latin typeface="Cardo"/>
              </a:rPr>
              <a:t> od </a:t>
            </a:r>
            <a:r>
              <a:rPr lang="en-US" sz="2800" b="1" dirty="0" err="1">
                <a:latin typeface="Cardo"/>
              </a:rPr>
              <a:t>kilku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pokoleń</a:t>
            </a:r>
            <a:r>
              <a:rPr lang="pl-PL" sz="2800" b="1" dirty="0">
                <a:latin typeface="Cardo"/>
              </a:rPr>
              <a:t>.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endParaRPr lang="en-US" sz="2800" dirty="0">
              <a:solidFill>
                <a:srgbClr val="1E3950"/>
              </a:solidFill>
              <a:latin typeface="Cardo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28699" y="3425013"/>
            <a:ext cx="875677" cy="837465"/>
          </a:xfrm>
          <a:custGeom>
            <a:avLst/>
            <a:gdLst/>
            <a:ahLst/>
            <a:cxnLst/>
            <a:rect l="l" t="t" r="r" b="b"/>
            <a:pathLst>
              <a:path w="875677" h="837465">
                <a:moveTo>
                  <a:pt x="0" y="0"/>
                </a:moveTo>
                <a:lnTo>
                  <a:pt x="875677" y="0"/>
                </a:lnTo>
                <a:lnTo>
                  <a:pt x="875677" y="837465"/>
                </a:lnTo>
                <a:lnTo>
                  <a:pt x="0" y="8374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00990" y="4954638"/>
            <a:ext cx="875677" cy="837465"/>
          </a:xfrm>
          <a:custGeom>
            <a:avLst/>
            <a:gdLst/>
            <a:ahLst/>
            <a:cxnLst/>
            <a:rect l="l" t="t" r="r" b="b"/>
            <a:pathLst>
              <a:path w="875677" h="837465">
                <a:moveTo>
                  <a:pt x="0" y="0"/>
                </a:moveTo>
                <a:lnTo>
                  <a:pt x="875677" y="0"/>
                </a:lnTo>
                <a:lnTo>
                  <a:pt x="875677" y="837465"/>
                </a:lnTo>
                <a:lnTo>
                  <a:pt x="0" y="8374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35626" y="6572809"/>
            <a:ext cx="875677" cy="837465"/>
          </a:xfrm>
          <a:custGeom>
            <a:avLst/>
            <a:gdLst/>
            <a:ahLst/>
            <a:cxnLst/>
            <a:rect l="l" t="t" r="r" b="b"/>
            <a:pathLst>
              <a:path w="875677" h="837465">
                <a:moveTo>
                  <a:pt x="0" y="0"/>
                </a:moveTo>
                <a:lnTo>
                  <a:pt x="875677" y="0"/>
                </a:lnTo>
                <a:lnTo>
                  <a:pt x="875677" y="837465"/>
                </a:lnTo>
                <a:lnTo>
                  <a:pt x="0" y="8374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07917" y="8365911"/>
            <a:ext cx="875677" cy="837465"/>
          </a:xfrm>
          <a:custGeom>
            <a:avLst/>
            <a:gdLst/>
            <a:ahLst/>
            <a:cxnLst/>
            <a:rect l="l" t="t" r="r" b="b"/>
            <a:pathLst>
              <a:path w="875677" h="837465">
                <a:moveTo>
                  <a:pt x="0" y="0"/>
                </a:moveTo>
                <a:lnTo>
                  <a:pt x="875677" y="0"/>
                </a:lnTo>
                <a:lnTo>
                  <a:pt x="875677" y="837466"/>
                </a:lnTo>
                <a:lnTo>
                  <a:pt x="0" y="837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286000" y="4954637"/>
            <a:ext cx="8690592" cy="98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 b="1" dirty="0">
                <a:latin typeface="Cardo"/>
              </a:rPr>
              <a:t>W 1979 </a:t>
            </a:r>
            <a:r>
              <a:rPr lang="en-US" sz="2800" b="1" dirty="0" err="1">
                <a:latin typeface="Cardo"/>
              </a:rPr>
              <a:t>roku</a:t>
            </a:r>
            <a:r>
              <a:rPr lang="en-US" sz="2800" b="1" dirty="0">
                <a:latin typeface="Cardo"/>
              </a:rPr>
              <a:t> Ewa </a:t>
            </a:r>
            <a:r>
              <a:rPr lang="en-US" sz="2800" b="1" dirty="0" err="1">
                <a:latin typeface="Cardo"/>
              </a:rPr>
              <a:t>Tuzimska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zatrudniła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się</a:t>
            </a:r>
            <a:r>
              <a:rPr lang="en-US" sz="2800" b="1" dirty="0">
                <a:latin typeface="Cardo"/>
              </a:rPr>
              <a:t> w </a:t>
            </a:r>
            <a:r>
              <a:rPr lang="en-US" sz="2800" b="1" dirty="0" err="1">
                <a:latin typeface="Cardo"/>
              </a:rPr>
              <a:t>Zakładach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Precyzyjno-Mechanicznych</a:t>
            </a:r>
            <a:r>
              <a:rPr lang="en-US" sz="2800" b="1" dirty="0">
                <a:latin typeface="Cardo"/>
              </a:rPr>
              <a:t> ,,Mera-</a:t>
            </a:r>
            <a:r>
              <a:rPr lang="en-US" sz="2800" b="1" dirty="0" err="1">
                <a:latin typeface="Cardo"/>
              </a:rPr>
              <a:t>Błonie</a:t>
            </a:r>
            <a:r>
              <a:rPr lang="en-US" sz="2800" b="1" dirty="0">
                <a:latin typeface="Cardo"/>
              </a:rPr>
              <a:t>’’</a:t>
            </a:r>
            <a:r>
              <a:rPr lang="pl-PL" sz="2800" b="1" dirty="0">
                <a:latin typeface="Cardo"/>
              </a:rPr>
              <a:t>. </a:t>
            </a:r>
            <a:endParaRPr lang="en-US" sz="2800" b="1" dirty="0">
              <a:latin typeface="Card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86000" y="6128901"/>
            <a:ext cx="12034848" cy="198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 b="1" dirty="0">
                <a:latin typeface="Cardo"/>
              </a:rPr>
              <a:t>Na </a:t>
            </a:r>
            <a:r>
              <a:rPr lang="en-US" sz="2800" b="1" dirty="0" err="1">
                <a:latin typeface="Cardo"/>
              </a:rPr>
              <a:t>terenie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Mery-Błonie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współtworzyła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Komitet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Obywatelski</a:t>
            </a:r>
            <a:r>
              <a:rPr lang="en-US" sz="2800" b="1" dirty="0">
                <a:latin typeface="Cardo"/>
              </a:rPr>
              <a:t> NSZZ ,,</a:t>
            </a:r>
            <a:r>
              <a:rPr lang="en-US" sz="2800" b="1" dirty="0" err="1">
                <a:latin typeface="Cardo"/>
              </a:rPr>
              <a:t>Solidarność</a:t>
            </a:r>
            <a:r>
              <a:rPr lang="en-US" sz="2800" b="1" dirty="0">
                <a:latin typeface="Cardo"/>
              </a:rPr>
              <a:t>’’, </a:t>
            </a:r>
            <a:r>
              <a:rPr lang="en-US" sz="2800" b="1" dirty="0" err="1">
                <a:latin typeface="Cardo"/>
              </a:rPr>
              <a:t>dla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którego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zaprojektowała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sztandar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oraz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uczestniczyła</a:t>
            </a:r>
            <a:r>
              <a:rPr lang="en-US" sz="2800" b="1" dirty="0">
                <a:latin typeface="Cardo"/>
              </a:rPr>
              <a:t> w </a:t>
            </a:r>
            <a:r>
              <a:rPr lang="en-US" sz="2800" b="1" dirty="0" err="1">
                <a:latin typeface="Cardo"/>
              </a:rPr>
              <a:t>rozmowach</a:t>
            </a:r>
            <a:r>
              <a:rPr lang="en-US" sz="2800" b="1" dirty="0">
                <a:latin typeface="Cardo"/>
              </a:rPr>
              <a:t> m.in z </a:t>
            </a:r>
            <a:r>
              <a:rPr lang="en-US" sz="2800" b="1" dirty="0" err="1">
                <a:latin typeface="Cardo"/>
              </a:rPr>
              <a:t>Benedyktem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Czumą</a:t>
            </a:r>
            <a:r>
              <a:rPr lang="pl-PL" sz="2800" b="1" dirty="0">
                <a:latin typeface="Cardo"/>
              </a:rPr>
              <a:t>, Jackiem Kuroniem, Zbigniewem Bujakiem.</a:t>
            </a:r>
            <a:endParaRPr lang="en-US" sz="2800" b="1" dirty="0">
              <a:latin typeface="Card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443152" y="8226746"/>
            <a:ext cx="8533440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 b="1" dirty="0">
                <a:latin typeface="Cardo"/>
              </a:rPr>
              <a:t>W </a:t>
            </a:r>
            <a:r>
              <a:rPr lang="en-US" sz="2800" b="1" dirty="0" err="1">
                <a:latin typeface="Cardo"/>
              </a:rPr>
              <a:t>listopadzie</a:t>
            </a:r>
            <a:r>
              <a:rPr lang="en-US" sz="2800" b="1" dirty="0">
                <a:latin typeface="Cardo"/>
              </a:rPr>
              <a:t> 1980 </a:t>
            </a:r>
            <a:r>
              <a:rPr lang="en-US" sz="2800" b="1" dirty="0" err="1">
                <a:latin typeface="Cardo"/>
              </a:rPr>
              <a:t>roku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wybrano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ją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na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przewodniczącą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związku</a:t>
            </a:r>
            <a:r>
              <a:rPr lang="en-US" sz="2800" b="1" dirty="0">
                <a:latin typeface="Cardo"/>
              </a:rPr>
              <a:t> NSZZ ,,</a:t>
            </a:r>
            <a:r>
              <a:rPr lang="en-US" sz="2800" b="1" dirty="0" err="1">
                <a:latin typeface="Cardo"/>
              </a:rPr>
              <a:t>Solidarność</a:t>
            </a:r>
            <a:r>
              <a:rPr lang="en-US" sz="2800" b="1" dirty="0">
                <a:latin typeface="Cardo"/>
              </a:rPr>
              <a:t>’’ Mera-</a:t>
            </a:r>
            <a:r>
              <a:rPr lang="en-US" sz="2800" b="1" dirty="0" err="1">
                <a:latin typeface="Cardo"/>
              </a:rPr>
              <a:t>Błonie</a:t>
            </a:r>
            <a:r>
              <a:rPr lang="en-US" sz="2800" b="1" dirty="0">
                <a:latin typeface="Cardo"/>
              </a:rPr>
              <a:t>.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8E8B22E2-F3AA-3F8C-1512-13F489B118F8}"/>
              </a:ext>
            </a:extLst>
          </p:cNvPr>
          <p:cNvSpPr/>
          <p:nvPr/>
        </p:nvSpPr>
        <p:spPr>
          <a:xfrm>
            <a:off x="1028700" y="457544"/>
            <a:ext cx="875677" cy="837465"/>
          </a:xfrm>
          <a:custGeom>
            <a:avLst/>
            <a:gdLst/>
            <a:ahLst/>
            <a:cxnLst/>
            <a:rect l="l" t="t" r="r" b="b"/>
            <a:pathLst>
              <a:path w="875677" h="837465">
                <a:moveTo>
                  <a:pt x="0" y="0"/>
                </a:moveTo>
                <a:lnTo>
                  <a:pt x="875677" y="0"/>
                </a:lnTo>
                <a:lnTo>
                  <a:pt x="875677" y="837465"/>
                </a:lnTo>
                <a:lnTo>
                  <a:pt x="0" y="8374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F908ABE-2D8A-39B4-B929-0A5D20D6AA47}"/>
              </a:ext>
            </a:extLst>
          </p:cNvPr>
          <p:cNvSpPr txBox="1"/>
          <p:nvPr/>
        </p:nvSpPr>
        <p:spPr>
          <a:xfrm>
            <a:off x="2443152" y="695243"/>
            <a:ext cx="7615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rdo" panose="020B0604020202020204" charset="-79"/>
                <a:ea typeface="Cardo" panose="020B0604020202020204" charset="-79"/>
                <a:cs typeface="Cardo" panose="020B0604020202020204" charset="-79"/>
              </a:rPr>
              <a:t>Urodziła się w 1950 roku, panieńskie nazwisko </a:t>
            </a:r>
            <a:r>
              <a:rPr lang="pl-PL" sz="2800" b="1" dirty="0" err="1">
                <a:latin typeface="Cardo" panose="020B0604020202020204" charset="-79"/>
                <a:ea typeface="Cardo" panose="020B0604020202020204" charset="-79"/>
                <a:cs typeface="Cardo" panose="020B0604020202020204" charset="-79"/>
              </a:rPr>
              <a:t>Pozdniakow</a:t>
            </a:r>
            <a:r>
              <a:rPr lang="pl-PL" sz="2800" b="1" dirty="0">
                <a:latin typeface="Cardo" panose="020B0604020202020204" charset="-79"/>
                <a:ea typeface="Cardo" panose="020B0604020202020204" charset="-79"/>
                <a:cs typeface="Cardo" panose="020B0604020202020204" charset="-79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62200" y="723900"/>
            <a:ext cx="9753600" cy="98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 b="1" dirty="0">
                <a:latin typeface="Cardo"/>
              </a:rPr>
              <a:t>W </a:t>
            </a:r>
            <a:r>
              <a:rPr lang="en-US" sz="2800" b="1" dirty="0" err="1">
                <a:latin typeface="Cardo"/>
              </a:rPr>
              <a:t>pierwszym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dniu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stanu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wojennego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internowano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ją</a:t>
            </a:r>
            <a:r>
              <a:rPr lang="en-US" sz="2800" b="1" dirty="0">
                <a:latin typeface="Cardo"/>
              </a:rPr>
              <a:t>, co </a:t>
            </a:r>
            <a:r>
              <a:rPr lang="en-US" sz="2800" b="1" dirty="0" err="1">
                <a:latin typeface="Cardo"/>
              </a:rPr>
              <a:t>wywołało</a:t>
            </a:r>
            <a:r>
              <a:rPr lang="en-US" sz="2800" b="1" dirty="0">
                <a:latin typeface="Cardo"/>
              </a:rPr>
              <a:t> </a:t>
            </a:r>
            <a:r>
              <a:rPr lang="pl-PL" sz="2800" b="1" dirty="0">
                <a:latin typeface="Cardo"/>
              </a:rPr>
              <a:t>w Merze </a:t>
            </a:r>
            <a:r>
              <a:rPr lang="en-US" sz="2800" b="1" dirty="0" err="1">
                <a:latin typeface="Cardo"/>
              </a:rPr>
              <a:t>strajk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trwający</a:t>
            </a:r>
            <a:r>
              <a:rPr lang="en-US" sz="2800" b="1" dirty="0">
                <a:latin typeface="Cardo"/>
              </a:rPr>
              <a:t> od 14 do 15 </a:t>
            </a:r>
            <a:r>
              <a:rPr lang="en-US" sz="2800" b="1" dirty="0" err="1">
                <a:latin typeface="Cardo"/>
              </a:rPr>
              <a:t>grudnia</a:t>
            </a:r>
            <a:r>
              <a:rPr lang="pl-PL" sz="2800" b="1" dirty="0">
                <a:latin typeface="Cardo"/>
              </a:rPr>
              <a:t> 1981r.</a:t>
            </a:r>
            <a:endParaRPr lang="en-US" sz="2800" b="1" dirty="0">
              <a:latin typeface="Cardo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42555" y="723900"/>
            <a:ext cx="875677" cy="837465"/>
          </a:xfrm>
          <a:custGeom>
            <a:avLst/>
            <a:gdLst/>
            <a:ahLst/>
            <a:cxnLst/>
            <a:rect l="l" t="t" r="r" b="b"/>
            <a:pathLst>
              <a:path w="875677" h="837465">
                <a:moveTo>
                  <a:pt x="0" y="0"/>
                </a:moveTo>
                <a:lnTo>
                  <a:pt x="875677" y="0"/>
                </a:lnTo>
                <a:lnTo>
                  <a:pt x="875677" y="837465"/>
                </a:lnTo>
                <a:lnTo>
                  <a:pt x="0" y="837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303629" y="2116436"/>
            <a:ext cx="8672963" cy="98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 b="1" dirty="0">
                <a:latin typeface="Cardo"/>
              </a:rPr>
              <a:t>W </a:t>
            </a:r>
            <a:r>
              <a:rPr lang="en-US" sz="2800" b="1" dirty="0" err="1">
                <a:latin typeface="Cardo"/>
              </a:rPr>
              <a:t>stanie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wojennym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zaangażowała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się</a:t>
            </a:r>
            <a:r>
              <a:rPr lang="en-US" sz="2800" b="1" dirty="0">
                <a:latin typeface="Cardo"/>
              </a:rPr>
              <a:t> w </a:t>
            </a:r>
            <a:r>
              <a:rPr lang="en-US" sz="2800" b="1" dirty="0" err="1">
                <a:latin typeface="Cardo"/>
              </a:rPr>
              <a:t>przygotowanie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Dni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Kultury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Chrześcijańskiej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Zachodniego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Mazowsza</a:t>
            </a:r>
            <a:r>
              <a:rPr lang="en-US" sz="2800" b="1" dirty="0">
                <a:solidFill>
                  <a:srgbClr val="1E3950"/>
                </a:solidFill>
                <a:latin typeface="Cardo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1014845" y="2043537"/>
            <a:ext cx="875677" cy="837465"/>
          </a:xfrm>
          <a:custGeom>
            <a:avLst/>
            <a:gdLst/>
            <a:ahLst/>
            <a:cxnLst/>
            <a:rect l="l" t="t" r="r" b="b"/>
            <a:pathLst>
              <a:path w="875677" h="837465">
                <a:moveTo>
                  <a:pt x="0" y="0"/>
                </a:moveTo>
                <a:lnTo>
                  <a:pt x="875677" y="0"/>
                </a:lnTo>
                <a:lnTo>
                  <a:pt x="875677" y="837465"/>
                </a:lnTo>
                <a:lnTo>
                  <a:pt x="0" y="837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14845" y="4559354"/>
            <a:ext cx="875677" cy="837465"/>
          </a:xfrm>
          <a:custGeom>
            <a:avLst/>
            <a:gdLst/>
            <a:ahLst/>
            <a:cxnLst/>
            <a:rect l="l" t="t" r="r" b="b"/>
            <a:pathLst>
              <a:path w="875677" h="837465">
                <a:moveTo>
                  <a:pt x="0" y="0"/>
                </a:moveTo>
                <a:lnTo>
                  <a:pt x="875677" y="0"/>
                </a:lnTo>
                <a:lnTo>
                  <a:pt x="875677" y="837465"/>
                </a:lnTo>
                <a:lnTo>
                  <a:pt x="0" y="837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33586" y="5949261"/>
            <a:ext cx="875677" cy="837465"/>
          </a:xfrm>
          <a:custGeom>
            <a:avLst/>
            <a:gdLst/>
            <a:ahLst/>
            <a:cxnLst/>
            <a:rect l="l" t="t" r="r" b="b"/>
            <a:pathLst>
              <a:path w="875677" h="837465">
                <a:moveTo>
                  <a:pt x="0" y="0"/>
                </a:moveTo>
                <a:lnTo>
                  <a:pt x="875677" y="0"/>
                </a:lnTo>
                <a:lnTo>
                  <a:pt x="875677" y="837465"/>
                </a:lnTo>
                <a:lnTo>
                  <a:pt x="0" y="837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19200" y="7145441"/>
            <a:ext cx="875677" cy="837465"/>
          </a:xfrm>
          <a:custGeom>
            <a:avLst/>
            <a:gdLst/>
            <a:ahLst/>
            <a:cxnLst/>
            <a:rect l="l" t="t" r="r" b="b"/>
            <a:pathLst>
              <a:path w="875677" h="837465">
                <a:moveTo>
                  <a:pt x="0" y="0"/>
                </a:moveTo>
                <a:lnTo>
                  <a:pt x="875677" y="0"/>
                </a:lnTo>
                <a:lnTo>
                  <a:pt x="875677" y="837465"/>
                </a:lnTo>
                <a:lnTo>
                  <a:pt x="0" y="837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69969" y="4217501"/>
            <a:ext cx="8194964" cy="148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pl-PL" sz="2800" b="1" dirty="0">
                <a:latin typeface="Cardo" panose="020B0604020202020204" charset="-79"/>
                <a:ea typeface="Cardo" panose="020B0604020202020204" charset="-79"/>
                <a:cs typeface="Cardo" panose="020B0604020202020204" charset="-79"/>
              </a:rPr>
              <a:t>Przewodniczyła Komitetowi Obywatelskiemu „Solidarność”, który przygotowywał wybory do Sejmu RP i wybory samorządowe.</a:t>
            </a:r>
            <a:endParaRPr lang="en-US" sz="2800" b="1" dirty="0">
              <a:solidFill>
                <a:srgbClr val="1E3950"/>
              </a:solidFill>
              <a:latin typeface="Cardo" panose="020B0604020202020204" charset="-79"/>
              <a:ea typeface="Cardo" panose="020B0604020202020204" charset="-79"/>
              <a:cs typeface="Cardo" panose="020B0604020202020204" charset="-79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69969" y="6176517"/>
            <a:ext cx="769620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 b="1" dirty="0" err="1">
                <a:latin typeface="Cardo"/>
              </a:rPr>
              <a:t>Była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pierwszym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burmistrzem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Błonia</a:t>
            </a:r>
            <a:r>
              <a:rPr lang="en-US" sz="2800" b="1" dirty="0">
                <a:latin typeface="Cardo"/>
              </a:rPr>
              <a:t> po 1989 </a:t>
            </a:r>
            <a:r>
              <a:rPr lang="en-US" sz="2800" b="1" dirty="0" err="1">
                <a:latin typeface="Cardo"/>
              </a:rPr>
              <a:t>roku</a:t>
            </a:r>
            <a:r>
              <a:rPr lang="en-US" sz="2800" b="1" dirty="0">
                <a:latin typeface="Cardo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62200" y="7068109"/>
            <a:ext cx="8229600" cy="98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 b="1" dirty="0" err="1">
                <a:latin typeface="Cardo"/>
              </a:rPr>
              <a:t>Była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także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pierwszym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starostą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powiatu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warszawskiego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zachodniego</a:t>
            </a:r>
            <a:r>
              <a:rPr lang="pl-PL" sz="2800" b="1" dirty="0">
                <a:latin typeface="Cardo"/>
              </a:rPr>
              <a:t>.</a:t>
            </a:r>
            <a:endParaRPr lang="en-US" sz="2800" b="1" dirty="0">
              <a:latin typeface="Cardo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14845" y="8725635"/>
            <a:ext cx="875677" cy="837465"/>
          </a:xfrm>
          <a:custGeom>
            <a:avLst/>
            <a:gdLst/>
            <a:ahLst/>
            <a:cxnLst/>
            <a:rect l="l" t="t" r="r" b="b"/>
            <a:pathLst>
              <a:path w="875677" h="837465">
                <a:moveTo>
                  <a:pt x="0" y="0"/>
                </a:moveTo>
                <a:lnTo>
                  <a:pt x="875677" y="0"/>
                </a:lnTo>
                <a:lnTo>
                  <a:pt x="875677" y="837466"/>
                </a:lnTo>
                <a:lnTo>
                  <a:pt x="0" y="83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362200" y="8725635"/>
            <a:ext cx="8614392" cy="98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 b="1" dirty="0">
                <a:latin typeface="Cardo"/>
              </a:rPr>
              <a:t>W </a:t>
            </a:r>
            <a:r>
              <a:rPr lang="pl-PL" sz="2800" b="1" dirty="0" err="1">
                <a:latin typeface="Cardo"/>
              </a:rPr>
              <a:t>cz</a:t>
            </a:r>
            <a:r>
              <a:rPr lang="en-US" sz="2800" b="1" dirty="0" err="1">
                <a:latin typeface="Cardo"/>
              </a:rPr>
              <a:t>erwcu</a:t>
            </a:r>
            <a:r>
              <a:rPr lang="en-US" sz="2800" b="1" dirty="0">
                <a:latin typeface="Cardo"/>
              </a:rPr>
              <a:t> 2008 </a:t>
            </a:r>
            <a:r>
              <a:rPr lang="en-US" sz="2800" b="1" dirty="0" err="1">
                <a:latin typeface="Cardo"/>
              </a:rPr>
              <a:t>roku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przyznano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jej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tytuł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Honorowej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Obywatelki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Miasta</a:t>
            </a:r>
            <a:r>
              <a:rPr lang="en-US" sz="2800" b="1" dirty="0">
                <a:latin typeface="Cardo"/>
              </a:rPr>
              <a:t> </a:t>
            </a:r>
            <a:r>
              <a:rPr lang="en-US" sz="2800" b="1" dirty="0" err="1">
                <a:latin typeface="Cardo"/>
              </a:rPr>
              <a:t>Błonie</a:t>
            </a:r>
            <a:r>
              <a:rPr lang="pl-PL" sz="2800" b="1" dirty="0">
                <a:latin typeface="Cardo"/>
              </a:rPr>
              <a:t>.</a:t>
            </a:r>
            <a:endParaRPr lang="en-US" sz="2800" b="1" dirty="0">
              <a:latin typeface="Cardo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9836835-1853-AB5C-2881-359C416365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699" y="2482428"/>
            <a:ext cx="6477000" cy="45648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F4EF760-F87E-DF24-979B-F6715FCC6188}"/>
              </a:ext>
            </a:extLst>
          </p:cNvPr>
          <p:cNvSpPr txBox="1"/>
          <p:nvPr/>
        </p:nvSpPr>
        <p:spPr>
          <a:xfrm>
            <a:off x="11515367" y="7556424"/>
            <a:ext cx="52959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/>
              <a:t>Zdjęcia udostępnione z Archiwum Pani Burmistrz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3A1B07C9-9114-FD0A-FC47-A1978AF484C6}"/>
              </a:ext>
            </a:extLst>
          </p:cNvPr>
          <p:cNvSpPr/>
          <p:nvPr/>
        </p:nvSpPr>
        <p:spPr>
          <a:xfrm>
            <a:off x="1042555" y="3239717"/>
            <a:ext cx="875677" cy="837465"/>
          </a:xfrm>
          <a:custGeom>
            <a:avLst/>
            <a:gdLst/>
            <a:ahLst/>
            <a:cxnLst/>
            <a:rect l="l" t="t" r="r" b="b"/>
            <a:pathLst>
              <a:path w="875677" h="837465">
                <a:moveTo>
                  <a:pt x="0" y="0"/>
                </a:moveTo>
                <a:lnTo>
                  <a:pt x="875677" y="0"/>
                </a:lnTo>
                <a:lnTo>
                  <a:pt x="875677" y="837465"/>
                </a:lnTo>
                <a:lnTo>
                  <a:pt x="0" y="837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C30D89A-84C4-B5DB-D99E-339CADDDCF26}"/>
              </a:ext>
            </a:extLst>
          </p:cNvPr>
          <p:cNvSpPr txBox="1"/>
          <p:nvPr/>
        </p:nvSpPr>
        <p:spPr>
          <a:xfrm>
            <a:off x="2269970" y="3396839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rdo" panose="020B0604020202020204" charset="-79"/>
                <a:ea typeface="Cardo" panose="020B0604020202020204" charset="-79"/>
                <a:cs typeface="Cardo" panose="020B0604020202020204" charset="-79"/>
              </a:rPr>
              <a:t>Członek Towarzystwa Przyjaciół Ziemi Błońskiej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7926728-4D4C-B96B-9291-BF5AE8F9F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24100"/>
            <a:ext cx="7557516" cy="53263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1BC4D0F-DC8E-77F7-0814-7EDFE62B91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715705"/>
            <a:ext cx="5715000" cy="87806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1B77508-7C30-DEF5-0C1A-BEB04625CC48}"/>
              </a:ext>
            </a:extLst>
          </p:cNvPr>
          <p:cNvSpPr txBox="1"/>
          <p:nvPr/>
        </p:nvSpPr>
        <p:spPr>
          <a:xfrm>
            <a:off x="457201" y="83439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Cardo" panose="020B0604020202020204" charset="-79"/>
                <a:ea typeface="Cardo" panose="020B0604020202020204" charset="-79"/>
                <a:cs typeface="Cardo" panose="020B0604020202020204" charset="-79"/>
              </a:rPr>
              <a:t>Zdjęcia udostępnione z Archiwum Pani Burmistrz</a:t>
            </a:r>
          </a:p>
        </p:txBody>
      </p:sp>
    </p:spTree>
    <p:extLst>
      <p:ext uri="{BB962C8B-B14F-4D97-AF65-F5344CB8AC3E}">
        <p14:creationId xmlns:p14="http://schemas.microsoft.com/office/powerpoint/2010/main" val="312060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CDE1A10-76A0-FA8C-7735-5E2865E5C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23900"/>
            <a:ext cx="8153400" cy="54138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9B4A293-2F8C-27F6-C223-42C2E5028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610100"/>
            <a:ext cx="7768018" cy="51929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3EAC5C7-66D2-801C-F5BF-6D2FA384164F}"/>
              </a:ext>
            </a:extLst>
          </p:cNvPr>
          <p:cNvSpPr txBox="1"/>
          <p:nvPr/>
        </p:nvSpPr>
        <p:spPr>
          <a:xfrm>
            <a:off x="1295400" y="7429500"/>
            <a:ext cx="7848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latin typeface="Cardo" panose="020B0604020202020204" charset="-79"/>
                <a:ea typeface="Cardo" panose="020B0604020202020204" charset="-79"/>
                <a:cs typeface="Cardo" panose="020B0604020202020204" charset="-79"/>
              </a:rPr>
              <a:t>Zdjęcia udostępnione przez Urząd Gminy Błonie (uroczystość nadania tytułu: Honorowa Obywatelka Miasta Błonia)</a:t>
            </a:r>
          </a:p>
        </p:txBody>
      </p:sp>
    </p:spTree>
    <p:extLst>
      <p:ext uri="{BB962C8B-B14F-4D97-AF65-F5344CB8AC3E}">
        <p14:creationId xmlns:p14="http://schemas.microsoft.com/office/powerpoint/2010/main" val="1489235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2856DDE-DE53-C423-B1DB-7F34FBC900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76" y="723900"/>
            <a:ext cx="7979524" cy="56238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B4E33A4-A7EB-6AC4-2DFC-497060F95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533900"/>
            <a:ext cx="7090915" cy="48038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558F351-7F9E-62EC-B9A0-409169C72227}"/>
              </a:ext>
            </a:extLst>
          </p:cNvPr>
          <p:cNvSpPr txBox="1"/>
          <p:nvPr/>
        </p:nvSpPr>
        <p:spPr>
          <a:xfrm>
            <a:off x="1905000" y="7200900"/>
            <a:ext cx="6629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latin typeface="Cardo" panose="020B0604020202020204" charset="-79"/>
                <a:ea typeface="Cardo" panose="020B0604020202020204" charset="-79"/>
                <a:cs typeface="Cardo" panose="020B0604020202020204" charset="-79"/>
              </a:rPr>
              <a:t>Zdjęcia udostępnione z Archiwum Pani Burmistrz</a:t>
            </a:r>
          </a:p>
        </p:txBody>
      </p:sp>
    </p:spTree>
    <p:extLst>
      <p:ext uri="{BB962C8B-B14F-4D97-AF65-F5344CB8AC3E}">
        <p14:creationId xmlns:p14="http://schemas.microsoft.com/office/powerpoint/2010/main" val="122736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600" y="384224"/>
            <a:ext cx="15178408" cy="124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en-US" sz="7200" dirty="0">
                <a:solidFill>
                  <a:srgbClr val="1E3950"/>
                </a:solidFill>
                <a:latin typeface="Cardo"/>
              </a:rPr>
              <a:t>Bi</a:t>
            </a:r>
            <a:r>
              <a:rPr lang="pl-PL" sz="7200" dirty="0" err="1">
                <a:solidFill>
                  <a:srgbClr val="1E3950"/>
                </a:solidFill>
                <a:latin typeface="Cardo"/>
              </a:rPr>
              <a:t>blio</a:t>
            </a:r>
            <a:r>
              <a:rPr lang="en-US" sz="7200" dirty="0" err="1">
                <a:solidFill>
                  <a:srgbClr val="1E3950"/>
                </a:solidFill>
                <a:latin typeface="Cardo"/>
              </a:rPr>
              <a:t>grafia</a:t>
            </a:r>
            <a:endParaRPr lang="en-US" sz="7200" dirty="0">
              <a:solidFill>
                <a:srgbClr val="1E3950"/>
              </a:solidFill>
              <a:latin typeface="Cardo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B6D403E-F933-6479-07D8-AF299F2C6F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360" y="2324100"/>
            <a:ext cx="6499585" cy="43677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A9A847C-6CD6-1474-CA3F-48A9156D869E}"/>
              </a:ext>
            </a:extLst>
          </p:cNvPr>
          <p:cNvSpPr txBox="1"/>
          <p:nvPr/>
        </p:nvSpPr>
        <p:spPr>
          <a:xfrm>
            <a:off x="304800" y="2001708"/>
            <a:ext cx="10363200" cy="80329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4000" i="1" dirty="0">
                <a:latin typeface="Cardo" panose="020B0604020202020204" charset="-79"/>
                <a:ea typeface="Cardo" panose="020B0604020202020204" charset="-79"/>
                <a:cs typeface="Cardo" panose="020B0604020202020204" charset="-79"/>
              </a:rPr>
              <a:t>Obecne. Kobiety w historii Błonia – </a:t>
            </a:r>
            <a:r>
              <a:rPr lang="pl-PL" sz="4000" dirty="0">
                <a:latin typeface="Cardo" panose="020B0604020202020204" charset="-79"/>
                <a:ea typeface="Cardo" panose="020B0604020202020204" charset="-79"/>
                <a:cs typeface="Cardo" panose="020B0604020202020204" charset="-79"/>
              </a:rPr>
              <a:t>katalog wystawy zorganizowanej w Muzeum Ziemi Błońskiej od 8 III do 15 IV 2023r.</a:t>
            </a:r>
          </a:p>
          <a:p>
            <a:endParaRPr lang="pl-PL" sz="4000" dirty="0">
              <a:latin typeface="Cardo" panose="020B0604020202020204" charset="-79"/>
              <a:ea typeface="Cardo" panose="020B0604020202020204" charset="-79"/>
              <a:cs typeface="Cardo" panose="020B060402020202020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4000" dirty="0">
                <a:latin typeface="Cardo" panose="020B0604020202020204" charset="-79"/>
                <a:ea typeface="Cardo" panose="020B0604020202020204" charset="-79"/>
                <a:cs typeface="Cardo" panose="020B0604020202020204" charset="-79"/>
              </a:rPr>
              <a:t>.Cyranowicz Aldona: </a:t>
            </a:r>
            <a:r>
              <a:rPr lang="pl-PL" sz="4000" i="1" dirty="0">
                <a:latin typeface="Cardo" panose="020B0604020202020204" charset="-79"/>
                <a:ea typeface="Cardo" panose="020B0604020202020204" charset="-79"/>
                <a:cs typeface="Cardo" panose="020B0604020202020204" charset="-79"/>
              </a:rPr>
              <a:t>Ocalić od zapomnienia… Dzieje Szkoły Podstawowej Nr 2 z Oddziałami Integracyjnymi im. J. Korczaka w Błoniu, </a:t>
            </a:r>
            <a:r>
              <a:rPr lang="pl-PL" sz="4000" dirty="0">
                <a:latin typeface="Cardo" panose="020B0604020202020204" charset="-79"/>
                <a:ea typeface="Cardo" panose="020B0604020202020204" charset="-79"/>
                <a:cs typeface="Cardo" panose="020B0604020202020204" charset="-79"/>
              </a:rPr>
              <a:t>Błonie 2015</a:t>
            </a:r>
          </a:p>
          <a:p>
            <a:endParaRPr lang="pl-PL" sz="4000" dirty="0">
              <a:latin typeface="Cardo" panose="020B0604020202020204" charset="-79"/>
              <a:ea typeface="Cardo" panose="020B0604020202020204" charset="-79"/>
              <a:cs typeface="Cardo" panose="020B060402020202020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4000" dirty="0" err="1">
                <a:latin typeface="Cardo" panose="020B0604020202020204" charset="-79"/>
                <a:ea typeface="Cardo" panose="020B0604020202020204" charset="-79"/>
                <a:cs typeface="Cardo" panose="020B0604020202020204" charset="-79"/>
              </a:rPr>
              <a:t>Bezpałko</a:t>
            </a:r>
            <a:r>
              <a:rPr lang="pl-PL" sz="4000" dirty="0">
                <a:latin typeface="Cardo" panose="020B0604020202020204" charset="-79"/>
                <a:ea typeface="Cardo" panose="020B0604020202020204" charset="-79"/>
                <a:cs typeface="Cardo" panose="020B0604020202020204" charset="-79"/>
              </a:rPr>
              <a:t> Jerzy: </a:t>
            </a:r>
            <a:r>
              <a:rPr lang="pl-PL" sz="4000" i="1" dirty="0">
                <a:latin typeface="Cardo" panose="020B0604020202020204" charset="-79"/>
                <a:ea typeface="Cardo" panose="020B0604020202020204" charset="-79"/>
                <a:cs typeface="Cardo" panose="020B0604020202020204" charset="-79"/>
              </a:rPr>
              <a:t>Mera Błonie. Historia Zakładów Mechaniczno-Precyzyjnych Mera Błonie 1953-2003, </a:t>
            </a:r>
            <a:r>
              <a:rPr lang="pl-PL" sz="4000" dirty="0">
                <a:latin typeface="Cardo" panose="020B0604020202020204" charset="-79"/>
                <a:ea typeface="Cardo" panose="020B0604020202020204" charset="-79"/>
                <a:cs typeface="Cardo" panose="020B0604020202020204" charset="-79"/>
              </a:rPr>
              <a:t>Błonie 2010</a:t>
            </a:r>
            <a:br>
              <a:rPr lang="pl-PL" dirty="0">
                <a:latin typeface="Cardo" panose="020B0604020202020204" charset="-79"/>
                <a:ea typeface="Cardo" panose="020B0604020202020204" charset="-79"/>
                <a:cs typeface="Cardo" panose="020B0604020202020204" charset="-79"/>
              </a:rPr>
            </a:br>
            <a:endParaRPr lang="pl-PL" dirty="0">
              <a:latin typeface="Cardo" panose="020B0604020202020204" charset="-79"/>
              <a:ea typeface="Cardo" panose="020B0604020202020204" charset="-79"/>
              <a:cs typeface="Cardo" panose="020B060402020202020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4F95289-6667-0540-A1E4-108D8B95E805}"/>
              </a:ext>
            </a:extLst>
          </p:cNvPr>
          <p:cNvSpPr txBox="1"/>
          <p:nvPr/>
        </p:nvSpPr>
        <p:spPr>
          <a:xfrm>
            <a:off x="10972800" y="69723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Zdjęcie z uroczystości nadania tytułu Honorowej Obywatelki Miasta Błonia – udostępnione Urząd Gminy Błonie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0925" y="3990975"/>
            <a:ext cx="1516615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FFFFFF"/>
                </a:solidFill>
                <a:latin typeface="Cardo"/>
              </a:rPr>
              <a:t>Dziękuję za uwagę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75042" y="6866174"/>
            <a:ext cx="8211620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Cardo Italics"/>
              </a:rPr>
              <a:t>Michalina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317</Words>
  <Application>Microsoft Office PowerPoint</Application>
  <PresentationFormat>Niestandardowy</PresentationFormat>
  <Paragraphs>29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Cardo</vt:lpstr>
      <vt:lpstr>Arial</vt:lpstr>
      <vt:lpstr>Calibri</vt:lpstr>
      <vt:lpstr>Cardo Italics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Zapisz tutaj swój tytuł</dc:title>
  <dc:creator>Aldona</dc:creator>
  <cp:lastModifiedBy>Aldona Cyranowicz</cp:lastModifiedBy>
  <cp:revision>5</cp:revision>
  <dcterms:created xsi:type="dcterms:W3CDTF">2006-08-16T00:00:00Z</dcterms:created>
  <dcterms:modified xsi:type="dcterms:W3CDTF">2023-12-20T07:18:31Z</dcterms:modified>
  <dc:identifier>DAF3c0Ie6yQ</dc:identifier>
</cp:coreProperties>
</file>