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3/22/2024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3/22/2024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adabada.p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napsis.org.pl/" TargetMode="External"/><Relationship Id="rId2" Type="http://schemas.openxmlformats.org/officeDocument/2006/relationships/hyperlink" Target="https://www.autismspeaks.org/"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olskiautyzm.pl/5-ksiazek-napisanych-przez-osoby-ze-spektrum-autyzm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youtu.be/wKlMcLTqRL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olskiautyzm.pl/rozpowszechnienie-autyzm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A8E365-C044-6D03-8BA1-19FE8CDFE6DF}"/>
              </a:ext>
            </a:extLst>
          </p:cNvPr>
          <p:cNvSpPr>
            <a:spLocks noGrp="1"/>
          </p:cNvSpPr>
          <p:nvPr>
            <p:ph type="ctrTitle"/>
          </p:nvPr>
        </p:nvSpPr>
        <p:spPr>
          <a:xfrm>
            <a:off x="1876424" y="177282"/>
            <a:ext cx="8791575" cy="2425959"/>
          </a:xfrm>
        </p:spPr>
        <p:txBody>
          <a:bodyPr/>
          <a:lstStyle/>
          <a:p>
            <a:r>
              <a:rPr lang="pl-PL" dirty="0"/>
              <a:t>  Autyzm – co to znaczy ?</a:t>
            </a:r>
          </a:p>
        </p:txBody>
      </p:sp>
      <p:pic>
        <p:nvPicPr>
          <p:cNvPr id="7" name="Obraz 6" descr="Wielobarwne balony na niebie">
            <a:extLst>
              <a:ext uri="{FF2B5EF4-FFF2-40B4-BE49-F238E27FC236}">
                <a16:creationId xmlns:a16="http://schemas.microsoft.com/office/drawing/2014/main" id="{8C55A4B8-1346-CBCE-36F7-B7681036A7CA}"/>
              </a:ext>
            </a:extLst>
          </p:cNvPr>
          <p:cNvPicPr>
            <a:picLocks noChangeAspect="1"/>
          </p:cNvPicPr>
          <p:nvPr/>
        </p:nvPicPr>
        <p:blipFill>
          <a:blip r:embed="rId2"/>
          <a:stretch>
            <a:fillRect/>
          </a:stretch>
        </p:blipFill>
        <p:spPr>
          <a:xfrm>
            <a:off x="5750768" y="2668556"/>
            <a:ext cx="6096000" cy="3918857"/>
          </a:xfrm>
          <a:prstGeom prst="rect">
            <a:avLst/>
          </a:prstGeom>
          <a:ln>
            <a:noFill/>
          </a:ln>
          <a:effectLst>
            <a:softEdge rad="112500"/>
          </a:effectLst>
        </p:spPr>
      </p:pic>
    </p:spTree>
    <p:extLst>
      <p:ext uri="{BB962C8B-B14F-4D97-AF65-F5344CB8AC3E}">
        <p14:creationId xmlns:p14="http://schemas.microsoft.com/office/powerpoint/2010/main" val="399222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12C29C-1470-90D3-835F-BE85A19948E5}"/>
              </a:ext>
            </a:extLst>
          </p:cNvPr>
          <p:cNvSpPr>
            <a:spLocks noGrp="1"/>
          </p:cNvSpPr>
          <p:nvPr>
            <p:ph type="title"/>
          </p:nvPr>
        </p:nvSpPr>
        <p:spPr>
          <a:xfrm>
            <a:off x="1141413" y="102638"/>
            <a:ext cx="9905998" cy="615820"/>
          </a:xfrm>
        </p:spPr>
        <p:txBody>
          <a:bodyPr>
            <a:normAutofit fontScale="90000"/>
          </a:bodyPr>
          <a:lstStyle/>
          <a:p>
            <a:br>
              <a:rPr lang="pl-PL" dirty="0"/>
            </a:br>
            <a:r>
              <a:rPr lang="pl-PL" dirty="0"/>
              <a:t>Wczesne rozpoznanie i wczesna interwencja</a:t>
            </a:r>
            <a:br>
              <a:rPr lang="pl-PL" sz="3600" b="1" dirty="0">
                <a:effectLst/>
                <a:highlight>
                  <a:srgbClr val="FFFFFF"/>
                </a:highlight>
                <a:latin typeface="Times New Roman" panose="02020603050405020304" pitchFamily="18"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6B040842-52DF-02A9-5108-229C505E75E4}"/>
              </a:ext>
            </a:extLst>
          </p:cNvPr>
          <p:cNvSpPr>
            <a:spLocks noGrp="1"/>
          </p:cNvSpPr>
          <p:nvPr>
            <p:ph idx="1"/>
          </p:nvPr>
        </p:nvSpPr>
        <p:spPr>
          <a:xfrm>
            <a:off x="1141412" y="718458"/>
            <a:ext cx="9905999" cy="5887615"/>
          </a:xfrm>
        </p:spPr>
        <p:txBody>
          <a:bodyPr>
            <a:normAutofit fontScale="55000" lnSpcReduction="20000"/>
          </a:bodyPr>
          <a:lstStyle/>
          <a:p>
            <a:pPr marL="0" indent="0" algn="just">
              <a:spcBef>
                <a:spcPts val="2250"/>
              </a:spcBef>
              <a:spcAft>
                <a:spcPts val="2250"/>
              </a:spcAft>
              <a:buNone/>
            </a:pPr>
            <a:r>
              <a:rPr lang="pl-PL" sz="2900" dirty="0"/>
              <a:t>Symptomy autyzmu mogą być widoczne już w 2 roku życia. Jeśli jesteś rodzicem malucha i niepokoi Cię jego rozwój, nie warto odkładać konsultacji ze specjalistą. Objawy autyzmu widoczne są zwłaszcza w </a:t>
            </a:r>
            <a:r>
              <a:rPr lang="pl-PL" sz="2900" dirty="0" err="1"/>
              <a:t>zachowaniach</a:t>
            </a:r>
            <a:r>
              <a:rPr lang="pl-PL" sz="2900" dirty="0"/>
              <a:t> społecznych </a:t>
            </a:r>
            <a:br>
              <a:rPr lang="pl-PL" sz="2900" dirty="0"/>
            </a:br>
            <a:r>
              <a:rPr lang="pl-PL" sz="2900" dirty="0"/>
              <a:t>i komunikacji.</a:t>
            </a:r>
          </a:p>
          <a:p>
            <a:pPr marL="0" indent="0" algn="l">
              <a:spcBef>
                <a:spcPts val="2250"/>
              </a:spcBef>
              <a:spcAft>
                <a:spcPts val="2250"/>
              </a:spcAft>
              <a:buNone/>
            </a:pPr>
            <a:r>
              <a:rPr lang="pl-PL" sz="2500" dirty="0"/>
              <a:t>Zachowania przed 3 rokiem życia, które mogą wskazywać na spektrum autyzmu to:</a:t>
            </a:r>
          </a:p>
          <a:p>
            <a:pPr marL="342900" lvl="0" indent="-342900" algn="just">
              <a:lnSpc>
                <a:spcPct val="107000"/>
              </a:lnSpc>
              <a:spcAft>
                <a:spcPts val="800"/>
              </a:spcAft>
              <a:buSzPts val="1000"/>
              <a:buFont typeface="Wingdings" panose="05000000000000000000" pitchFamily="2" charset="2"/>
              <a:buChar char=""/>
              <a:tabLst>
                <a:tab pos="457200" algn="l"/>
              </a:tabLst>
            </a:pPr>
            <a:r>
              <a:rPr lang="pl-PL" sz="2500" dirty="0"/>
              <a:t>6 miesiąc – dziecko nie uśmiecha się do osób w otoczeniu, nie wykazuje innej radosnej ekspresji</a:t>
            </a:r>
          </a:p>
          <a:p>
            <a:pPr marL="342900" lvl="0" indent="-342900" algn="just">
              <a:lnSpc>
                <a:spcPct val="107000"/>
              </a:lnSpc>
              <a:spcAft>
                <a:spcPts val="800"/>
              </a:spcAft>
              <a:buSzPts val="1000"/>
              <a:buFont typeface="Wingdings" panose="05000000000000000000" pitchFamily="2" charset="2"/>
              <a:buChar char=""/>
              <a:tabLst>
                <a:tab pos="457200" algn="l"/>
              </a:tabLst>
            </a:pPr>
            <a:r>
              <a:rPr lang="pl-PL" sz="2500" dirty="0"/>
              <a:t>9 miesiąc – dziecko nie odwzajemnia uśmiechów, ekspresji twarzy, nie odpowiada na wydawane przez rodzica dźwięki</a:t>
            </a:r>
          </a:p>
          <a:p>
            <a:pPr marL="342900" lvl="0" indent="-342900" algn="just">
              <a:lnSpc>
                <a:spcPct val="107000"/>
              </a:lnSpc>
              <a:spcAft>
                <a:spcPts val="800"/>
              </a:spcAft>
              <a:buSzPts val="1000"/>
              <a:buFont typeface="Wingdings" panose="05000000000000000000" pitchFamily="2" charset="2"/>
              <a:buChar char=""/>
              <a:tabLst>
                <a:tab pos="457200" algn="l"/>
              </a:tabLst>
            </a:pPr>
            <a:r>
              <a:rPr lang="pl-PL" sz="2500" dirty="0"/>
              <a:t>12 miesiąc – brak gaworzenia, brak reakcji na imię</a:t>
            </a:r>
          </a:p>
          <a:p>
            <a:pPr marL="342900" lvl="0" indent="-342900" algn="just">
              <a:lnSpc>
                <a:spcPct val="107000"/>
              </a:lnSpc>
              <a:spcAft>
                <a:spcPts val="800"/>
              </a:spcAft>
              <a:buSzPts val="1000"/>
              <a:buFont typeface="Wingdings" panose="05000000000000000000" pitchFamily="2" charset="2"/>
              <a:buChar char=""/>
              <a:tabLst>
                <a:tab pos="457200" algn="l"/>
              </a:tabLst>
            </a:pPr>
            <a:r>
              <a:rPr lang="pl-PL" sz="2500" dirty="0"/>
              <a:t>14 miesiąc – brak gestu wskazywania palcem i brak innych gestów używanych do komunikacji np. gest papa</a:t>
            </a:r>
          </a:p>
          <a:p>
            <a:pPr marL="342900" lvl="0" indent="-342900" algn="just">
              <a:lnSpc>
                <a:spcPct val="107000"/>
              </a:lnSpc>
              <a:spcAft>
                <a:spcPts val="800"/>
              </a:spcAft>
              <a:buSzPts val="1000"/>
              <a:buFont typeface="Wingdings" panose="05000000000000000000" pitchFamily="2" charset="2"/>
              <a:buChar char=""/>
              <a:tabLst>
                <a:tab pos="457200" algn="l"/>
              </a:tabLst>
            </a:pPr>
            <a:r>
              <a:rPr lang="pl-PL" sz="2500" dirty="0"/>
              <a:t>16 miesiąc – brak słów lub używanie tylko kilku słów</a:t>
            </a:r>
          </a:p>
          <a:p>
            <a:pPr marL="342900" lvl="0" indent="-342900" algn="just">
              <a:lnSpc>
                <a:spcPct val="107000"/>
              </a:lnSpc>
              <a:spcAft>
                <a:spcPts val="800"/>
              </a:spcAft>
              <a:buSzPts val="1000"/>
              <a:buFont typeface="Wingdings" panose="05000000000000000000" pitchFamily="2" charset="2"/>
              <a:buChar char=""/>
              <a:tabLst>
                <a:tab pos="457200" algn="l"/>
              </a:tabLst>
            </a:pPr>
            <a:r>
              <a:rPr lang="pl-PL" sz="2500" dirty="0"/>
              <a:t>18 miesiąc – brak zabawy na niby (np. karmienie lalki)</a:t>
            </a:r>
          </a:p>
          <a:p>
            <a:pPr marL="342900" lvl="0" indent="-342900" algn="just">
              <a:lnSpc>
                <a:spcPct val="107000"/>
              </a:lnSpc>
              <a:spcAft>
                <a:spcPts val="800"/>
              </a:spcAft>
              <a:buSzPts val="1000"/>
              <a:buFont typeface="Wingdings" panose="05000000000000000000" pitchFamily="2" charset="2"/>
              <a:buChar char=""/>
              <a:tabLst>
                <a:tab pos="457200" algn="l"/>
              </a:tabLst>
            </a:pPr>
            <a:r>
              <a:rPr lang="pl-PL" sz="2500" dirty="0"/>
              <a:t>24 miesiące – dziecko nie używa w sposób sensowny zdań złożonych z 2 słów (zdania powinny być wypowiadane spontanicznie, nie tylko powtarzane)</a:t>
            </a:r>
          </a:p>
          <a:p>
            <a:pPr algn="l">
              <a:spcBef>
                <a:spcPts val="2250"/>
              </a:spcBef>
              <a:spcAft>
                <a:spcPts val="2250"/>
              </a:spcAft>
            </a:pPr>
            <a:r>
              <a:rPr lang="pl-PL" sz="2500" dirty="0"/>
              <a:t>Test przesiewowy, który pomoże Ci w sprawdzeniu czy dziecko rozwija się typowo znajdziesz na stronie </a:t>
            </a:r>
            <a:r>
              <a:rPr lang="pl-PL" sz="2500" dirty="0">
                <a:hlinkClick r:id="rId2"/>
              </a:rPr>
              <a:t>badabada.pl</a:t>
            </a:r>
            <a:endParaRPr lang="pl-PL" sz="2500" dirty="0"/>
          </a:p>
          <a:p>
            <a:endParaRPr lang="pl-PL" dirty="0"/>
          </a:p>
        </p:txBody>
      </p:sp>
    </p:spTree>
    <p:extLst>
      <p:ext uri="{BB962C8B-B14F-4D97-AF65-F5344CB8AC3E}">
        <p14:creationId xmlns:p14="http://schemas.microsoft.com/office/powerpoint/2010/main" val="3321500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15C411-B6E2-C463-5959-893D6DD4D682}"/>
              </a:ext>
            </a:extLst>
          </p:cNvPr>
          <p:cNvSpPr>
            <a:spLocks noGrp="1"/>
          </p:cNvSpPr>
          <p:nvPr>
            <p:ph type="title"/>
          </p:nvPr>
        </p:nvSpPr>
        <p:spPr>
          <a:xfrm>
            <a:off x="1017036" y="895738"/>
            <a:ext cx="6354147" cy="2453951"/>
          </a:xfrm>
        </p:spPr>
        <p:txBody>
          <a:bodyPr>
            <a:normAutofit/>
          </a:bodyPr>
          <a:lstStyle/>
          <a:p>
            <a:pPr algn="just"/>
            <a:r>
              <a:rPr lang="pl-PL" sz="2000" cap="none" dirty="0"/>
              <a:t>Wczesne rozpoznanie autyzmu jest bardzo ważne, ponieważ można wtedy zacząć wczesne wspomaganie rozwoju. Odpowiedni sposób mówienia do dziecka i zabawy oraz odpowiednia  </a:t>
            </a:r>
            <a:r>
              <a:rPr lang="pl-PL" sz="2000" cap="none" dirty="0" err="1"/>
              <a:t>organizacjia</a:t>
            </a:r>
            <a:r>
              <a:rPr lang="pl-PL" sz="2000" cap="none" dirty="0"/>
              <a:t>  środowiska  pomagają  dziecku  w uczeniu się, komunikowaniu i nawiązywaniu relacji</a:t>
            </a:r>
          </a:p>
        </p:txBody>
      </p:sp>
      <p:sp>
        <p:nvSpPr>
          <p:cNvPr id="3" name="Symbol zastępczy zawartości 2">
            <a:extLst>
              <a:ext uri="{FF2B5EF4-FFF2-40B4-BE49-F238E27FC236}">
                <a16:creationId xmlns:a16="http://schemas.microsoft.com/office/drawing/2014/main" id="{0748ED8D-39D0-3F58-70E9-400DAB0D11FB}"/>
              </a:ext>
            </a:extLst>
          </p:cNvPr>
          <p:cNvSpPr>
            <a:spLocks noGrp="1"/>
          </p:cNvSpPr>
          <p:nvPr>
            <p:ph idx="1"/>
          </p:nvPr>
        </p:nvSpPr>
        <p:spPr>
          <a:xfrm>
            <a:off x="7688424" y="592666"/>
            <a:ext cx="3358985" cy="5198534"/>
          </a:xfrm>
        </p:spPr>
        <p:txBody>
          <a:bodyPr/>
          <a:lstStyle/>
          <a:p>
            <a:endParaRPr lang="pl-PL" dirty="0"/>
          </a:p>
        </p:txBody>
      </p:sp>
    </p:spTree>
    <p:extLst>
      <p:ext uri="{BB962C8B-B14F-4D97-AF65-F5344CB8AC3E}">
        <p14:creationId xmlns:p14="http://schemas.microsoft.com/office/powerpoint/2010/main" val="1187757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99FE53-6705-9A69-2AC6-9BB4B54308DA}"/>
              </a:ext>
            </a:extLst>
          </p:cNvPr>
          <p:cNvSpPr>
            <a:spLocks noGrp="1"/>
          </p:cNvSpPr>
          <p:nvPr>
            <p:ph type="title"/>
          </p:nvPr>
        </p:nvSpPr>
        <p:spPr/>
        <p:txBody>
          <a:bodyPr/>
          <a:lstStyle/>
          <a:p>
            <a:r>
              <a:rPr lang="pl-PL" dirty="0"/>
              <a:t>Przyczyny autyzmu</a:t>
            </a:r>
            <a:br>
              <a:rPr lang="pl-PL" sz="1800" b="1" dirty="0">
                <a:effectLst/>
                <a:highlight>
                  <a:srgbClr val="FFFFFF"/>
                </a:highlight>
                <a:latin typeface="Times New Roman" panose="02020603050405020304" pitchFamily="18" charset="0"/>
                <a:ea typeface="Times New Roman" panose="02020603050405020304" pitchFamily="18" charset="0"/>
              </a:rPr>
            </a:br>
            <a:endParaRPr lang="pl-PL" b="1" dirty="0"/>
          </a:p>
        </p:txBody>
      </p:sp>
      <p:sp>
        <p:nvSpPr>
          <p:cNvPr id="3" name="Symbol zastępczy zawartości 2">
            <a:extLst>
              <a:ext uri="{FF2B5EF4-FFF2-40B4-BE49-F238E27FC236}">
                <a16:creationId xmlns:a16="http://schemas.microsoft.com/office/drawing/2014/main" id="{BF4D1D57-7E56-A2B9-3AD8-022DEDEE95A5}"/>
              </a:ext>
            </a:extLst>
          </p:cNvPr>
          <p:cNvSpPr>
            <a:spLocks noGrp="1"/>
          </p:cNvSpPr>
          <p:nvPr>
            <p:ph idx="1"/>
          </p:nvPr>
        </p:nvSpPr>
        <p:spPr/>
        <p:txBody>
          <a:bodyPr>
            <a:normAutofit fontScale="85000" lnSpcReduction="20000"/>
          </a:bodyPr>
          <a:lstStyle/>
          <a:p>
            <a:pPr algn="just">
              <a:spcBef>
                <a:spcPts val="2250"/>
              </a:spcBef>
              <a:spcAft>
                <a:spcPts val="2250"/>
              </a:spcAft>
            </a:pPr>
            <a:r>
              <a:rPr lang="pl-PL" dirty="0"/>
              <a:t>Przyczyny autyzmu nie są dokładnie poznane. Według obecnej wiedzy nie istnieje pojedyncza przyczyna np. gen, który wywołuje autyzm. Przyczyny autyzmu są złożone to znaczy, że na występowanie autyzmu wpływają różne czynniki, które działają w różnym stopniu i w różnych kombinacjach.</a:t>
            </a:r>
          </a:p>
          <a:p>
            <a:pPr algn="l">
              <a:spcBef>
                <a:spcPts val="2250"/>
              </a:spcBef>
              <a:spcAft>
                <a:spcPts val="2250"/>
              </a:spcAft>
            </a:pPr>
            <a:r>
              <a:rPr lang="pl-PL" dirty="0"/>
              <a:t>Duże znaczenie w występowaniu autyzmu ma genetyka. Istnieją geny i mutacje (tzn. zmiany w genach), które są związane z częstszym występowaniem autyzmu. Na występowanie autyzmu wpływają też niektóre czynniki środowiskowe tj. wyższy wiek rodziców, infekcje wirusowe podczas ciąży, wcześniactwo, ciąże mnogie.</a:t>
            </a:r>
          </a:p>
          <a:p>
            <a:endParaRPr lang="pl-PL" dirty="0"/>
          </a:p>
        </p:txBody>
      </p:sp>
    </p:spTree>
    <p:extLst>
      <p:ext uri="{BB962C8B-B14F-4D97-AF65-F5344CB8AC3E}">
        <p14:creationId xmlns:p14="http://schemas.microsoft.com/office/powerpoint/2010/main" val="333977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ACCA30-B676-87E9-FA6F-341A2BCD5A21}"/>
              </a:ext>
            </a:extLst>
          </p:cNvPr>
          <p:cNvSpPr>
            <a:spLocks noGrp="1"/>
          </p:cNvSpPr>
          <p:nvPr>
            <p:ph type="title"/>
          </p:nvPr>
        </p:nvSpPr>
        <p:spPr>
          <a:xfrm>
            <a:off x="1141413" y="111967"/>
            <a:ext cx="9905998" cy="1985121"/>
          </a:xfrm>
        </p:spPr>
        <p:txBody>
          <a:bodyPr/>
          <a:lstStyle/>
          <a:p>
            <a:r>
              <a:rPr lang="pl-PL" dirty="0"/>
              <a:t>Mechanizmy psychologiczne</a:t>
            </a:r>
            <a:br>
              <a:rPr lang="pl-PL" sz="1800" b="1" dirty="0">
                <a:effectLst/>
                <a:highlight>
                  <a:srgbClr val="FFFFFF"/>
                </a:highlight>
                <a:latin typeface="Times New Roman" panose="02020603050405020304" pitchFamily="18"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31C77C46-F07B-87EA-10FF-42854A2B09F5}"/>
              </a:ext>
            </a:extLst>
          </p:cNvPr>
          <p:cNvSpPr>
            <a:spLocks noGrp="1"/>
          </p:cNvSpPr>
          <p:nvPr>
            <p:ph idx="1"/>
          </p:nvPr>
        </p:nvSpPr>
        <p:spPr>
          <a:xfrm>
            <a:off x="1141412" y="1446244"/>
            <a:ext cx="9905999" cy="5169159"/>
          </a:xfrm>
        </p:spPr>
        <p:txBody>
          <a:bodyPr>
            <a:normAutofit fontScale="62500" lnSpcReduction="20000"/>
          </a:bodyPr>
          <a:lstStyle/>
          <a:p>
            <a:pPr algn="just">
              <a:spcBef>
                <a:spcPts val="2250"/>
              </a:spcBef>
              <a:spcAft>
                <a:spcPts val="2250"/>
              </a:spcAft>
            </a:pPr>
            <a:r>
              <a:rPr lang="pl-PL" sz="2600" dirty="0"/>
              <a:t>Naukowcy od lat próbują odkryć wyjaśnienie objawów autyzmu np. wzorzec w myśleniu, który pozwala odpowiedzieć na pytanie: dlaczego osoby w spektrum autyzmu zachowują się w taki sposób?</a:t>
            </a:r>
            <a:br>
              <a:rPr lang="pl-PL" sz="2600" dirty="0"/>
            </a:br>
            <a:r>
              <a:rPr lang="pl-PL" sz="2600" dirty="0"/>
              <a:t>Jedna z teorii mówi o zaburzeniach tzw. teorii umysłu. Twierdzi, że osoby w spektrum autyzmu mają trudność w intuicyjnym rozumieniu myśli, zamiarów i uczuć innych osób.</a:t>
            </a:r>
          </a:p>
          <a:p>
            <a:pPr algn="l">
              <a:spcBef>
                <a:spcPts val="2250"/>
              </a:spcBef>
              <a:spcAft>
                <a:spcPts val="2250"/>
              </a:spcAft>
            </a:pPr>
            <a:r>
              <a:rPr lang="pl-PL" sz="2600" dirty="0"/>
              <a:t>Inne teorie mówią o tym, że osoby w spektrum autyzmu w inny sposób przetwarzają informacje, które docierają do ich mózgów np. zaburzeniach centralnej koherencji. Zwolennicy tej teorii uważają, że osoby autystyczne mają tendencję do koncentracji na szczegółach i nie dostrzegania całego kontekstu sytuacji.</a:t>
            </a:r>
          </a:p>
          <a:p>
            <a:pPr algn="just">
              <a:spcBef>
                <a:spcPts val="2250"/>
              </a:spcBef>
              <a:spcAft>
                <a:spcPts val="2250"/>
              </a:spcAft>
            </a:pPr>
            <a:r>
              <a:rPr lang="pl-PL" sz="2600" dirty="0"/>
              <a:t>Ostatnio pojawia się coraz więcej dowodów na tzw. teorię braku łączności. Być może różne rejony w mózgach osób w spektrum autyzmu komunikują się ze sobą w mniejszym stopniu niż u osób, które rozwijają się typowo.</a:t>
            </a:r>
          </a:p>
          <a:p>
            <a:pPr algn="l">
              <a:spcBef>
                <a:spcPts val="2250"/>
              </a:spcBef>
              <a:spcAft>
                <a:spcPts val="2250"/>
              </a:spcAft>
            </a:pPr>
            <a:r>
              <a:rPr lang="pl-PL" sz="2600" dirty="0"/>
              <a:t>Do tej pory nie ma jednej, prostej odpowiedzi na to, co stoi za spektrum autyzmu. Kolejne badania wskazują na to, że autyzm jest bardzo </a:t>
            </a:r>
            <a:r>
              <a:rPr lang="pl-PL" sz="2600" dirty="0" err="1"/>
              <a:t>zlożony</a:t>
            </a:r>
            <a:r>
              <a:rPr lang="pl-PL" sz="2600" dirty="0"/>
              <a:t>.</a:t>
            </a:r>
          </a:p>
          <a:p>
            <a:endParaRPr lang="pl-PL" dirty="0"/>
          </a:p>
        </p:txBody>
      </p:sp>
    </p:spTree>
    <p:extLst>
      <p:ext uri="{BB962C8B-B14F-4D97-AF65-F5344CB8AC3E}">
        <p14:creationId xmlns:p14="http://schemas.microsoft.com/office/powerpoint/2010/main" val="271286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FFBA88-A441-2E5C-4FBA-F6E56312C4F4}"/>
              </a:ext>
            </a:extLst>
          </p:cNvPr>
          <p:cNvSpPr>
            <a:spLocks noGrp="1"/>
          </p:cNvSpPr>
          <p:nvPr>
            <p:ph type="title"/>
          </p:nvPr>
        </p:nvSpPr>
        <p:spPr>
          <a:xfrm>
            <a:off x="1141413" y="130629"/>
            <a:ext cx="9905998" cy="1268963"/>
          </a:xfrm>
        </p:spPr>
        <p:txBody>
          <a:bodyPr/>
          <a:lstStyle/>
          <a:p>
            <a:r>
              <a:rPr lang="pl-PL" dirty="0"/>
              <a:t>Diagnoza autyzmu</a:t>
            </a:r>
            <a:br>
              <a:rPr lang="pl-PL" sz="1800" b="1" dirty="0">
                <a:effectLst/>
                <a:highlight>
                  <a:srgbClr val="FFFFFF"/>
                </a:highlight>
                <a:latin typeface="Times New Roman" panose="02020603050405020304" pitchFamily="18" charset="0"/>
                <a:ea typeface="Times New Roman" panose="02020603050405020304" pitchFamily="18" charset="0"/>
              </a:rPr>
            </a:br>
            <a:endParaRPr lang="pl-PL" dirty="0"/>
          </a:p>
        </p:txBody>
      </p:sp>
      <p:sp>
        <p:nvSpPr>
          <p:cNvPr id="4" name="Rectangle 1">
            <a:extLst>
              <a:ext uri="{FF2B5EF4-FFF2-40B4-BE49-F238E27FC236}">
                <a16:creationId xmlns:a16="http://schemas.microsoft.com/office/drawing/2014/main" id="{0C36B42B-2E59-DB56-9238-B3B5476E6838}"/>
              </a:ext>
            </a:extLst>
          </p:cNvPr>
          <p:cNvSpPr>
            <a:spLocks noGrp="1" noChangeArrowheads="1"/>
          </p:cNvSpPr>
          <p:nvPr>
            <p:ph idx="1"/>
          </p:nvPr>
        </p:nvSpPr>
        <p:spPr bwMode="auto">
          <a:xfrm>
            <a:off x="1141413" y="-110427"/>
            <a:ext cx="9905998"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lang="pl-PL" altLang="pl-PL" sz="1600" dirty="0"/>
          </a:p>
          <a:p>
            <a:pPr marL="0" marR="0" lvl="0" indent="0" algn="just" defTabSz="914400" rtl="0" eaLnBrk="0" fontAlgn="base" latinLnBrk="0" hangingPunct="0">
              <a:lnSpc>
                <a:spcPct val="100000"/>
              </a:lnSpc>
              <a:spcBef>
                <a:spcPct val="0"/>
              </a:spcBef>
              <a:spcAft>
                <a:spcPct val="0"/>
              </a:spcAft>
              <a:buClrTx/>
              <a:buSzTx/>
              <a:buFontTx/>
              <a:buNone/>
              <a:tabLst/>
            </a:pPr>
            <a:endParaRPr lang="pl-PL" altLang="pl-PL" sz="1600" dirty="0"/>
          </a:p>
          <a:p>
            <a:pPr marL="0" marR="0" lvl="0" indent="0" algn="just" defTabSz="914400" rtl="0" eaLnBrk="0" fontAlgn="base" latinLnBrk="0" hangingPunct="0">
              <a:lnSpc>
                <a:spcPct val="100000"/>
              </a:lnSpc>
              <a:spcBef>
                <a:spcPct val="0"/>
              </a:spcBef>
              <a:spcAft>
                <a:spcPct val="0"/>
              </a:spcAft>
              <a:buClrTx/>
              <a:buSzTx/>
              <a:buFontTx/>
              <a:buNone/>
              <a:tabLst/>
            </a:pPr>
            <a:endParaRPr lang="pl-PL" altLang="pl-PL" sz="1600" dirty="0"/>
          </a:p>
          <a:p>
            <a:pPr marL="0" marR="0" lvl="0" indent="0" algn="just" defTabSz="914400" rtl="0" eaLnBrk="0" fontAlgn="base" latinLnBrk="0" hangingPunct="0">
              <a:lnSpc>
                <a:spcPct val="100000"/>
              </a:lnSpc>
              <a:spcBef>
                <a:spcPct val="0"/>
              </a:spcBef>
              <a:spcAft>
                <a:spcPct val="0"/>
              </a:spcAft>
              <a:buClrTx/>
              <a:buSzTx/>
              <a:buFontTx/>
              <a:buNone/>
              <a:tabLst/>
            </a:pPr>
            <a:endParaRPr lang="pl-PL" altLang="pl-PL" sz="1600" dirty="0"/>
          </a:p>
          <a:p>
            <a:pPr marL="0" marR="0" lvl="0" indent="0" algn="just" defTabSz="914400" rtl="0" eaLnBrk="0" fontAlgn="base" latinLnBrk="0" hangingPunct="0">
              <a:lnSpc>
                <a:spcPct val="100000"/>
              </a:lnSpc>
              <a:spcBef>
                <a:spcPct val="0"/>
              </a:spcBef>
              <a:spcAft>
                <a:spcPct val="0"/>
              </a:spcAft>
              <a:buClrTx/>
              <a:buSzTx/>
              <a:buFontTx/>
              <a:buNone/>
              <a:tabLst/>
            </a:pPr>
            <a:endParaRPr lang="pl-PL" altLang="pl-PL" sz="1600" dirty="0"/>
          </a:p>
          <a:p>
            <a:pPr marL="0" marR="0" lvl="0" indent="0" algn="just" defTabSz="914400" rtl="0" eaLnBrk="0" fontAlgn="base" latinLnBrk="0" hangingPunct="0">
              <a:lnSpc>
                <a:spcPct val="100000"/>
              </a:lnSpc>
              <a:spcBef>
                <a:spcPct val="0"/>
              </a:spcBef>
              <a:spcAft>
                <a:spcPct val="0"/>
              </a:spcAft>
              <a:buClrTx/>
              <a:buSzTx/>
              <a:buFontTx/>
              <a:buNone/>
              <a:tabLst/>
            </a:pPr>
            <a:endParaRPr lang="pl-PL" altLang="pl-PL" sz="1600" dirty="0"/>
          </a:p>
          <a:p>
            <a:pPr marL="0" marR="0" lvl="0" indent="0" algn="just" defTabSz="914400" rtl="0" eaLnBrk="0" fontAlgn="base" latinLnBrk="0" hangingPunct="0">
              <a:lnSpc>
                <a:spcPct val="100000"/>
              </a:lnSpc>
              <a:spcBef>
                <a:spcPct val="0"/>
              </a:spcBef>
              <a:spcAft>
                <a:spcPct val="0"/>
              </a:spcAft>
              <a:buClrTx/>
              <a:buSzTx/>
              <a:buFontTx/>
              <a:buNone/>
              <a:tabLst/>
            </a:pPr>
            <a:r>
              <a:rPr lang="pl-PL" altLang="pl-PL" sz="1600" dirty="0"/>
              <a:t>Autyzm diagnozowany jest na podstawie zachowania. Diagnoza polega na kilku spotkaniach ze specjalistami tj. psychiatra, psycholog, pedagog specjalny, logopeda.  Diagności prowadzą wywiad i obserwację. Podczas wywiadu pytają o wczesny rozwój, trudności, różne sytuacje z życia. Podczas obserwacji proponują zabawy, zadania lub tematy rozmów.</a:t>
            </a:r>
          </a:p>
          <a:p>
            <a:pPr marL="0" marR="0" lvl="0" indent="0" algn="just" defTabSz="914400" rtl="0" eaLnBrk="0" fontAlgn="base" latinLnBrk="0" hangingPunct="0">
              <a:lnSpc>
                <a:spcPct val="100000"/>
              </a:lnSpc>
              <a:spcBef>
                <a:spcPct val="0"/>
              </a:spcBef>
              <a:spcAft>
                <a:spcPct val="0"/>
              </a:spcAft>
              <a:buClrTx/>
              <a:buSzTx/>
              <a:buFontTx/>
              <a:buNone/>
              <a:tabLst/>
            </a:pPr>
            <a:br>
              <a:rPr lang="pl-PL" altLang="pl-PL" sz="1600" dirty="0"/>
            </a:br>
            <a:r>
              <a:rPr lang="pl-PL" altLang="pl-PL" sz="1600" dirty="0"/>
              <a:t>Coraz częściej w Polsce stosowany jest złoty standard diagnozy autyzmu ADOS-2. Badanie ADOS jest profesjonalnym narzędziem, które ma dużą skuteczność, dlatego jeśli diagnoza którą wybraliście zawiera ADOS, jest to dobry znak.</a:t>
            </a:r>
          </a:p>
          <a:p>
            <a:pPr marL="0" marR="0" lvl="0" indent="0" defTabSz="914400" rtl="0" eaLnBrk="0" fontAlgn="base" latinLnBrk="0" hangingPunct="0">
              <a:lnSpc>
                <a:spcPct val="100000"/>
              </a:lnSpc>
              <a:spcBef>
                <a:spcPct val="0"/>
              </a:spcBef>
              <a:spcAft>
                <a:spcPct val="0"/>
              </a:spcAft>
              <a:buClrTx/>
              <a:buSzTx/>
              <a:buFontTx/>
              <a:buNone/>
              <a:tabLst/>
            </a:pPr>
            <a:r>
              <a:rPr lang="pl-PL" altLang="pl-PL" sz="1600" dirty="0"/>
              <a:t>Diagności mogą poprosić o wykonanie dodatkowych badań (np. badanie słuchu, badania genetyczne, konsultacja z neurologiem), dostarczenie filmików rodzinnych, dokumentacji medycznej, opinii ze szkoły/przedszkola lub wypełnienie kwestionariuszy.</a:t>
            </a:r>
            <a:br>
              <a:rPr lang="pl-PL" altLang="pl-PL" sz="1600" dirty="0"/>
            </a:br>
            <a:endParaRPr lang="pl-PL" altLang="pl-PL" sz="1600" dirty="0"/>
          </a:p>
          <a:p>
            <a:pPr marL="0" marR="0" lvl="0" indent="0" algn="just" defTabSz="914400" rtl="0" eaLnBrk="0" fontAlgn="base" latinLnBrk="0" hangingPunct="0">
              <a:lnSpc>
                <a:spcPct val="100000"/>
              </a:lnSpc>
              <a:spcBef>
                <a:spcPct val="0"/>
              </a:spcBef>
              <a:spcAft>
                <a:spcPct val="0"/>
              </a:spcAft>
              <a:buClrTx/>
              <a:buSzTx/>
              <a:buFontTx/>
              <a:buNone/>
              <a:tabLst/>
            </a:pPr>
            <a:r>
              <a:rPr lang="pl-PL" altLang="pl-PL" sz="1600" dirty="0"/>
              <a:t>Po kilku spotkaniach psychiatra stawia diagnozę. Rodzice mogą też liczyć na pomoc w znalezieniu odpowiedniego wsparcia dla dziecka i uzyskanie wskazówek w jaki sposób pomóc dziecku w rozwoju.</a:t>
            </a:r>
          </a:p>
        </p:txBody>
      </p:sp>
    </p:spTree>
    <p:extLst>
      <p:ext uri="{BB962C8B-B14F-4D97-AF65-F5344CB8AC3E}">
        <p14:creationId xmlns:p14="http://schemas.microsoft.com/office/powerpoint/2010/main" val="4186415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8AEB17-123E-49F3-0653-FAA8498014DE}"/>
              </a:ext>
            </a:extLst>
          </p:cNvPr>
          <p:cNvSpPr>
            <a:spLocks noGrp="1"/>
          </p:cNvSpPr>
          <p:nvPr>
            <p:ph type="title"/>
          </p:nvPr>
        </p:nvSpPr>
        <p:spPr>
          <a:xfrm>
            <a:off x="1141413" y="158620"/>
            <a:ext cx="9905998" cy="908179"/>
          </a:xfrm>
        </p:spPr>
        <p:txBody>
          <a:bodyPr/>
          <a:lstStyle/>
          <a:p>
            <a:r>
              <a:rPr lang="pl-PL" dirty="0"/>
              <a:t>Terapia autyzmu</a:t>
            </a:r>
          </a:p>
        </p:txBody>
      </p:sp>
      <p:sp>
        <p:nvSpPr>
          <p:cNvPr id="3" name="Symbol zastępczy zawartości 2">
            <a:extLst>
              <a:ext uri="{FF2B5EF4-FFF2-40B4-BE49-F238E27FC236}">
                <a16:creationId xmlns:a16="http://schemas.microsoft.com/office/drawing/2014/main" id="{48CA3929-762F-DAB2-3128-065E5DCDB3F2}"/>
              </a:ext>
            </a:extLst>
          </p:cNvPr>
          <p:cNvSpPr>
            <a:spLocks noGrp="1"/>
          </p:cNvSpPr>
          <p:nvPr>
            <p:ph idx="1"/>
          </p:nvPr>
        </p:nvSpPr>
        <p:spPr>
          <a:xfrm>
            <a:off x="1141412" y="933061"/>
            <a:ext cx="9905999" cy="5766319"/>
          </a:xfrm>
        </p:spPr>
        <p:txBody>
          <a:bodyPr>
            <a:normAutofit fontScale="25000" lnSpcReduction="20000"/>
          </a:bodyPr>
          <a:lstStyle/>
          <a:p>
            <a:pPr marL="0" indent="0">
              <a:spcBef>
                <a:spcPts val="2250"/>
              </a:spcBef>
              <a:spcAft>
                <a:spcPts val="2250"/>
              </a:spcAft>
              <a:buNone/>
            </a:pPr>
            <a:r>
              <a:rPr lang="pl-PL" sz="6400" dirty="0"/>
              <a:t>Sposoby na wspomaganie rozwoju i strategie wychowawcze są zawsze dobierane indywidualnie do konkretnego dziecka. Rodzice, po konsultacjach ze specjalistami, wybierają metody wspierania rozwoju (terapii). Dobrze jest znaleźć doświadczonego i zaufanego specjalistę, który będzie koordynował terapię dziecka, wyznaczał cele, sprawdzał postępy i czuwał nad całą rodziną.</a:t>
            </a:r>
          </a:p>
          <a:p>
            <a:pPr marL="0" indent="0" algn="just">
              <a:spcBef>
                <a:spcPts val="2250"/>
              </a:spcBef>
              <a:spcAft>
                <a:spcPts val="2250"/>
              </a:spcAft>
              <a:buNone/>
            </a:pPr>
            <a:r>
              <a:rPr lang="pl-PL" sz="6400" dirty="0"/>
              <a:t>Pomocy można szukać w poradniach psychologiczno-pedagogicznych (zwłaszcza tych wyspecjalizowanych w autyzmie), stowarzyszeniach, fundacjach oraz prywatnych ośrodkach diagnostyczno-</a:t>
            </a:r>
            <a:r>
              <a:rPr lang="pl-PL" sz="6400" dirty="0" err="1"/>
              <a:t>terapeutyczych</a:t>
            </a:r>
            <a:r>
              <a:rPr lang="pl-PL" sz="6400" dirty="0"/>
              <a:t>. </a:t>
            </a:r>
          </a:p>
          <a:p>
            <a:pPr marL="0" indent="0" algn="just">
              <a:spcBef>
                <a:spcPts val="2250"/>
              </a:spcBef>
              <a:spcAft>
                <a:spcPts val="2250"/>
              </a:spcAft>
              <a:buNone/>
            </a:pPr>
            <a:r>
              <a:rPr lang="pl-PL" sz="6400" dirty="0"/>
              <a:t>Dzieci w spektrum autyzmu uczą się w klasach terapeutycznych (z kilkorgiem rówieśników z autyzmem), w klasach integracyjnych lub w zwykłych szkołach masowych. System wsparcia dla osób ze spektrum autyzmu polepsza się na przestrzeni lat.</a:t>
            </a:r>
          </a:p>
          <a:p>
            <a:pPr marL="0" indent="0" algn="just">
              <a:spcBef>
                <a:spcPts val="2250"/>
              </a:spcBef>
              <a:spcAft>
                <a:spcPts val="2250"/>
              </a:spcAft>
              <a:buNone/>
            </a:pPr>
            <a:r>
              <a:rPr lang="pl-PL" sz="6400" dirty="0"/>
              <a:t>W pracę z dzieckiem zaangażowani mogą być specjaliści: pedagog specjalny, psycholog, psychiatra (lekarz), logopeda i terapeuci wyspecjalizowani w konkretnej metodzie. Wspieranie rozwoju ma na celu umożliwienie dziecku uzyskania jak najpełniejszych możliwości uczenia się, komunikowania się, wchodzenia w relacje, samodzielności np. nawiązywanie przyjaźni w szkole, uczenie się mowy lub alternatywnych sposobów komunikacji, radzenie sobie z frustracją i stresem, samodzielne podejmowanie wyzwań. Każde dziecko w spektrum autyzmu ma indywidualną ścieżkę rozwoju, dlatego bardzo trudno jest mówić o tzw. rokowaniach, czyli o tym jak dziecko będzie sobie radziło za kilka-kilkanaście lat.</a:t>
            </a:r>
          </a:p>
          <a:p>
            <a:endParaRPr lang="pl-PL" dirty="0"/>
          </a:p>
        </p:txBody>
      </p:sp>
    </p:spTree>
    <p:extLst>
      <p:ext uri="{BB962C8B-B14F-4D97-AF65-F5344CB8AC3E}">
        <p14:creationId xmlns:p14="http://schemas.microsoft.com/office/powerpoint/2010/main" val="4242193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6E42A33-1BC2-B2D4-7A9F-757359E2544C}"/>
              </a:ext>
            </a:extLst>
          </p:cNvPr>
          <p:cNvSpPr>
            <a:spLocks noGrp="1"/>
          </p:cNvSpPr>
          <p:nvPr>
            <p:ph idx="1"/>
          </p:nvPr>
        </p:nvSpPr>
        <p:spPr>
          <a:xfrm>
            <a:off x="1141412" y="718457"/>
            <a:ext cx="9905999" cy="5072744"/>
          </a:xfrm>
        </p:spPr>
        <p:txBody>
          <a:bodyPr/>
          <a:lstStyle/>
          <a:p>
            <a:pPr marL="0" indent="0">
              <a:buNone/>
            </a:pPr>
            <a:r>
              <a:rPr lang="pl-PL" sz="2400" dirty="0"/>
              <a:t>Największą na świecie organizacją zajmującą się wsparciem dla osób ze spektrum autyzmu jest </a:t>
            </a:r>
            <a:r>
              <a:rPr lang="pl-PL" sz="2400" dirty="0" err="1">
                <a:hlinkClick r:id="rId2"/>
              </a:rPr>
              <a:t>Autism</a:t>
            </a:r>
            <a:r>
              <a:rPr lang="pl-PL" sz="2400" dirty="0">
                <a:hlinkClick r:id="rId2"/>
              </a:rPr>
              <a:t> </a:t>
            </a:r>
            <a:r>
              <a:rPr lang="pl-PL" sz="2400" dirty="0" err="1">
                <a:hlinkClick r:id="rId2"/>
              </a:rPr>
              <a:t>Speaks</a:t>
            </a:r>
            <a:r>
              <a:rPr lang="pl-PL" sz="2400" dirty="0"/>
              <a:t> a największą w Polsce </a:t>
            </a:r>
            <a:r>
              <a:rPr lang="pl-PL" sz="2400" dirty="0" err="1">
                <a:hlinkClick r:id="rId3"/>
              </a:rPr>
              <a:t>Synapsis</a:t>
            </a:r>
            <a:r>
              <a:rPr lang="pl-PL" sz="2400" dirty="0"/>
              <a:t>.</a:t>
            </a:r>
          </a:p>
          <a:p>
            <a:endParaRPr lang="pl-PL" dirty="0"/>
          </a:p>
        </p:txBody>
      </p:sp>
      <p:pic>
        <p:nvPicPr>
          <p:cNvPr id="5" name="Obraz 4">
            <a:extLst>
              <a:ext uri="{FF2B5EF4-FFF2-40B4-BE49-F238E27FC236}">
                <a16:creationId xmlns:a16="http://schemas.microsoft.com/office/drawing/2014/main" id="{582CEAEF-2F49-4FDD-AA2D-AE937A0CD4D2}"/>
              </a:ext>
            </a:extLst>
          </p:cNvPr>
          <p:cNvPicPr>
            <a:picLocks noChangeAspect="1"/>
          </p:cNvPicPr>
          <p:nvPr/>
        </p:nvPicPr>
        <p:blipFill>
          <a:blip r:embed="rId4"/>
          <a:stretch>
            <a:fillRect/>
          </a:stretch>
        </p:blipFill>
        <p:spPr>
          <a:xfrm>
            <a:off x="5382549" y="4096097"/>
            <a:ext cx="5310131" cy="1695104"/>
          </a:xfrm>
          <a:prstGeom prst="rect">
            <a:avLst/>
          </a:prstGeom>
        </p:spPr>
      </p:pic>
      <p:pic>
        <p:nvPicPr>
          <p:cNvPr id="7" name="Obraz 6">
            <a:extLst>
              <a:ext uri="{FF2B5EF4-FFF2-40B4-BE49-F238E27FC236}">
                <a16:creationId xmlns:a16="http://schemas.microsoft.com/office/drawing/2014/main" id="{365F20CA-21AB-97D1-3C05-4FA40CED8346}"/>
              </a:ext>
            </a:extLst>
          </p:cNvPr>
          <p:cNvPicPr>
            <a:picLocks noChangeAspect="1"/>
          </p:cNvPicPr>
          <p:nvPr/>
        </p:nvPicPr>
        <p:blipFill>
          <a:blip r:embed="rId5"/>
          <a:stretch>
            <a:fillRect/>
          </a:stretch>
        </p:blipFill>
        <p:spPr>
          <a:xfrm>
            <a:off x="1663926" y="2240881"/>
            <a:ext cx="4241137" cy="1695104"/>
          </a:xfrm>
          <a:prstGeom prst="rect">
            <a:avLst/>
          </a:prstGeom>
        </p:spPr>
      </p:pic>
    </p:spTree>
    <p:extLst>
      <p:ext uri="{BB962C8B-B14F-4D97-AF65-F5344CB8AC3E}">
        <p14:creationId xmlns:p14="http://schemas.microsoft.com/office/powerpoint/2010/main" val="117106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433983-8664-C5EB-BEE7-43C4A3BFA0EE}"/>
              </a:ext>
            </a:extLst>
          </p:cNvPr>
          <p:cNvSpPr>
            <a:spLocks noGrp="1"/>
          </p:cNvSpPr>
          <p:nvPr>
            <p:ph type="title"/>
          </p:nvPr>
        </p:nvSpPr>
        <p:spPr>
          <a:xfrm>
            <a:off x="1141413" y="618518"/>
            <a:ext cx="9905998" cy="2810482"/>
          </a:xfrm>
        </p:spPr>
        <p:txBody>
          <a:bodyPr>
            <a:normAutofit/>
          </a:bodyPr>
          <a:lstStyle/>
          <a:p>
            <a:pPr algn="ctr"/>
            <a:br>
              <a:rPr lang="pl-PL" sz="7200" dirty="0"/>
            </a:br>
            <a:r>
              <a:rPr lang="pl-PL" sz="7200" dirty="0"/>
              <a:t>Mity, czy fakty?</a:t>
            </a:r>
          </a:p>
        </p:txBody>
      </p:sp>
      <p:pic>
        <p:nvPicPr>
          <p:cNvPr id="5" name="Obraz 4" descr="Światła miejskie zogniskowane w lupie">
            <a:extLst>
              <a:ext uri="{FF2B5EF4-FFF2-40B4-BE49-F238E27FC236}">
                <a16:creationId xmlns:a16="http://schemas.microsoft.com/office/drawing/2014/main" id="{37F58960-19BC-4605-CBC7-3AC208AB5735}"/>
              </a:ext>
            </a:extLst>
          </p:cNvPr>
          <p:cNvPicPr>
            <a:picLocks noChangeAspect="1"/>
          </p:cNvPicPr>
          <p:nvPr/>
        </p:nvPicPr>
        <p:blipFill>
          <a:blip r:embed="rId2"/>
          <a:stretch>
            <a:fillRect/>
          </a:stretch>
        </p:blipFill>
        <p:spPr>
          <a:xfrm>
            <a:off x="6677130" y="3266293"/>
            <a:ext cx="5514870" cy="3675682"/>
          </a:xfrm>
          <a:prstGeom prst="rect">
            <a:avLst/>
          </a:prstGeom>
          <a:ln>
            <a:noFill/>
          </a:ln>
          <a:effectLst>
            <a:softEdge rad="112500"/>
          </a:effectLst>
        </p:spPr>
      </p:pic>
    </p:spTree>
    <p:extLst>
      <p:ext uri="{BB962C8B-B14F-4D97-AF65-F5344CB8AC3E}">
        <p14:creationId xmlns:p14="http://schemas.microsoft.com/office/powerpoint/2010/main" val="828837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5E192AD-3026-813A-2142-E315C2554918}"/>
              </a:ext>
            </a:extLst>
          </p:cNvPr>
          <p:cNvSpPr>
            <a:spLocks noGrp="1"/>
          </p:cNvSpPr>
          <p:nvPr>
            <p:ph idx="1"/>
          </p:nvPr>
        </p:nvSpPr>
        <p:spPr>
          <a:xfrm>
            <a:off x="1141412" y="587828"/>
            <a:ext cx="9905999" cy="6027575"/>
          </a:xfrm>
        </p:spPr>
        <p:txBody>
          <a:bodyPr>
            <a:normAutofit fontScale="70000" lnSpcReduction="20000"/>
          </a:bodyPr>
          <a:lstStyle/>
          <a:p>
            <a:r>
              <a:rPr lang="pl-PL" dirty="0">
                <a:solidFill>
                  <a:schemeClr val="bg1"/>
                </a:solidFill>
              </a:rPr>
              <a:t>Czy osoby z autyzmem są odizolowane i nie lubią ludzi?</a:t>
            </a:r>
          </a:p>
          <a:p>
            <a:pPr marL="0" indent="0" algn="l">
              <a:buNone/>
            </a:pPr>
            <a:r>
              <a:rPr lang="pl-PL" dirty="0"/>
              <a:t>Osoby dorosłe z autyzmem, które wspominają dzieciństwo często mówią o pragnieniu nawiązywania kontaktu z bliskimi i z rówieśnikami nawet, kiedy ich zachowanie wskazywało na coś odwrotnego. Osoby z autyzmem chcą nawiązywać kontakty i znajomości!</a:t>
            </a:r>
          </a:p>
          <a:p>
            <a:pPr algn="l"/>
            <a:r>
              <a:rPr lang="pl-PL" dirty="0">
                <a:solidFill>
                  <a:schemeClr val="bg1"/>
                </a:solidFill>
              </a:rPr>
              <a:t>Czy osoby z autyzmem nie okazują uczuć?</a:t>
            </a:r>
          </a:p>
          <a:p>
            <a:pPr marL="0" indent="0" algn="l">
              <a:buNone/>
            </a:pPr>
            <a:r>
              <a:rPr lang="pl-PL" dirty="0"/>
              <a:t>Osoby z autyzmem odczuwają takie same uczucia i okazują je na wiele sposobów. Często mówi się o tym, że niektóre osoby z autyzmem nie lubią przytulania, ale jest też wiele osób, które uwielbiają być przytulane.</a:t>
            </a:r>
          </a:p>
          <a:p>
            <a:pPr algn="l"/>
            <a:r>
              <a:rPr lang="pl-PL" dirty="0">
                <a:solidFill>
                  <a:schemeClr val="bg1"/>
                </a:solidFill>
              </a:rPr>
              <a:t>Osoby z autyzmem są smutne czy radosne?</a:t>
            </a:r>
          </a:p>
          <a:p>
            <a:pPr marL="0" indent="0" algn="l">
              <a:buNone/>
            </a:pPr>
            <a:r>
              <a:rPr lang="pl-PL" dirty="0"/>
              <a:t>Nie ma takiej reguły. Osoby w spektrum autyzmu doświadczają wielu wyzwań a odnalezienie się w świecie wymaga wytężonej pracy. Nie wyklucza to radości życia i optymizmu.</a:t>
            </a:r>
          </a:p>
          <a:p>
            <a:pPr algn="l"/>
            <a:r>
              <a:rPr lang="pl-PL" dirty="0">
                <a:solidFill>
                  <a:schemeClr val="bg1"/>
                </a:solidFill>
              </a:rPr>
              <a:t>Czy autyzm jest winą rodziców?</a:t>
            </a:r>
          </a:p>
          <a:p>
            <a:pPr marL="0" indent="0" algn="l">
              <a:buNone/>
            </a:pPr>
            <a:r>
              <a:rPr lang="pl-PL" dirty="0"/>
              <a:t>Zdecydowanie nieprawda. Wystąpienie autyzmu nie ma nic wspólnego z umiejętnością lub brakiem umiejętności bycia dobrym rodzicem.</a:t>
            </a:r>
          </a:p>
          <a:p>
            <a:pPr algn="l"/>
            <a:r>
              <a:rPr lang="pl-PL" dirty="0">
                <a:solidFill>
                  <a:schemeClr val="bg1"/>
                </a:solidFill>
              </a:rPr>
              <a:t>Czy autyzm oznacza genialne umiejętności?</a:t>
            </a:r>
          </a:p>
          <a:p>
            <a:pPr marL="0" indent="0" algn="l">
              <a:buNone/>
            </a:pPr>
            <a:r>
              <a:rPr lang="pl-PL" dirty="0"/>
              <a:t>Zdarza się, że osoby z autyzmem mają wybitne umiejętności np. szybkie liczenie w pamięci ogromnych cyfr, pamięć fotograficzna. Dotyczy to tylko kilku procent całej populacji.</a:t>
            </a:r>
          </a:p>
          <a:p>
            <a:endParaRPr lang="pl-PL" dirty="0"/>
          </a:p>
        </p:txBody>
      </p:sp>
    </p:spTree>
    <p:extLst>
      <p:ext uri="{BB962C8B-B14F-4D97-AF65-F5344CB8AC3E}">
        <p14:creationId xmlns:p14="http://schemas.microsoft.com/office/powerpoint/2010/main" val="2300462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CEF367-1F34-DA42-24D5-655BBA6CFA66}"/>
              </a:ext>
            </a:extLst>
          </p:cNvPr>
          <p:cNvSpPr>
            <a:spLocks noGrp="1"/>
          </p:cNvSpPr>
          <p:nvPr>
            <p:ph type="title"/>
          </p:nvPr>
        </p:nvSpPr>
        <p:spPr/>
        <p:txBody>
          <a:bodyPr/>
          <a:lstStyle/>
          <a:p>
            <a:r>
              <a:rPr lang="pl-PL" dirty="0"/>
              <a:t>Książki poświęcone tematyce autyzmu</a:t>
            </a:r>
          </a:p>
        </p:txBody>
      </p:sp>
      <p:sp>
        <p:nvSpPr>
          <p:cNvPr id="3" name="Symbol zastępczy zawartości 2">
            <a:extLst>
              <a:ext uri="{FF2B5EF4-FFF2-40B4-BE49-F238E27FC236}">
                <a16:creationId xmlns:a16="http://schemas.microsoft.com/office/drawing/2014/main" id="{CA9FE9EC-1192-0521-D605-92AAAE2CBBB3}"/>
              </a:ext>
            </a:extLst>
          </p:cNvPr>
          <p:cNvSpPr>
            <a:spLocks noGrp="1"/>
          </p:cNvSpPr>
          <p:nvPr>
            <p:ph idx="1"/>
          </p:nvPr>
        </p:nvSpPr>
        <p:spPr>
          <a:xfrm>
            <a:off x="1141412" y="2006082"/>
            <a:ext cx="9905999" cy="3785119"/>
          </a:xfrm>
        </p:spPr>
        <p:txBody>
          <a:bodyPr>
            <a:normAutofit fontScale="85000" lnSpcReduction="10000"/>
          </a:bodyPr>
          <a:lstStyle/>
          <a:p>
            <a:pPr algn="l">
              <a:buFont typeface="Arial" panose="020B0604020202020204" pitchFamily="34" charset="0"/>
              <a:buChar char="•"/>
            </a:pPr>
            <a:r>
              <a:rPr lang="pl-PL" dirty="0"/>
              <a:t>Ewa Pisula „Autyzm – przyczyny, symptomy, terapia”</a:t>
            </a:r>
          </a:p>
          <a:p>
            <a:pPr algn="l">
              <a:buFont typeface="Arial" panose="020B0604020202020204" pitchFamily="34" charset="0"/>
              <a:buChar char="•"/>
            </a:pPr>
            <a:r>
              <a:rPr lang="pl-PL" dirty="0"/>
              <a:t>Barry M. </a:t>
            </a:r>
            <a:r>
              <a:rPr lang="pl-PL" dirty="0" err="1"/>
              <a:t>Prizant</a:t>
            </a:r>
            <a:r>
              <a:rPr lang="pl-PL" dirty="0"/>
              <a:t>, Tom Fields-Meyer “Niezwyczajni ludzie. Nowe spojrzenie na autyzm”</a:t>
            </a:r>
          </a:p>
          <a:p>
            <a:pPr algn="l">
              <a:buFont typeface="Arial" panose="020B0604020202020204" pitchFamily="34" charset="0"/>
              <a:buChar char="•"/>
            </a:pPr>
            <a:r>
              <a:rPr lang="pl-PL" dirty="0"/>
              <a:t>Ellen </a:t>
            </a:r>
            <a:r>
              <a:rPr lang="pl-PL" dirty="0" err="1"/>
              <a:t>Notbohm</a:t>
            </a:r>
            <a:r>
              <a:rPr lang="pl-PL" dirty="0"/>
              <a:t> „10 rzeczy, które chciałoby Ci powiedzieć dziecko z autyzmem”</a:t>
            </a:r>
          </a:p>
          <a:p>
            <a:pPr algn="l">
              <a:buFont typeface="Arial" panose="020B0604020202020204" pitchFamily="34" charset="0"/>
              <a:buChar char="•"/>
            </a:pPr>
            <a:r>
              <a:rPr lang="pl-PL" dirty="0">
                <a:hlinkClick r:id="rId2">
                  <a:extLst>
                    <a:ext uri="{A12FA001-AC4F-418D-AE19-62706E023703}">
                      <ahyp:hlinkClr xmlns:ahyp="http://schemas.microsoft.com/office/drawing/2018/hyperlinkcolor" val="tx"/>
                    </a:ext>
                  </a:extLst>
                </a:hlinkClick>
              </a:rPr>
              <a:t>Autobiograficzne książki napisane przez osoby w spektrum autyzmu</a:t>
            </a:r>
            <a:endParaRPr lang="pl-PL" dirty="0"/>
          </a:p>
          <a:p>
            <a:pPr algn="l">
              <a:buFont typeface="Arial" panose="020B0604020202020204" pitchFamily="34" charset="0"/>
              <a:buChar char="•"/>
            </a:pPr>
            <a:r>
              <a:rPr lang="pl-PL" dirty="0" err="1"/>
              <a:t>Kate</a:t>
            </a:r>
            <a:r>
              <a:rPr lang="pl-PL" dirty="0"/>
              <a:t> Wilde „Logistyka autyzmu. Przewodnik dla rodziców, którzy zmagają się z kładzeniem dziecka spać, treningiem toaletowym, napadami złości, biciem i innymi wyzwaniami życia codziennego”</a:t>
            </a:r>
          </a:p>
          <a:p>
            <a:pPr algn="l">
              <a:buFont typeface="Arial" panose="020B0604020202020204" pitchFamily="34" charset="0"/>
              <a:buChar char="•"/>
            </a:pPr>
            <a:r>
              <a:rPr lang="pl-PL" dirty="0"/>
              <a:t>Ellen </a:t>
            </a:r>
            <a:r>
              <a:rPr lang="pl-PL" dirty="0" err="1"/>
              <a:t>Notbohm</a:t>
            </a:r>
            <a:r>
              <a:rPr lang="pl-PL" dirty="0"/>
              <a:t>, Veronica Zysk „1001 porad dla rodziców i terapeutów dzieci z autyzmem i zespołem Aspergera”</a:t>
            </a:r>
          </a:p>
        </p:txBody>
      </p:sp>
    </p:spTree>
    <p:extLst>
      <p:ext uri="{BB962C8B-B14F-4D97-AF65-F5344CB8AC3E}">
        <p14:creationId xmlns:p14="http://schemas.microsoft.com/office/powerpoint/2010/main" val="261621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9E5210-98D0-7BC0-13AE-F27A10349B68}"/>
              </a:ext>
            </a:extLst>
          </p:cNvPr>
          <p:cNvSpPr>
            <a:spLocks noGrp="1"/>
          </p:cNvSpPr>
          <p:nvPr>
            <p:ph type="title"/>
          </p:nvPr>
        </p:nvSpPr>
        <p:spPr/>
        <p:txBody>
          <a:bodyPr/>
          <a:lstStyle/>
          <a:p>
            <a:r>
              <a:rPr lang="pl-PL" dirty="0"/>
              <a:t>Czym jest autyzm?</a:t>
            </a:r>
          </a:p>
        </p:txBody>
      </p:sp>
      <p:sp>
        <p:nvSpPr>
          <p:cNvPr id="3" name="Symbol zastępczy zawartości 2">
            <a:extLst>
              <a:ext uri="{FF2B5EF4-FFF2-40B4-BE49-F238E27FC236}">
                <a16:creationId xmlns:a16="http://schemas.microsoft.com/office/drawing/2014/main" id="{865E3D89-6EC6-FED2-1C4D-2071CC693075}"/>
              </a:ext>
            </a:extLst>
          </p:cNvPr>
          <p:cNvSpPr>
            <a:spLocks noGrp="1"/>
          </p:cNvSpPr>
          <p:nvPr>
            <p:ph idx="1"/>
          </p:nvPr>
        </p:nvSpPr>
        <p:spPr/>
        <p:txBody>
          <a:bodyPr>
            <a:normAutofit/>
          </a:bodyPr>
          <a:lstStyle/>
          <a:p>
            <a:pPr algn="just">
              <a:lnSpc>
                <a:spcPct val="107000"/>
              </a:lnSpc>
              <a:spcBef>
                <a:spcPts val="2250"/>
              </a:spcBef>
              <a:spcAft>
                <a:spcPts val="2250"/>
              </a:spcAft>
            </a:pPr>
            <a:r>
              <a:rPr lang="pl-PL" dirty="0"/>
              <a:t>Autyzm nie jest chorobą, ale zaburzeniem rozwoju to znaczy, że cała ścieżka rozwoju osoby autystycznej jest inna od standardowej. Mówiąc innymi słowami: autyzm oznacza, że mózg pracuje w niestandardowy sposób.</a:t>
            </a:r>
          </a:p>
          <a:p>
            <a:pPr algn="just">
              <a:lnSpc>
                <a:spcPct val="107000"/>
              </a:lnSpc>
              <a:spcBef>
                <a:spcPts val="2250"/>
              </a:spcBef>
              <a:spcAft>
                <a:spcPts val="2250"/>
              </a:spcAft>
            </a:pPr>
            <a:r>
              <a:rPr lang="pl-PL" dirty="0"/>
              <a:t>Autyzm rozumiemy jako spektrum. Oznacza to, że autyzm jest trochę inny dla każdej osoby. Osoby z diagnozami ze spektrum autyzmu mają bardzo różne nasilenie </a:t>
            </a:r>
            <a:r>
              <a:rPr lang="pl-PL" dirty="0" err="1"/>
              <a:t>zachowań</a:t>
            </a:r>
            <a:r>
              <a:rPr lang="pl-PL" dirty="0"/>
              <a:t> i cech wynikających z autyzmu.</a:t>
            </a:r>
          </a:p>
          <a:p>
            <a:endParaRPr lang="pl-PL" dirty="0"/>
          </a:p>
        </p:txBody>
      </p:sp>
    </p:spTree>
    <p:extLst>
      <p:ext uri="{BB962C8B-B14F-4D97-AF65-F5344CB8AC3E}">
        <p14:creationId xmlns:p14="http://schemas.microsoft.com/office/powerpoint/2010/main" val="1217499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27D6BD-4331-9FB2-E68D-F68824793E24}"/>
              </a:ext>
            </a:extLst>
          </p:cNvPr>
          <p:cNvSpPr>
            <a:spLocks noGrp="1"/>
          </p:cNvSpPr>
          <p:nvPr>
            <p:ph type="title"/>
          </p:nvPr>
        </p:nvSpPr>
        <p:spPr>
          <a:xfrm>
            <a:off x="1141413" y="618518"/>
            <a:ext cx="9905998" cy="1051662"/>
          </a:xfrm>
        </p:spPr>
        <p:txBody>
          <a:bodyPr/>
          <a:lstStyle/>
          <a:p>
            <a:r>
              <a:rPr lang="pl-PL" dirty="0"/>
              <a:t>Filmy poruszające temat autyzmu</a:t>
            </a:r>
          </a:p>
        </p:txBody>
      </p:sp>
      <p:sp>
        <p:nvSpPr>
          <p:cNvPr id="3" name="Symbol zastępczy zawartości 2">
            <a:extLst>
              <a:ext uri="{FF2B5EF4-FFF2-40B4-BE49-F238E27FC236}">
                <a16:creationId xmlns:a16="http://schemas.microsoft.com/office/drawing/2014/main" id="{1D822859-D1A1-1DC7-C8C9-805C6DC2C42D}"/>
              </a:ext>
            </a:extLst>
          </p:cNvPr>
          <p:cNvSpPr>
            <a:spLocks noGrp="1"/>
          </p:cNvSpPr>
          <p:nvPr>
            <p:ph idx="1"/>
          </p:nvPr>
        </p:nvSpPr>
        <p:spPr>
          <a:xfrm>
            <a:off x="1141412" y="1903444"/>
            <a:ext cx="9905999" cy="4497355"/>
          </a:xfrm>
        </p:spPr>
        <p:txBody>
          <a:bodyPr>
            <a:normAutofit fontScale="92500" lnSpcReduction="10000"/>
          </a:bodyPr>
          <a:lstStyle/>
          <a:p>
            <a:r>
              <a:rPr lang="pl-PL" dirty="0"/>
              <a:t>Dokument „Mój autyzm i ja” przedstawia </a:t>
            </a:r>
            <a:r>
              <a:rPr lang="pl-PL" dirty="0" err="1"/>
              <a:t>historę</a:t>
            </a:r>
            <a:r>
              <a:rPr lang="pl-PL" dirty="0"/>
              <a:t> trzech osób w spektrum autyzmu</a:t>
            </a:r>
          </a:p>
          <a:p>
            <a:pPr algn="l">
              <a:buFont typeface="Arial" panose="020B0604020202020204" pitchFamily="34" charset="0"/>
              <a:buChar char="•"/>
            </a:pPr>
            <a:r>
              <a:rPr lang="pl-PL" dirty="0"/>
              <a:t>Animacja „</a:t>
            </a:r>
            <a:r>
              <a:rPr lang="pl-PL" dirty="0" err="1"/>
              <a:t>Amaziong</a:t>
            </a:r>
            <a:r>
              <a:rPr lang="pl-PL" dirty="0"/>
              <a:t> </a:t>
            </a:r>
            <a:r>
              <a:rPr lang="pl-PL" dirty="0" err="1"/>
              <a:t>things</a:t>
            </a:r>
            <a:r>
              <a:rPr lang="pl-PL" dirty="0"/>
              <a:t> </a:t>
            </a:r>
            <a:r>
              <a:rPr lang="pl-PL" dirty="0" err="1"/>
              <a:t>happen</a:t>
            </a:r>
            <a:r>
              <a:rPr lang="pl-PL" dirty="0"/>
              <a:t>” tłumaczy czym jest autyzm w prosty sposób, odpowiedni również dla dzieci</a:t>
            </a:r>
          </a:p>
          <a:p>
            <a:pPr algn="l">
              <a:buFont typeface="Arial" panose="020B0604020202020204" pitchFamily="34" charset="0"/>
              <a:buChar char="•"/>
            </a:pPr>
            <a:r>
              <a:rPr lang="pl-PL" dirty="0"/>
              <a:t>Zaklęte serca</a:t>
            </a:r>
          </a:p>
          <a:p>
            <a:pPr algn="l">
              <a:buFont typeface="Arial" panose="020B0604020202020204" pitchFamily="34" charset="0"/>
              <a:buChar char="•"/>
            </a:pPr>
            <a:r>
              <a:rPr lang="pl-PL" dirty="0"/>
              <a:t>Śniegowe ciastko</a:t>
            </a:r>
          </a:p>
          <a:p>
            <a:pPr algn="l">
              <a:buFont typeface="Arial" panose="020B0604020202020204" pitchFamily="34" charset="0"/>
              <a:buChar char="•"/>
            </a:pPr>
            <a:r>
              <a:rPr lang="pl-PL" dirty="0"/>
              <a:t>Życie animowane</a:t>
            </a:r>
          </a:p>
          <a:p>
            <a:pPr algn="l">
              <a:buFont typeface="Arial" panose="020B0604020202020204" pitchFamily="34" charset="0"/>
              <a:buChar char="•"/>
            </a:pPr>
            <a:r>
              <a:rPr lang="pl-PL" dirty="0" err="1"/>
              <a:t>Temple</a:t>
            </a:r>
            <a:r>
              <a:rPr lang="pl-PL" dirty="0"/>
              <a:t> </a:t>
            </a:r>
            <a:r>
              <a:rPr lang="pl-PL" dirty="0" err="1"/>
              <a:t>Grandin</a:t>
            </a:r>
            <a:endParaRPr lang="pl-PL" dirty="0"/>
          </a:p>
          <a:p>
            <a:pPr algn="l">
              <a:buFont typeface="Arial" panose="020B0604020202020204" pitchFamily="34" charset="0"/>
              <a:buChar char="•"/>
            </a:pPr>
            <a:r>
              <a:rPr lang="pl-PL" dirty="0" err="1"/>
              <a:t>Wretches</a:t>
            </a:r>
            <a:r>
              <a:rPr lang="pl-PL" dirty="0"/>
              <a:t> &amp; </a:t>
            </a:r>
            <a:r>
              <a:rPr lang="pl-PL" dirty="0" err="1"/>
              <a:t>Jabberers</a:t>
            </a:r>
            <a:endParaRPr lang="pl-PL" dirty="0"/>
          </a:p>
          <a:p>
            <a:pPr algn="l">
              <a:buFont typeface="Arial" panose="020B0604020202020204" pitchFamily="34" charset="0"/>
              <a:buChar char="•"/>
            </a:pPr>
            <a:r>
              <a:rPr lang="pl-PL" dirty="0"/>
              <a:t>Atypowy (serial na </a:t>
            </a:r>
            <a:r>
              <a:rPr lang="pl-PL" dirty="0" err="1"/>
              <a:t>Netflix</a:t>
            </a:r>
            <a:r>
              <a:rPr lang="pl-PL" dirty="0"/>
              <a:t>)</a:t>
            </a:r>
          </a:p>
          <a:p>
            <a:endParaRPr lang="pl-PL" dirty="0">
              <a:solidFill>
                <a:srgbClr val="222222"/>
              </a:solidFill>
              <a:highlight>
                <a:srgbClr val="FFFFFF"/>
              </a:highlight>
              <a:latin typeface="Roboto" panose="02000000000000000000" pitchFamily="2" charset="0"/>
            </a:endParaRPr>
          </a:p>
          <a:p>
            <a:pPr marL="0" indent="0">
              <a:buNone/>
            </a:pPr>
            <a:endParaRPr lang="pl-PL" dirty="0"/>
          </a:p>
        </p:txBody>
      </p:sp>
    </p:spTree>
    <p:extLst>
      <p:ext uri="{BB962C8B-B14F-4D97-AF65-F5344CB8AC3E}">
        <p14:creationId xmlns:p14="http://schemas.microsoft.com/office/powerpoint/2010/main" val="288839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CBBC47-F404-17C7-FF97-E675D3CD5312}"/>
              </a:ext>
            </a:extLst>
          </p:cNvPr>
          <p:cNvSpPr>
            <a:spLocks noGrp="1"/>
          </p:cNvSpPr>
          <p:nvPr>
            <p:ph type="title"/>
          </p:nvPr>
        </p:nvSpPr>
        <p:spPr>
          <a:xfrm>
            <a:off x="755780" y="618518"/>
            <a:ext cx="10636897" cy="1478570"/>
          </a:xfrm>
        </p:spPr>
        <p:txBody>
          <a:bodyPr>
            <a:normAutofit/>
          </a:bodyPr>
          <a:lstStyle/>
          <a:p>
            <a:r>
              <a:rPr lang="pl-PL" cap="none" dirty="0"/>
              <a:t>Wykład prof. Wendy </a:t>
            </a:r>
            <a:r>
              <a:rPr lang="pl-PL" cap="none" dirty="0" err="1"/>
              <a:t>Chung</a:t>
            </a:r>
            <a:r>
              <a:rPr lang="pl-PL" cap="none" dirty="0"/>
              <a:t> “Co wiemy a czego jeszcze nie wiemy o autyzmie?” (napisy polskie)</a:t>
            </a:r>
          </a:p>
        </p:txBody>
      </p:sp>
      <p:sp>
        <p:nvSpPr>
          <p:cNvPr id="3" name="Symbol zastępczy zawartości 2">
            <a:extLst>
              <a:ext uri="{FF2B5EF4-FFF2-40B4-BE49-F238E27FC236}">
                <a16:creationId xmlns:a16="http://schemas.microsoft.com/office/drawing/2014/main" id="{87FF04F3-455D-D48F-6B1B-7FF3E9198508}"/>
              </a:ext>
            </a:extLst>
          </p:cNvPr>
          <p:cNvSpPr>
            <a:spLocks noGrp="1"/>
          </p:cNvSpPr>
          <p:nvPr>
            <p:ph idx="1"/>
          </p:nvPr>
        </p:nvSpPr>
        <p:spPr>
          <a:xfrm>
            <a:off x="1063690" y="2230016"/>
            <a:ext cx="9983721" cy="3561185"/>
          </a:xfrm>
        </p:spPr>
        <p:txBody>
          <a:bodyPr/>
          <a:lstStyle/>
          <a:p>
            <a:r>
              <a:rPr lang="pl-PL" b="0" i="0" u="none" strike="noStrike" dirty="0">
                <a:solidFill>
                  <a:srgbClr val="FFFFFF"/>
                </a:solidFill>
                <a:effectLst/>
                <a:latin typeface="YouTube Noto"/>
                <a:hlinkClick r:id="rId2"/>
              </a:rPr>
              <a:t>https://youtu.be/wKlMcLTqRLs</a:t>
            </a:r>
            <a:endParaRPr lang="pl-PL" b="0" i="0" u="none" strike="noStrike" dirty="0">
              <a:solidFill>
                <a:srgbClr val="FFFFFF"/>
              </a:solidFill>
              <a:effectLst/>
              <a:latin typeface="YouTube Noto"/>
            </a:endParaRPr>
          </a:p>
          <a:p>
            <a:endParaRPr lang="pl-PL" dirty="0"/>
          </a:p>
        </p:txBody>
      </p:sp>
    </p:spTree>
    <p:extLst>
      <p:ext uri="{BB962C8B-B14F-4D97-AF65-F5344CB8AC3E}">
        <p14:creationId xmlns:p14="http://schemas.microsoft.com/office/powerpoint/2010/main" val="1286247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91253B-1E95-CD21-AFC2-532162F66CD0}"/>
              </a:ext>
            </a:extLst>
          </p:cNvPr>
          <p:cNvSpPr>
            <a:spLocks noGrp="1"/>
          </p:cNvSpPr>
          <p:nvPr>
            <p:ph type="title"/>
          </p:nvPr>
        </p:nvSpPr>
        <p:spPr/>
        <p:txBody>
          <a:bodyPr>
            <a:normAutofit/>
          </a:bodyPr>
          <a:lstStyle/>
          <a:p>
            <a:r>
              <a:rPr lang="pl-PL" sz="2400" dirty="0" err="1"/>
              <a:t>Żródła</a:t>
            </a:r>
            <a:endParaRPr lang="pl-PL" sz="2400" dirty="0"/>
          </a:p>
        </p:txBody>
      </p:sp>
      <p:sp>
        <p:nvSpPr>
          <p:cNvPr id="3" name="Symbol zastępczy zawartości 2">
            <a:extLst>
              <a:ext uri="{FF2B5EF4-FFF2-40B4-BE49-F238E27FC236}">
                <a16:creationId xmlns:a16="http://schemas.microsoft.com/office/drawing/2014/main" id="{FF6485E8-03BE-F4BE-59D9-0CCD02156DF2}"/>
              </a:ext>
            </a:extLst>
          </p:cNvPr>
          <p:cNvSpPr>
            <a:spLocks noGrp="1"/>
          </p:cNvSpPr>
          <p:nvPr>
            <p:ph idx="1"/>
          </p:nvPr>
        </p:nvSpPr>
        <p:spPr>
          <a:xfrm>
            <a:off x="914400" y="1810139"/>
            <a:ext cx="10133011" cy="3981062"/>
          </a:xfrm>
        </p:spPr>
        <p:txBody>
          <a:bodyPr/>
          <a:lstStyle/>
          <a:p>
            <a:pPr marL="0" indent="0" algn="l">
              <a:buNone/>
            </a:pPr>
            <a:r>
              <a:rPr lang="pl-PL" sz="1600" dirty="0"/>
              <a:t>Materiały ze strony polskiautyzm.pl na podstawie:</a:t>
            </a:r>
          </a:p>
          <a:p>
            <a:pPr algn="l">
              <a:buFont typeface="Arial" panose="020B0604020202020204" pitchFamily="34" charset="0"/>
              <a:buChar char="•"/>
            </a:pPr>
            <a:r>
              <a:rPr lang="pl-PL" sz="1600" dirty="0"/>
              <a:t>Ewa Pisula “Autyzm – przyczyny, objawy, terapia”</a:t>
            </a:r>
          </a:p>
          <a:p>
            <a:pPr algn="l">
              <a:buFont typeface="Arial" panose="020B0604020202020204" pitchFamily="34" charset="0"/>
              <a:buChar char="•"/>
            </a:pPr>
            <a:r>
              <a:rPr lang="pl-PL" sz="1600" dirty="0"/>
              <a:t>Ewa Pisula “Autyzm. Od badań mózgu do praktyki psychologicznej”</a:t>
            </a:r>
          </a:p>
          <a:p>
            <a:pPr algn="l">
              <a:buFont typeface="Arial" panose="020B0604020202020204" pitchFamily="34" charset="0"/>
              <a:buChar char="•"/>
            </a:pPr>
            <a:r>
              <a:rPr lang="pl-PL" sz="1600" dirty="0"/>
              <a:t>Tony </a:t>
            </a:r>
            <a:r>
              <a:rPr lang="pl-PL" sz="1600" dirty="0" err="1"/>
              <a:t>Atwood</a:t>
            </a:r>
            <a:r>
              <a:rPr lang="pl-PL" sz="1600" dirty="0"/>
              <a:t> “Zespół Aspergera. Kompletny przewodnik”</a:t>
            </a:r>
          </a:p>
          <a:p>
            <a:pPr algn="l">
              <a:buFont typeface="Arial" panose="020B0604020202020204" pitchFamily="34" charset="0"/>
              <a:buChar char="•"/>
            </a:pPr>
            <a:r>
              <a:rPr lang="pl-PL" sz="1600" dirty="0" err="1"/>
              <a:t>Uta</a:t>
            </a:r>
            <a:r>
              <a:rPr lang="pl-PL" sz="1600" dirty="0"/>
              <a:t> </a:t>
            </a:r>
            <a:r>
              <a:rPr lang="pl-PL" sz="1600" dirty="0" err="1"/>
              <a:t>Frith</a:t>
            </a:r>
            <a:r>
              <a:rPr lang="pl-PL" sz="1600" dirty="0"/>
              <a:t> “Autyzm. Wyjaśnienie tajemnicy”</a:t>
            </a:r>
          </a:p>
          <a:p>
            <a:pPr algn="l">
              <a:buFont typeface="Arial" panose="020B0604020202020204" pitchFamily="34" charset="0"/>
              <a:buChar char="•"/>
            </a:pPr>
            <a:r>
              <a:rPr lang="pl-PL" sz="1600" dirty="0" err="1"/>
              <a:t>Uta</a:t>
            </a:r>
            <a:r>
              <a:rPr lang="pl-PL" sz="1600" dirty="0"/>
              <a:t> </a:t>
            </a:r>
            <a:r>
              <a:rPr lang="pl-PL" sz="1600" dirty="0" err="1"/>
              <a:t>Frith</a:t>
            </a:r>
            <a:r>
              <a:rPr lang="pl-PL" sz="1600" dirty="0"/>
              <a:t> “Autyzm i Zespół Aspergera”</a:t>
            </a:r>
          </a:p>
          <a:p>
            <a:endParaRPr lang="pl-PL" dirty="0"/>
          </a:p>
        </p:txBody>
      </p:sp>
    </p:spTree>
    <p:extLst>
      <p:ext uri="{BB962C8B-B14F-4D97-AF65-F5344CB8AC3E}">
        <p14:creationId xmlns:p14="http://schemas.microsoft.com/office/powerpoint/2010/main" val="1990763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14C866-9CEB-D218-30F8-D455A23E20B3}"/>
              </a:ext>
            </a:extLst>
          </p:cNvPr>
          <p:cNvSpPr>
            <a:spLocks noGrp="1"/>
          </p:cNvSpPr>
          <p:nvPr>
            <p:ph type="title"/>
          </p:nvPr>
        </p:nvSpPr>
        <p:spPr/>
        <p:txBody>
          <a:bodyPr/>
          <a:lstStyle/>
          <a:p>
            <a:r>
              <a:rPr lang="pl-PL" dirty="0"/>
              <a:t>Autyzm – jak często występuje</a:t>
            </a:r>
            <a:br>
              <a:rPr lang="pl-PL"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C7E4B67E-270C-1977-1D9C-BC20CDC99BBC}"/>
              </a:ext>
            </a:extLst>
          </p:cNvPr>
          <p:cNvSpPr>
            <a:spLocks noGrp="1"/>
          </p:cNvSpPr>
          <p:nvPr>
            <p:ph idx="1"/>
          </p:nvPr>
        </p:nvSpPr>
        <p:spPr/>
        <p:txBody>
          <a:bodyPr/>
          <a:lstStyle/>
          <a:p>
            <a:pPr algn="just">
              <a:lnSpc>
                <a:spcPct val="107000"/>
              </a:lnSpc>
              <a:spcBef>
                <a:spcPts val="2250"/>
              </a:spcBef>
              <a:spcAft>
                <a:spcPts val="2250"/>
              </a:spcAft>
            </a:pPr>
            <a:r>
              <a:rPr lang="pl-PL" dirty="0"/>
              <a:t>Autyzm diagnozuje się u około </a:t>
            </a:r>
            <a:r>
              <a:rPr lang="pl-PL" dirty="0">
                <a:solidFill>
                  <a:schemeClr val="bg1"/>
                </a:solidFill>
                <a:hlinkClick r:id="rId2" tooltip="Autyzm Statystyki">
                  <a:extLst>
                    <a:ext uri="{A12FA001-AC4F-418D-AE19-62706E023703}">
                      <ahyp:hlinkClr xmlns:ahyp="http://schemas.microsoft.com/office/drawing/2018/hyperlinkcolor" val="tx"/>
                    </a:ext>
                  </a:extLst>
                </a:hlinkClick>
              </a:rPr>
              <a:t>1 na 100</a:t>
            </a:r>
            <a:r>
              <a:rPr lang="pl-PL" dirty="0">
                <a:solidFill>
                  <a:schemeClr val="bg1"/>
                </a:solidFill>
              </a:rPr>
              <a:t> </a:t>
            </a:r>
            <a:r>
              <a:rPr lang="pl-PL" dirty="0"/>
              <a:t>dzieci w Europie. </a:t>
            </a:r>
          </a:p>
          <a:p>
            <a:pPr algn="just">
              <a:lnSpc>
                <a:spcPct val="107000"/>
              </a:lnSpc>
              <a:spcBef>
                <a:spcPts val="2250"/>
              </a:spcBef>
              <a:spcAft>
                <a:spcPts val="2250"/>
              </a:spcAft>
            </a:pPr>
            <a:r>
              <a:rPr lang="pl-PL" dirty="0"/>
              <a:t>Występuje u chłopców 4 razy częściej niż u dziewczynek.</a:t>
            </a:r>
          </a:p>
          <a:p>
            <a:pPr algn="just">
              <a:lnSpc>
                <a:spcPct val="107000"/>
              </a:lnSpc>
              <a:spcBef>
                <a:spcPts val="2250"/>
              </a:spcBef>
              <a:spcAft>
                <a:spcPts val="2250"/>
              </a:spcAft>
            </a:pPr>
            <a:r>
              <a:rPr lang="pl-PL" dirty="0"/>
              <a:t>W ostatnich latach badacze autyzmu sugerują, że objawy u dziewczynek wyglądają trochę inaczej niż objawy u chłopców. Przez to dziewczynki w spektrum autyzmu mogą nie otrzymywać diagnozy lub otrzymywać ją późno.</a:t>
            </a:r>
          </a:p>
          <a:p>
            <a:endParaRPr lang="pl-PL" dirty="0"/>
          </a:p>
        </p:txBody>
      </p:sp>
    </p:spTree>
    <p:extLst>
      <p:ext uri="{BB962C8B-B14F-4D97-AF65-F5344CB8AC3E}">
        <p14:creationId xmlns:p14="http://schemas.microsoft.com/office/powerpoint/2010/main" val="65228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B582BE-4EA5-0B9C-C7AE-B6AF6B30ED2D}"/>
              </a:ext>
            </a:extLst>
          </p:cNvPr>
          <p:cNvSpPr>
            <a:spLocks noGrp="1"/>
          </p:cNvSpPr>
          <p:nvPr>
            <p:ph type="title"/>
          </p:nvPr>
        </p:nvSpPr>
        <p:spPr/>
        <p:txBody>
          <a:bodyPr/>
          <a:lstStyle/>
          <a:p>
            <a:r>
              <a:rPr lang="pl-PL" dirty="0"/>
              <a:t>Objawy autyzmu</a:t>
            </a:r>
            <a:br>
              <a:rPr lang="pl-PL" sz="1800" b="1" dirty="0">
                <a:effectLst/>
                <a:highlight>
                  <a:srgbClr val="FFFFFF"/>
                </a:highlight>
                <a:latin typeface="Times New Roman" panose="02020603050405020304" pitchFamily="18"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C79452F0-6FE8-A8E8-D534-B9EB70735144}"/>
              </a:ext>
            </a:extLst>
          </p:cNvPr>
          <p:cNvSpPr>
            <a:spLocks noGrp="1"/>
          </p:cNvSpPr>
          <p:nvPr>
            <p:ph idx="1"/>
          </p:nvPr>
        </p:nvSpPr>
        <p:spPr/>
        <p:txBody>
          <a:bodyPr/>
          <a:lstStyle/>
          <a:p>
            <a:pPr algn="just">
              <a:spcBef>
                <a:spcPts val="2250"/>
              </a:spcBef>
              <a:spcAft>
                <a:spcPts val="2250"/>
              </a:spcAft>
            </a:pPr>
            <a:r>
              <a:rPr lang="pl-PL" dirty="0"/>
              <a:t>Autyzm jest diagnozowany na podstawie </a:t>
            </a:r>
            <a:r>
              <a:rPr lang="pl-PL" dirty="0" err="1"/>
              <a:t>zachowań</a:t>
            </a:r>
            <a:r>
              <a:rPr lang="pl-PL" dirty="0"/>
              <a:t> i cech występujących </a:t>
            </a:r>
            <a:br>
              <a:rPr lang="pl-PL" dirty="0"/>
            </a:br>
            <a:r>
              <a:rPr lang="pl-PL" dirty="0"/>
              <a:t>w 3 obszarach (tzw. triada autyzmu):</a:t>
            </a:r>
          </a:p>
          <a:p>
            <a:pPr marL="342900" lvl="0" indent="-342900" algn="just">
              <a:lnSpc>
                <a:spcPct val="107000"/>
              </a:lnSpc>
              <a:spcAft>
                <a:spcPts val="800"/>
              </a:spcAft>
              <a:buFont typeface="+mj-lt"/>
              <a:buAutoNum type="arabicPeriod"/>
              <a:tabLst>
                <a:tab pos="457200" algn="l"/>
              </a:tabLst>
            </a:pPr>
            <a:r>
              <a:rPr lang="pl-PL" dirty="0"/>
              <a:t>Interakcje społeczne</a:t>
            </a:r>
          </a:p>
          <a:p>
            <a:pPr marL="342900" lvl="0" indent="-342900" algn="just">
              <a:lnSpc>
                <a:spcPct val="107000"/>
              </a:lnSpc>
              <a:spcAft>
                <a:spcPts val="800"/>
              </a:spcAft>
              <a:buFont typeface="+mj-lt"/>
              <a:buAutoNum type="arabicPeriod"/>
              <a:tabLst>
                <a:tab pos="457200" algn="l"/>
              </a:tabLst>
            </a:pPr>
            <a:r>
              <a:rPr lang="pl-PL" dirty="0"/>
              <a:t>Komunikacja</a:t>
            </a:r>
          </a:p>
          <a:p>
            <a:pPr marL="342900" lvl="0" indent="-342900" algn="just">
              <a:lnSpc>
                <a:spcPct val="107000"/>
              </a:lnSpc>
              <a:spcAft>
                <a:spcPts val="800"/>
              </a:spcAft>
              <a:buFont typeface="+mj-lt"/>
              <a:buAutoNum type="arabicPeriod"/>
              <a:tabLst>
                <a:tab pos="457200" algn="l"/>
              </a:tabLst>
            </a:pPr>
            <a:r>
              <a:rPr lang="pl-PL" dirty="0"/>
              <a:t>Powtarzalne, stereotypowe zachowania</a:t>
            </a:r>
          </a:p>
          <a:p>
            <a:endParaRPr lang="pl-PL" dirty="0"/>
          </a:p>
        </p:txBody>
      </p:sp>
    </p:spTree>
    <p:extLst>
      <p:ext uri="{BB962C8B-B14F-4D97-AF65-F5344CB8AC3E}">
        <p14:creationId xmlns:p14="http://schemas.microsoft.com/office/powerpoint/2010/main" val="9564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B92C50-8193-747F-9CA6-B86429F0D2C8}"/>
              </a:ext>
            </a:extLst>
          </p:cNvPr>
          <p:cNvSpPr>
            <a:spLocks noGrp="1"/>
          </p:cNvSpPr>
          <p:nvPr>
            <p:ph type="title"/>
          </p:nvPr>
        </p:nvSpPr>
        <p:spPr>
          <a:xfrm>
            <a:off x="1141413" y="205274"/>
            <a:ext cx="9905998" cy="1156996"/>
          </a:xfrm>
        </p:spPr>
        <p:txBody>
          <a:bodyPr>
            <a:normAutofit/>
          </a:bodyPr>
          <a:lstStyle/>
          <a:p>
            <a:r>
              <a:rPr lang="pl-PL" dirty="0"/>
              <a:t>Interakcje społeczne</a:t>
            </a:r>
            <a:br>
              <a:rPr lang="pl-PL" sz="3600" b="1" kern="100" dirty="0">
                <a:solidFill>
                  <a:srgbClr val="1F3763"/>
                </a:solidFill>
                <a:effectLst/>
                <a:highlight>
                  <a:srgbClr val="FFFFFF"/>
                </a:highlight>
                <a:latin typeface="Calibri Light" panose="020F0302020204030204" pitchFamily="34" charset="0"/>
                <a:ea typeface="Times New Roman" panose="02020603050405020304" pitchFamily="18"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FA0A6F33-B504-EE0A-EEE9-3526F8081212}"/>
              </a:ext>
            </a:extLst>
          </p:cNvPr>
          <p:cNvSpPr>
            <a:spLocks noGrp="1"/>
          </p:cNvSpPr>
          <p:nvPr>
            <p:ph idx="1"/>
          </p:nvPr>
        </p:nvSpPr>
        <p:spPr>
          <a:xfrm>
            <a:off x="923732" y="1035698"/>
            <a:ext cx="10123680" cy="5533053"/>
          </a:xfrm>
        </p:spPr>
        <p:txBody>
          <a:bodyPr>
            <a:normAutofit fontScale="40000" lnSpcReduction="20000"/>
          </a:bodyPr>
          <a:lstStyle/>
          <a:p>
            <a:pPr algn="l">
              <a:spcBef>
                <a:spcPts val="2250"/>
              </a:spcBef>
              <a:spcAft>
                <a:spcPts val="2250"/>
              </a:spcAft>
            </a:pPr>
            <a:r>
              <a:rPr lang="pl-PL" sz="4000" dirty="0"/>
              <a:t>Osoby z autyzmem mają trudność w rozumieniu zachowania innych ludzi, często trudno jest im zrozumieć jak inne osoby się czują i co mają na myśli. Wyzwaniem jest dla nich im nawiązywanie przyjaźni i dogadywanie się w codziennych sytuacjach. Osoby w spektrum autyzmu mogą mieć trudności w rozumieniu gestów i odczytywaniu mimiki twarzy.</a:t>
            </a:r>
          </a:p>
          <a:p>
            <a:pPr marL="0" indent="0" algn="l">
              <a:spcBef>
                <a:spcPts val="2250"/>
              </a:spcBef>
              <a:spcAft>
                <a:spcPts val="2250"/>
              </a:spcAft>
              <a:buNone/>
            </a:pPr>
            <a:r>
              <a:rPr lang="pl-PL" sz="4000" dirty="0"/>
              <a:t>Objawy autyzmu w zakresie interakcji społecznych to m. in:</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dziecko nie wskazuje palcem, żeby pokazać, że coś je interesuje</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dziecko nie patrzy na przedmioty, które wskazuje rodzic</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małe zainteresowane ludźmi lub brak świadomości ich obecności</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trudności w inicjowaniu kontaktu, angażowaniu się w zabawy w grupie, zdobywaniu przyjaciół</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brak wchodzenia w role i udawania w zabawie (tzw. zabawa „na niby”)</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brak naśladowania</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trudności w rozumieniu uczuć lub mówieniu o uczuciach</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000" dirty="0"/>
              <a:t>brak dzielenia się osiągnięciami lub zainteresowaniami np. zabawkami, rysunkami</a:t>
            </a:r>
          </a:p>
          <a:p>
            <a:endParaRPr lang="pl-PL" dirty="0"/>
          </a:p>
        </p:txBody>
      </p:sp>
    </p:spTree>
    <p:extLst>
      <p:ext uri="{BB962C8B-B14F-4D97-AF65-F5344CB8AC3E}">
        <p14:creationId xmlns:p14="http://schemas.microsoft.com/office/powerpoint/2010/main" val="214379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1BADA5-A64D-A614-34F8-DBE16A7CC8B7}"/>
              </a:ext>
            </a:extLst>
          </p:cNvPr>
          <p:cNvSpPr>
            <a:spLocks noGrp="1"/>
          </p:cNvSpPr>
          <p:nvPr>
            <p:ph type="title"/>
          </p:nvPr>
        </p:nvSpPr>
        <p:spPr>
          <a:xfrm>
            <a:off x="1141413" y="149291"/>
            <a:ext cx="9905998" cy="1296956"/>
          </a:xfrm>
        </p:spPr>
        <p:txBody>
          <a:bodyPr/>
          <a:lstStyle/>
          <a:p>
            <a:r>
              <a:rPr lang="pl-PL" dirty="0"/>
              <a:t>Komunikacja</a:t>
            </a:r>
            <a:br>
              <a:rPr lang="pl-PL" sz="3600" b="1" kern="100" dirty="0">
                <a:solidFill>
                  <a:srgbClr val="1F3763"/>
                </a:solidFill>
                <a:effectLst/>
                <a:highlight>
                  <a:srgbClr val="FFFFFF"/>
                </a:highlight>
                <a:latin typeface="Calibri Light" panose="020F0302020204030204" pitchFamily="34" charset="0"/>
                <a:ea typeface="Times New Roman" panose="02020603050405020304" pitchFamily="18"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21D84930-DDF9-FDD7-D8E7-0113FD5C7329}"/>
              </a:ext>
            </a:extLst>
          </p:cNvPr>
          <p:cNvSpPr>
            <a:spLocks noGrp="1"/>
          </p:cNvSpPr>
          <p:nvPr>
            <p:ph idx="1"/>
          </p:nvPr>
        </p:nvSpPr>
        <p:spPr>
          <a:xfrm>
            <a:off x="1141412" y="867747"/>
            <a:ext cx="9905999" cy="5990253"/>
          </a:xfrm>
        </p:spPr>
        <p:txBody>
          <a:bodyPr>
            <a:normAutofit fontScale="32500" lnSpcReduction="20000"/>
          </a:bodyPr>
          <a:lstStyle/>
          <a:p>
            <a:pPr algn="l">
              <a:spcBef>
                <a:spcPts val="2250"/>
              </a:spcBef>
              <a:spcAft>
                <a:spcPts val="2250"/>
              </a:spcAft>
            </a:pPr>
            <a:r>
              <a:rPr lang="pl-PL" sz="4900" dirty="0"/>
              <a:t>Część osób z autyzmem nie mówi, ale używa innych form komunikacji np. wskazywanie obrazków w książkach do komunikacji lub pisanie. Osoby, które świetnie posługują się mową wysławiają się w sposób, który może wydawać się nietypowy lub usztywniony. Czasami osoby w spektrum autyzmu powtarzają te same słowa lub wyrażenia (to tzw.</a:t>
            </a:r>
            <a:r>
              <a:rPr lang="pl-PL" sz="4900" dirty="0">
                <a:solidFill>
                  <a:schemeClr val="bg1"/>
                </a:solidFill>
              </a:rPr>
              <a:t> </a:t>
            </a:r>
            <a:r>
              <a:rPr lang="pl-PL" sz="4900" dirty="0"/>
              <a:t>echolalia</a:t>
            </a:r>
            <a:r>
              <a:rPr lang="pl-PL" sz="4900" dirty="0">
                <a:solidFill>
                  <a:schemeClr val="bg1"/>
                </a:solidFill>
              </a:rPr>
              <a:t> </a:t>
            </a:r>
            <a:r>
              <a:rPr lang="pl-PL" sz="4900" dirty="0"/>
              <a:t>).</a:t>
            </a:r>
          </a:p>
          <a:p>
            <a:pPr marL="0" indent="0" algn="l">
              <a:spcBef>
                <a:spcPts val="2250"/>
              </a:spcBef>
              <a:spcAft>
                <a:spcPts val="2250"/>
              </a:spcAft>
              <a:buNone/>
            </a:pPr>
            <a:r>
              <a:rPr lang="pl-PL" sz="4300" dirty="0"/>
              <a:t>Objawy autyzmu w zakresie komunikacji to m. in:</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opóźniony rozwój mowy</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unikanie kontaktu wzrokowego</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mimika twarzy jest niedostosowana do wypowiedzi</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trudności z odczytywaniem mimiki twarzy, tonu głosu, gestów rozmówcy</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nietypowy ton głosu lub nietypowy rytm mowy np. wymawianie każdego zdania jak pytania</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powtarzanie słów lub zdań tzw. echolalia np. w odpowiedzi na pytanie, powtarza je, zamiast udzielenia odpowiedzi</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wypowiedzi mogą sprawiać wrażenie nieadekwatnych do sytuacji</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trudność w komunikowaniu potrzeb lub pragnień</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sz="4300" dirty="0"/>
              <a:t>branie wypowiedzi zbyt dosłownie – nie rozumienie poczucia humoru, ironii, metafor</a:t>
            </a:r>
          </a:p>
          <a:p>
            <a:endParaRPr lang="pl-PL" dirty="0"/>
          </a:p>
        </p:txBody>
      </p:sp>
    </p:spTree>
    <p:extLst>
      <p:ext uri="{BB962C8B-B14F-4D97-AF65-F5344CB8AC3E}">
        <p14:creationId xmlns:p14="http://schemas.microsoft.com/office/powerpoint/2010/main" val="785619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0AC554-2B5F-BD5D-F2FD-F8B9BA81E685}"/>
              </a:ext>
            </a:extLst>
          </p:cNvPr>
          <p:cNvSpPr>
            <a:spLocks noGrp="1"/>
          </p:cNvSpPr>
          <p:nvPr>
            <p:ph type="title"/>
          </p:nvPr>
        </p:nvSpPr>
        <p:spPr>
          <a:xfrm>
            <a:off x="1141413" y="0"/>
            <a:ext cx="9905998" cy="1066799"/>
          </a:xfrm>
        </p:spPr>
        <p:txBody>
          <a:bodyPr/>
          <a:lstStyle/>
          <a:p>
            <a:r>
              <a:rPr lang="pl-PL" dirty="0"/>
              <a:t>Usztywnione zachowania</a:t>
            </a:r>
          </a:p>
        </p:txBody>
      </p:sp>
      <p:sp>
        <p:nvSpPr>
          <p:cNvPr id="3" name="Symbol zastępczy zawartości 2">
            <a:extLst>
              <a:ext uri="{FF2B5EF4-FFF2-40B4-BE49-F238E27FC236}">
                <a16:creationId xmlns:a16="http://schemas.microsoft.com/office/drawing/2014/main" id="{1EE5A9B1-7336-E5F0-08AE-450729DECC60}"/>
              </a:ext>
            </a:extLst>
          </p:cNvPr>
          <p:cNvSpPr>
            <a:spLocks noGrp="1"/>
          </p:cNvSpPr>
          <p:nvPr>
            <p:ph idx="1"/>
          </p:nvPr>
        </p:nvSpPr>
        <p:spPr>
          <a:xfrm>
            <a:off x="1141412" y="933061"/>
            <a:ext cx="9905999" cy="5393094"/>
          </a:xfrm>
        </p:spPr>
        <p:txBody>
          <a:bodyPr>
            <a:normAutofit fontScale="62500" lnSpcReduction="20000"/>
          </a:bodyPr>
          <a:lstStyle/>
          <a:p>
            <a:pPr algn="just">
              <a:spcBef>
                <a:spcPts val="2250"/>
              </a:spcBef>
              <a:spcAft>
                <a:spcPts val="2250"/>
              </a:spcAft>
            </a:pPr>
            <a:r>
              <a:rPr lang="pl-PL" sz="2600" dirty="0"/>
              <a:t>Osoby z autyzmem często silnie przywiązują się do wzorców lub rutyn np. chodzenie zawsze tą samą drogą, układanie zabawek na półce, zawsze w tej samej kolejności. Nie lubią zmian a nieoczekiwane wydarzenia bywają dla nich bardzo stresujące. Często też bardzo silnie angażują się w zainteresowanie jednym albo kilkoma tematami np. autobusy, samochody określonej marki, znaki drogowe, dinozaury, liczby itd..</a:t>
            </a:r>
          </a:p>
          <a:p>
            <a:pPr marL="0" indent="0" algn="l">
              <a:spcBef>
                <a:spcPts val="2250"/>
              </a:spcBef>
              <a:spcAft>
                <a:spcPts val="2250"/>
              </a:spcAft>
              <a:buNone/>
            </a:pPr>
            <a:r>
              <a:rPr lang="pl-PL" dirty="0"/>
              <a:t>Objawy autyzmu w zakresie usztywnionych </a:t>
            </a:r>
            <a:r>
              <a:rPr lang="pl-PL" dirty="0" err="1"/>
              <a:t>zachowań</a:t>
            </a:r>
            <a:r>
              <a:rPr lang="pl-PL" dirty="0"/>
              <a:t> to m. in:</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przywiązanie do rutyny np. dziecko nalega na chodzenie dokładnie tą samą drogą do szkoły lub jedzenie na tym samym talerzu</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trudności z adaptacją do zmian w planie lub w środowisku np. przemeblowanie, zmiana godziny wyjścia do szkoły</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nietypowe przywiązanie do zabawek lub obiektów tj. klucze, włączniki światła, nitki</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zainteresowanie wąską dziedziną wiedzy np. rozkłady jazdy tramwaju, dinozaury, liczby, odkurzacze określonej marki</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spędzanie dużej ilości czasu na układaniu zabawek w specyficzny sposób, obserwowaniu poruszających się przedmiotów (np. wentylator, pralka), koncentrowanie się na specyficznej części przedmiotu (np. kółko od auta)</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wielokrotne powtarzanie ruchów tj. trzepotanie rękami na wysokości oczu, kręcenie się wokół własnej osi – tzw. stereotypie ruchowe lub autostymulacje</a:t>
            </a:r>
          </a:p>
          <a:p>
            <a:endParaRPr lang="pl-PL" dirty="0"/>
          </a:p>
        </p:txBody>
      </p:sp>
    </p:spTree>
    <p:extLst>
      <p:ext uri="{BB962C8B-B14F-4D97-AF65-F5344CB8AC3E}">
        <p14:creationId xmlns:p14="http://schemas.microsoft.com/office/powerpoint/2010/main" val="3847275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866EE1-8B18-C825-8AF2-A7503C171625}"/>
              </a:ext>
            </a:extLst>
          </p:cNvPr>
          <p:cNvSpPr>
            <a:spLocks noGrp="1"/>
          </p:cNvSpPr>
          <p:nvPr>
            <p:ph type="title"/>
          </p:nvPr>
        </p:nvSpPr>
        <p:spPr>
          <a:xfrm>
            <a:off x="1141413" y="242595"/>
            <a:ext cx="9905998" cy="824203"/>
          </a:xfrm>
        </p:spPr>
        <p:txBody>
          <a:bodyPr>
            <a:normAutofit fontScale="90000"/>
          </a:bodyPr>
          <a:lstStyle/>
          <a:p>
            <a:br>
              <a:rPr lang="pl-PL" dirty="0"/>
            </a:br>
            <a:r>
              <a:rPr lang="pl-PL" dirty="0"/>
              <a:t>Zmysły, które są zbyt wrażliwe lub za mało wrażliwe</a:t>
            </a:r>
            <a:br>
              <a:rPr lang="pl-PL" sz="1800" b="1" dirty="0">
                <a:effectLst/>
                <a:highlight>
                  <a:srgbClr val="FFFFFF"/>
                </a:highlight>
                <a:latin typeface="Times New Roman" panose="02020603050405020304" pitchFamily="18"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BED11611-337D-8F29-88EB-DA1235CDDF3E}"/>
              </a:ext>
            </a:extLst>
          </p:cNvPr>
          <p:cNvSpPr>
            <a:spLocks noGrp="1"/>
          </p:cNvSpPr>
          <p:nvPr>
            <p:ph idx="1"/>
          </p:nvPr>
        </p:nvSpPr>
        <p:spPr>
          <a:xfrm>
            <a:off x="1141412" y="1138335"/>
            <a:ext cx="9905999" cy="5402424"/>
          </a:xfrm>
        </p:spPr>
        <p:txBody>
          <a:bodyPr/>
          <a:lstStyle/>
          <a:p>
            <a:pPr algn="just">
              <a:spcBef>
                <a:spcPts val="2250"/>
              </a:spcBef>
              <a:spcAft>
                <a:spcPts val="2250"/>
              </a:spcAft>
            </a:pPr>
            <a:r>
              <a:rPr lang="pl-PL" dirty="0"/>
              <a:t>Autyzm bardzo często łączy się z nietypowym odbieraniem świata za pomocą zmysłów. Osoby w spektrum autyzmu mogą odczuwać zwykłe bodźce jako mało intensywne (nie czuje uścisku dłoni) albo zbyt intensywne (uścisk dłoni czuje tak silnie jak poparzenie).</a:t>
            </a:r>
          </a:p>
          <a:p>
            <a:pPr algn="l">
              <a:spcBef>
                <a:spcPts val="2250"/>
              </a:spcBef>
              <a:spcAft>
                <a:spcPts val="2250"/>
              </a:spcAft>
            </a:pPr>
            <a:r>
              <a:rPr lang="pl-PL" dirty="0"/>
              <a:t>Problemy z nadwrażliwymi zmysłami albo zbyt małym odczuwaniem przez zmysły mogą być bardzo dotkliwe. Część dorosłych osób z autyzmem mówi np. o tym, że kiedy patrzą drugiej osobie w oczy, to jest to dla nich przykre doświadczenie dyskomfortu lub nawet bólu. Niektórzy przebywając w tłocznym pomieszczeniu pełnym głośnych dźwięków opisują uczucie paniki i przeładowania bodźcami.</a:t>
            </a:r>
          </a:p>
          <a:p>
            <a:endParaRPr lang="pl-PL" dirty="0"/>
          </a:p>
        </p:txBody>
      </p:sp>
    </p:spTree>
    <p:extLst>
      <p:ext uri="{BB962C8B-B14F-4D97-AF65-F5344CB8AC3E}">
        <p14:creationId xmlns:p14="http://schemas.microsoft.com/office/powerpoint/2010/main" val="396749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65BF646-354F-9C2C-85F8-03FD50513E41}"/>
              </a:ext>
            </a:extLst>
          </p:cNvPr>
          <p:cNvSpPr>
            <a:spLocks noGrp="1"/>
          </p:cNvSpPr>
          <p:nvPr>
            <p:ph idx="1"/>
          </p:nvPr>
        </p:nvSpPr>
        <p:spPr>
          <a:xfrm>
            <a:off x="1141412" y="531845"/>
            <a:ext cx="9905999" cy="5259356"/>
          </a:xfrm>
        </p:spPr>
        <p:txBody>
          <a:bodyPr>
            <a:normAutofit fontScale="85000" lnSpcReduction="20000"/>
          </a:bodyPr>
          <a:lstStyle/>
          <a:p>
            <a:pPr marL="0" indent="0" algn="just">
              <a:spcBef>
                <a:spcPts val="2250"/>
              </a:spcBef>
              <a:spcAft>
                <a:spcPts val="2250"/>
              </a:spcAft>
              <a:buNone/>
            </a:pPr>
            <a:r>
              <a:rPr lang="pl-PL" sz="3300" dirty="0"/>
              <a:t>Co może wskazywać na trudności sensoryczne?</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zakrywanie uszu w </a:t>
            </a:r>
            <a:r>
              <a:rPr lang="pl-PL" dirty="0" err="1"/>
              <a:t>rekacji</a:t>
            </a:r>
            <a:r>
              <a:rPr lang="pl-PL" dirty="0"/>
              <a:t> na niektóre dźwięki</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niechęć do przytulania lub dotyku</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poszukiwanie wrażeń zmysłowych np. mocne podskakiwanie, wpatrywanie się w światło</a:t>
            </a:r>
          </a:p>
          <a:p>
            <a:pPr marL="342900" lvl="0" indent="-342900" algn="just">
              <a:lnSpc>
                <a:spcPct val="107000"/>
              </a:lnSpc>
              <a:spcAft>
                <a:spcPts val="800"/>
              </a:spcAft>
              <a:buSzPts val="1000"/>
              <a:buFont typeface="Symbol" panose="05050102010706020507" pitchFamily="18" charset="2"/>
              <a:buChar char=""/>
              <a:tabLst>
                <a:tab pos="457200" algn="l"/>
              </a:tabLst>
            </a:pPr>
            <a:r>
              <a:rPr lang="pl-PL" dirty="0"/>
              <a:t>silne </a:t>
            </a:r>
            <a:r>
              <a:rPr lang="pl-PL" dirty="0" err="1"/>
              <a:t>rekacje</a:t>
            </a:r>
            <a:r>
              <a:rPr lang="pl-PL" dirty="0"/>
              <a:t> w odpowiedzi na bodźce np. płacz po dotknięciu specyficznej faktury przedmiotu np. sypkich rzeczy – piasek, kasza, ryż</a:t>
            </a:r>
          </a:p>
          <a:p>
            <a:pPr algn="l">
              <a:spcBef>
                <a:spcPts val="2250"/>
              </a:spcBef>
              <a:spcAft>
                <a:spcPts val="2250"/>
              </a:spcAft>
            </a:pPr>
            <a:r>
              <a:rPr lang="pl-PL" dirty="0"/>
              <a:t>Zdarza się, że osoby, które nie mają widocznych problemów z poruszaniem się i fizycznie z ich rękoma i nogami wszystko jest w porządku, mogą mieć problemy z wykonywaniem zwykłych ruchów tj. trzymanie długopisu, przeskoczenie przez skakankę. Mogą odczuwać swoje ciało jakby nie mieli nad nim pełnej kontroli. Takie trudności występują o osób, które mają silne natężenie objawów autyzmu.</a:t>
            </a:r>
          </a:p>
          <a:p>
            <a:endParaRPr lang="pl-PL" dirty="0"/>
          </a:p>
        </p:txBody>
      </p:sp>
    </p:spTree>
    <p:extLst>
      <p:ext uri="{BB962C8B-B14F-4D97-AF65-F5344CB8AC3E}">
        <p14:creationId xmlns:p14="http://schemas.microsoft.com/office/powerpoint/2010/main" val="3135726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TM04033919[[fn=Obwód]]</Template>
  <TotalTime>80</TotalTime>
  <Words>2283</Words>
  <Application>Microsoft Office PowerPoint</Application>
  <PresentationFormat>Panoramiczny</PresentationFormat>
  <Paragraphs>127</Paragraphs>
  <Slides>22</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22</vt:i4>
      </vt:variant>
    </vt:vector>
  </HeadingPairs>
  <TitlesOfParts>
    <vt:vector size="32" baseType="lpstr">
      <vt:lpstr>Arial</vt:lpstr>
      <vt:lpstr>Calibri</vt:lpstr>
      <vt:lpstr>Calibri Light</vt:lpstr>
      <vt:lpstr>Roboto</vt:lpstr>
      <vt:lpstr>Symbol</vt:lpstr>
      <vt:lpstr>Times New Roman</vt:lpstr>
      <vt:lpstr>Tw Cen MT</vt:lpstr>
      <vt:lpstr>Wingdings</vt:lpstr>
      <vt:lpstr>YouTube Noto</vt:lpstr>
      <vt:lpstr>Obwód</vt:lpstr>
      <vt:lpstr>  Autyzm – co to znaczy ?</vt:lpstr>
      <vt:lpstr>Czym jest autyzm?</vt:lpstr>
      <vt:lpstr>Autyzm – jak często występuje </vt:lpstr>
      <vt:lpstr>Objawy autyzmu </vt:lpstr>
      <vt:lpstr>Interakcje społeczne </vt:lpstr>
      <vt:lpstr>Komunikacja </vt:lpstr>
      <vt:lpstr>Usztywnione zachowania</vt:lpstr>
      <vt:lpstr> Zmysły, które są zbyt wrażliwe lub za mało wrażliwe </vt:lpstr>
      <vt:lpstr>Prezentacja programu PowerPoint</vt:lpstr>
      <vt:lpstr> Wczesne rozpoznanie i wczesna interwencja </vt:lpstr>
      <vt:lpstr>Wczesne rozpoznanie autyzmu jest bardzo ważne, ponieważ można wtedy zacząć wczesne wspomaganie rozwoju. Odpowiedni sposób mówienia do dziecka i zabawy oraz odpowiednia  organizacjia  środowiska  pomagają  dziecku  w uczeniu się, komunikowaniu i nawiązywaniu relacji</vt:lpstr>
      <vt:lpstr>Przyczyny autyzmu </vt:lpstr>
      <vt:lpstr>Mechanizmy psychologiczne </vt:lpstr>
      <vt:lpstr>Diagnoza autyzmu </vt:lpstr>
      <vt:lpstr>Terapia autyzmu</vt:lpstr>
      <vt:lpstr>Prezentacja programu PowerPoint</vt:lpstr>
      <vt:lpstr> Mity, czy fakty?</vt:lpstr>
      <vt:lpstr>Prezentacja programu PowerPoint</vt:lpstr>
      <vt:lpstr>Książki poświęcone tematyce autyzmu</vt:lpstr>
      <vt:lpstr>Filmy poruszające temat autyzmu</vt:lpstr>
      <vt:lpstr>Wykład prof. Wendy Chung “Co wiemy a czego jeszcze nie wiemy o autyzmie?” (napisy polskie)</vt:lpstr>
      <vt:lpstr>Żródła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Autyzm – co to znaczy ?</dc:title>
  <dc:creator>Magda Becla</dc:creator>
  <cp:lastModifiedBy>Magda Becla</cp:lastModifiedBy>
  <cp:revision>2</cp:revision>
  <cp:lastPrinted>2024-03-22T10:12:18Z</cp:lastPrinted>
  <dcterms:created xsi:type="dcterms:W3CDTF">2024-03-22T08:56:18Z</dcterms:created>
  <dcterms:modified xsi:type="dcterms:W3CDTF">2024-03-22T10:16:47Z</dcterms:modified>
</cp:coreProperties>
</file>